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380" r:id="rId3"/>
    <p:sldId id="357" r:id="rId4"/>
    <p:sldId id="358" r:id="rId5"/>
    <p:sldId id="359" r:id="rId6"/>
    <p:sldId id="360" r:id="rId7"/>
    <p:sldId id="361" r:id="rId8"/>
    <p:sldId id="362" r:id="rId9"/>
    <p:sldId id="363" r:id="rId10"/>
    <p:sldId id="364" r:id="rId11"/>
    <p:sldId id="365" r:id="rId12"/>
    <p:sldId id="367" r:id="rId13"/>
    <p:sldId id="396" r:id="rId14"/>
    <p:sldId id="368" r:id="rId15"/>
    <p:sldId id="370" r:id="rId16"/>
    <p:sldId id="371" r:id="rId17"/>
    <p:sldId id="372" r:id="rId18"/>
    <p:sldId id="374" r:id="rId19"/>
    <p:sldId id="375" r:id="rId20"/>
    <p:sldId id="376" r:id="rId21"/>
    <p:sldId id="377" r:id="rId22"/>
    <p:sldId id="378" r:id="rId23"/>
    <p:sldId id="379" r:id="rId24"/>
    <p:sldId id="399" r:id="rId25"/>
    <p:sldId id="400" r:id="rId26"/>
    <p:sldId id="381" r:id="rId27"/>
    <p:sldId id="382" r:id="rId28"/>
    <p:sldId id="404" r:id="rId29"/>
    <p:sldId id="405" r:id="rId30"/>
    <p:sldId id="401" r:id="rId31"/>
    <p:sldId id="402" r:id="rId32"/>
    <p:sldId id="403" r:id="rId33"/>
    <p:sldId id="383" r:id="rId34"/>
    <p:sldId id="384" r:id="rId35"/>
    <p:sldId id="397" r:id="rId36"/>
    <p:sldId id="398" r:id="rId37"/>
    <p:sldId id="385" r:id="rId38"/>
    <p:sldId id="386" r:id="rId39"/>
    <p:sldId id="387" r:id="rId40"/>
    <p:sldId id="389" r:id="rId41"/>
    <p:sldId id="408" r:id="rId42"/>
    <p:sldId id="388" r:id="rId43"/>
    <p:sldId id="390" r:id="rId44"/>
    <p:sldId id="391" r:id="rId45"/>
    <p:sldId id="289"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A7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avier Rocha" userId="09feac1c628910ea" providerId="LiveId" clId="{FBF0740E-5CD4-43C3-B0BC-81046863E4C1}"/>
    <pc:docChg chg="custSel modSld">
      <pc:chgData name="J. Javier Rocha" userId="09feac1c628910ea" providerId="LiveId" clId="{FBF0740E-5CD4-43C3-B0BC-81046863E4C1}" dt="2025-03-31T22:48:37.119" v="641" actId="20577"/>
      <pc:docMkLst>
        <pc:docMk/>
      </pc:docMkLst>
      <pc:sldChg chg="delSp mod">
        <pc:chgData name="J. Javier Rocha" userId="09feac1c628910ea" providerId="LiveId" clId="{FBF0740E-5CD4-43C3-B0BC-81046863E4C1}" dt="2025-03-31T20:03:59.849" v="0" actId="478"/>
        <pc:sldMkLst>
          <pc:docMk/>
          <pc:sldMk cId="2883772500" sldId="256"/>
        </pc:sldMkLst>
        <pc:picChg chg="del">
          <ac:chgData name="J. Javier Rocha" userId="09feac1c628910ea" providerId="LiveId" clId="{FBF0740E-5CD4-43C3-B0BC-81046863E4C1}" dt="2025-03-31T20:03:59.849" v="0" actId="478"/>
          <ac:picMkLst>
            <pc:docMk/>
            <pc:sldMk cId="2883772500" sldId="256"/>
            <ac:picMk id="6" creationId="{59D46B24-D046-79DD-EDB7-0C305439702E}"/>
          </ac:picMkLst>
        </pc:picChg>
      </pc:sldChg>
      <pc:sldChg chg="delSp mod">
        <pc:chgData name="J. Javier Rocha" userId="09feac1c628910ea" providerId="LiveId" clId="{FBF0740E-5CD4-43C3-B0BC-81046863E4C1}" dt="2025-03-31T20:07:11.741" v="484" actId="478"/>
        <pc:sldMkLst>
          <pc:docMk/>
          <pc:sldMk cId="2805380230" sldId="289"/>
        </pc:sldMkLst>
        <pc:picChg chg="del">
          <ac:chgData name="J. Javier Rocha" userId="09feac1c628910ea" providerId="LiveId" clId="{FBF0740E-5CD4-43C3-B0BC-81046863E4C1}" dt="2025-03-31T20:07:11.741" v="484" actId="478"/>
          <ac:picMkLst>
            <pc:docMk/>
            <pc:sldMk cId="2805380230" sldId="289"/>
            <ac:picMk id="4" creationId="{59D46B24-D046-79DD-EDB7-0C305439702E}"/>
          </ac:picMkLst>
        </pc:picChg>
      </pc:sldChg>
      <pc:sldChg chg="modSp mod">
        <pc:chgData name="J. Javier Rocha" userId="09feac1c628910ea" providerId="LiveId" clId="{FBF0740E-5CD4-43C3-B0BC-81046863E4C1}" dt="2025-03-31T22:48:37.119" v="641" actId="20577"/>
        <pc:sldMkLst>
          <pc:docMk/>
          <pc:sldMk cId="1505692098" sldId="396"/>
        </pc:sldMkLst>
        <pc:spChg chg="mod">
          <ac:chgData name="J. Javier Rocha" userId="09feac1c628910ea" providerId="LiveId" clId="{FBF0740E-5CD4-43C3-B0BC-81046863E4C1}" dt="2025-03-31T22:48:37.119" v="641" actId="20577"/>
          <ac:spMkLst>
            <pc:docMk/>
            <pc:sldMk cId="1505692098" sldId="396"/>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62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6699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868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1989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188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4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17305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8477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6833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412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4406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70376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776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585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9382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64576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861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81695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1346" y="2573765"/>
            <a:ext cx="8853428" cy="2230127"/>
          </a:xfrm>
        </p:spPr>
        <p:txBody>
          <a:bodyPr>
            <a:noAutofit/>
          </a:bodyPr>
          <a:lstStyle/>
          <a:p>
            <a:pPr algn="l"/>
            <a:r>
              <a:rPr lang="es-MX" sz="4400" b="1" dirty="0">
                <a:solidFill>
                  <a:srgbClr val="0A721F"/>
                </a:solidFill>
                <a:latin typeface="Times" panose="02020603050405020304" pitchFamily="18" charset="0"/>
                <a:cs typeface="Times" panose="02020603050405020304" pitchFamily="18" charset="0"/>
              </a:rPr>
              <a:t>PLAN DE AHORROS Y PRODUCTOS BRINDADOS POR LA COOPERATIVA "CACSA R.L</a:t>
            </a:r>
            <a:endParaRPr lang="es-BO" sz="4400" b="1" dirty="0">
              <a:solidFill>
                <a:srgbClr val="0A721F"/>
              </a:solidFill>
              <a:latin typeface="Times" panose="02020603050405020304" pitchFamily="18" charset="0"/>
              <a:cs typeface="Times" panose="02020603050405020304" pitchFamily="18" charset="0"/>
            </a:endParaRPr>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419198" y="668740"/>
            <a:ext cx="1887165" cy="1905025"/>
          </a:xfrm>
          <a:prstGeom prst="rect">
            <a:avLst/>
          </a:prstGeom>
        </p:spPr>
      </p:pic>
    </p:spTree>
    <p:extLst>
      <p:ext uri="{BB962C8B-B14F-4D97-AF65-F5344CB8AC3E}">
        <p14:creationId xmlns:p14="http://schemas.microsoft.com/office/powerpoint/2010/main" val="28837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8" name="Título 1"/>
          <p:cNvSpPr txBox="1">
            <a:spLocks/>
          </p:cNvSpPr>
          <p:nvPr/>
        </p:nvSpPr>
        <p:spPr>
          <a:xfrm>
            <a:off x="2422557" y="474524"/>
            <a:ext cx="6359856" cy="9441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400" i="1" u="sng" dirty="0">
                <a:solidFill>
                  <a:srgbClr val="0A721F"/>
                </a:solidFill>
                <a:latin typeface="Times New Roman" panose="02020603050405020304" pitchFamily="18" charset="0"/>
                <a:cs typeface="Times New Roman" panose="02020603050405020304" pitchFamily="18" charset="0"/>
              </a:rPr>
              <a:t>INSTITUCIONALIDAD</a:t>
            </a:r>
          </a:p>
        </p:txBody>
      </p:sp>
      <p:sp>
        <p:nvSpPr>
          <p:cNvPr id="9" name="Marcador de contenido 2"/>
          <p:cNvSpPr txBox="1">
            <a:spLocks/>
          </p:cNvSpPr>
          <p:nvPr/>
        </p:nvSpPr>
        <p:spPr>
          <a:xfrm>
            <a:off x="677935" y="1575839"/>
            <a:ext cx="8725374" cy="48522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BO" sz="3000" dirty="0">
                <a:solidFill>
                  <a:srgbClr val="404040"/>
                </a:solidFill>
                <a:latin typeface="Times New Roman" panose="02020603050405020304" pitchFamily="18" charset="0"/>
                <a:cs typeface="Times New Roman" panose="02020603050405020304" pitchFamily="18" charset="0"/>
              </a:rPr>
              <a:t>La Cooperativa San Antonio R. L. dentro de los planes de mejora continua anualmente consolida su plan empresarial, proyectado al mediano y largo plazo, traducido en el plan estratégico que tiene una duración de 3 años. Ambos tienen la finalidad de cumplir las metas establecidas para ser mejores institucionalmente, con el seguimiento y control de las instancias correspondientes, acompañados del recurso humano calificado, brindado una excelente atención a nuestros socios como clientes y/o consumidores financieros.</a:t>
            </a:r>
          </a:p>
        </p:txBody>
      </p:sp>
    </p:spTree>
    <p:extLst>
      <p:ext uri="{BB962C8B-B14F-4D97-AF65-F5344CB8AC3E}">
        <p14:creationId xmlns:p14="http://schemas.microsoft.com/office/powerpoint/2010/main" val="2137654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70450"/>
            <a:ext cx="1151027" cy="1161920"/>
          </a:xfrm>
          <a:prstGeom prst="rect">
            <a:avLst/>
          </a:prstGeom>
        </p:spPr>
      </p:pic>
      <p:sp>
        <p:nvSpPr>
          <p:cNvPr id="7" name="Título 1"/>
          <p:cNvSpPr txBox="1">
            <a:spLocks/>
          </p:cNvSpPr>
          <p:nvPr/>
        </p:nvSpPr>
        <p:spPr>
          <a:xfrm>
            <a:off x="2367966" y="488172"/>
            <a:ext cx="6359856" cy="9441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400" i="1" u="sng" dirty="0">
                <a:solidFill>
                  <a:srgbClr val="0A721F"/>
                </a:solidFill>
                <a:latin typeface="Times New Roman" panose="02020603050405020304" pitchFamily="18" charset="0"/>
                <a:cs typeface="Times New Roman" panose="02020603050405020304" pitchFamily="18" charset="0"/>
              </a:rPr>
              <a:t>INSTITUCIONALIDAD</a:t>
            </a:r>
          </a:p>
        </p:txBody>
      </p:sp>
      <p:sp>
        <p:nvSpPr>
          <p:cNvPr id="8" name="Marcador de contenido 2"/>
          <p:cNvSpPr txBox="1">
            <a:spLocks/>
          </p:cNvSpPr>
          <p:nvPr/>
        </p:nvSpPr>
        <p:spPr>
          <a:xfrm>
            <a:off x="841709" y="1725964"/>
            <a:ext cx="8302292" cy="48522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BO" sz="3200" dirty="0">
                <a:solidFill>
                  <a:srgbClr val="404040"/>
                </a:solidFill>
                <a:latin typeface="Times New Roman" panose="02020603050405020304" pitchFamily="18" charset="0"/>
                <a:cs typeface="Times New Roman" panose="02020603050405020304" pitchFamily="18" charset="0"/>
              </a:rPr>
              <a:t>Al ser una entidad regulada por ASFI la Cooperativa San Antonio R. L. es una institución financiera socialmente responsable tomando en cuenta todos los grupos de interés (clientes internos, externos, así como también el medio ambiente, y el uso adecuado de los recursos naturales)</a:t>
            </a:r>
          </a:p>
        </p:txBody>
      </p:sp>
    </p:spTree>
    <p:extLst>
      <p:ext uri="{BB962C8B-B14F-4D97-AF65-F5344CB8AC3E}">
        <p14:creationId xmlns:p14="http://schemas.microsoft.com/office/powerpoint/2010/main" val="2911568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174914"/>
            <a:ext cx="1151027" cy="1161920"/>
          </a:xfrm>
          <a:prstGeom prst="rect">
            <a:avLst/>
          </a:prstGeom>
        </p:spPr>
      </p:pic>
      <p:sp>
        <p:nvSpPr>
          <p:cNvPr id="7" name="Título 1"/>
          <p:cNvSpPr txBox="1">
            <a:spLocks/>
          </p:cNvSpPr>
          <p:nvPr/>
        </p:nvSpPr>
        <p:spPr>
          <a:xfrm>
            <a:off x="1267096" y="1527906"/>
            <a:ext cx="7458891" cy="3889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BO" sz="5400" b="1" dirty="0">
                <a:solidFill>
                  <a:srgbClr val="0A721F"/>
                </a:solidFill>
                <a:latin typeface="Times New Roman" panose="02020603050405020304" pitchFamily="18" charset="0"/>
                <a:cs typeface="Times New Roman" panose="02020603050405020304" pitchFamily="18" charset="0"/>
              </a:rPr>
              <a:t>NUESTRO DIRECTORIO</a:t>
            </a:r>
            <a:endParaRPr lang="es-BO" sz="5000" b="1" dirty="0">
              <a:solidFill>
                <a:srgbClr val="0A721F"/>
              </a:solidFill>
              <a:latin typeface="Cocogoose"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542688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040418" y="621321"/>
            <a:ext cx="6967103" cy="944198"/>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400" i="1" u="sng" dirty="0">
                <a:solidFill>
                  <a:srgbClr val="0A721F"/>
                </a:solidFill>
                <a:latin typeface="Times New Roman" panose="02020603050405020304" pitchFamily="18" charset="0"/>
                <a:cs typeface="Times New Roman" panose="02020603050405020304" pitchFamily="18" charset="0"/>
              </a:rPr>
              <a:t>CONSEJO DE ADMINISTRACIÓN</a:t>
            </a:r>
          </a:p>
        </p:txBody>
      </p:sp>
      <p:sp>
        <p:nvSpPr>
          <p:cNvPr id="5" name="Marcador de contenido 2"/>
          <p:cNvSpPr txBox="1">
            <a:spLocks/>
          </p:cNvSpPr>
          <p:nvPr/>
        </p:nvSpPr>
        <p:spPr>
          <a:xfrm>
            <a:off x="550607" y="1903385"/>
            <a:ext cx="9409470" cy="39242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BO" sz="3000" b="1" dirty="0">
                <a:solidFill>
                  <a:srgbClr val="404040"/>
                </a:solidFill>
                <a:latin typeface="Times New Roman" panose="02020603050405020304" pitchFamily="18" charset="0"/>
                <a:cs typeface="Times New Roman" panose="02020603050405020304" pitchFamily="18" charset="0"/>
              </a:rPr>
              <a:t>Los diferentes consejos de la EIF (Adm. – Vigilancia), cuentan con profesionales de alto nivel cuyo objetivo es siempre estar alineados con los objetivos de la EIF y asi de esta manera consolidarse aun mas en el mercado como una Cooperativa con solvencia económica y brindado la mejor atencion a sus socios </a:t>
            </a:r>
            <a:endParaRPr lang="en-US" sz="3000"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79" y="243154"/>
            <a:ext cx="1151027" cy="1161920"/>
          </a:xfrm>
          <a:prstGeom prst="rect">
            <a:avLst/>
          </a:prstGeom>
        </p:spPr>
      </p:pic>
    </p:spTree>
    <p:extLst>
      <p:ext uri="{BB962C8B-B14F-4D97-AF65-F5344CB8AC3E}">
        <p14:creationId xmlns:p14="http://schemas.microsoft.com/office/powerpoint/2010/main" val="150569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Marcador de contenido 5"/>
          <p:cNvSpPr>
            <a:spLocks noGrp="1"/>
          </p:cNvSpPr>
          <p:nvPr>
            <p:ph idx="1"/>
          </p:nvPr>
        </p:nvSpPr>
        <p:spPr>
          <a:xfrm>
            <a:off x="1267096" y="2583671"/>
            <a:ext cx="7431392" cy="2138456"/>
          </a:xfrm>
        </p:spPr>
        <p:txBody>
          <a:bodyPr/>
          <a:lstStyle/>
          <a:p>
            <a:pPr marL="0" indent="0" algn="ctr">
              <a:buNone/>
            </a:pPr>
            <a:r>
              <a:rPr lang="es-BO" sz="4800" b="1" dirty="0">
                <a:solidFill>
                  <a:srgbClr val="0A721F"/>
                </a:solidFill>
                <a:latin typeface="Times New Roman" panose="02020603050405020304" pitchFamily="18" charset="0"/>
                <a:cs typeface="Times New Roman" panose="02020603050405020304" pitchFamily="18" charset="0"/>
              </a:rPr>
              <a:t>LOS SERVICIOS QUE OFRECEMOS</a:t>
            </a:r>
            <a:endParaRPr lang="es-BO" sz="4800" b="1" dirty="0">
              <a:solidFill>
                <a:srgbClr val="0A721F"/>
              </a:solidFill>
              <a:latin typeface="Cocogoose" panose="02000000000000000000" pitchFamily="2"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4402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Título 1"/>
          <p:cNvSpPr txBox="1">
            <a:spLocks/>
          </p:cNvSpPr>
          <p:nvPr/>
        </p:nvSpPr>
        <p:spPr>
          <a:xfrm>
            <a:off x="2367965" y="488172"/>
            <a:ext cx="5738805"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i="1" u="sng" dirty="0">
                <a:solidFill>
                  <a:srgbClr val="0A721F"/>
                </a:solidFill>
                <a:latin typeface="Times New Roman" panose="02020603050405020304" pitchFamily="18" charset="0"/>
                <a:cs typeface="Times New Roman" panose="02020603050405020304" pitchFamily="18" charset="0"/>
              </a:rPr>
              <a:t>LOS SERVICIOS QUE OFRECEMOS</a:t>
            </a:r>
          </a:p>
        </p:txBody>
      </p:sp>
      <p:sp>
        <p:nvSpPr>
          <p:cNvPr id="8" name="Marcador de contenido 2"/>
          <p:cNvSpPr txBox="1">
            <a:spLocks/>
          </p:cNvSpPr>
          <p:nvPr/>
        </p:nvSpPr>
        <p:spPr>
          <a:xfrm>
            <a:off x="964541" y="1998924"/>
            <a:ext cx="8302292" cy="42381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Al igual que el resto de las instituciones financieras la cooperativa San Antonio ofrece los siguientes servicios, PERO a diferencia del resto de las instituciones financieras nuestra ventaja competitiva es la CALIDAD Y CALIDEZ en el servicio a nuestros socios y clientes</a:t>
            </a:r>
          </a:p>
        </p:txBody>
      </p:sp>
    </p:spTree>
    <p:extLst>
      <p:ext uri="{BB962C8B-B14F-4D97-AF65-F5344CB8AC3E}">
        <p14:creationId xmlns:p14="http://schemas.microsoft.com/office/powerpoint/2010/main" val="3342131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Título 1"/>
          <p:cNvSpPr txBox="1">
            <a:spLocks/>
          </p:cNvSpPr>
          <p:nvPr/>
        </p:nvSpPr>
        <p:spPr>
          <a:xfrm>
            <a:off x="2367965" y="488172"/>
            <a:ext cx="5738805"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i="1" u="sng" dirty="0">
                <a:solidFill>
                  <a:srgbClr val="0A721F"/>
                </a:solidFill>
                <a:latin typeface="Times New Roman" panose="02020603050405020304" pitchFamily="18" charset="0"/>
                <a:cs typeface="Times New Roman" panose="02020603050405020304" pitchFamily="18" charset="0"/>
              </a:rPr>
              <a:t>LOS SERVICIOS QUE OFRECEMOS</a:t>
            </a:r>
          </a:p>
        </p:txBody>
      </p:sp>
      <p:sp>
        <p:nvSpPr>
          <p:cNvPr id="8" name="Marcador de contenido 2"/>
          <p:cNvSpPr txBox="1">
            <a:spLocks/>
          </p:cNvSpPr>
          <p:nvPr/>
        </p:nvSpPr>
        <p:spPr>
          <a:xfrm>
            <a:off x="1032780" y="2080811"/>
            <a:ext cx="7619901" cy="355571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gn="just">
              <a:buNone/>
            </a:pPr>
            <a:r>
              <a:rPr lang="es-BO" sz="3600" dirty="0">
                <a:solidFill>
                  <a:schemeClr val="accent5">
                    <a:lumMod val="50000"/>
                  </a:schemeClr>
                </a:solidFill>
                <a:latin typeface="Times New Roman" panose="02020603050405020304" pitchFamily="18" charset="0"/>
                <a:cs typeface="Times New Roman" panose="02020603050405020304" pitchFamily="18" charset="0"/>
              </a:rPr>
              <a:t>   </a:t>
            </a:r>
            <a:r>
              <a:rPr lang="es-BO" sz="3600" dirty="0">
                <a:solidFill>
                  <a:srgbClr val="404040"/>
                </a:solidFill>
                <a:latin typeface="Times New Roman" panose="02020603050405020304" pitchFamily="18" charset="0"/>
                <a:cs typeface="Times New Roman" panose="02020603050405020304" pitchFamily="18" charset="0"/>
              </a:rPr>
              <a:t> - Beneficios de ser socio </a:t>
            </a:r>
          </a:p>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	- Depósitos a Plazo Fijo</a:t>
            </a:r>
          </a:p>
          <a:p>
            <a:pPr marL="0" lvl="0" indent="0" algn="just">
              <a:buNone/>
            </a:pPr>
            <a:r>
              <a:rPr lang="es-BO" sz="3600" dirty="0">
                <a:solidFill>
                  <a:srgbClr val="404040"/>
                </a:solidFill>
                <a:latin typeface="Times New Roman" panose="02020603050405020304" pitchFamily="18" charset="0"/>
                <a:cs typeface="Times New Roman" panose="02020603050405020304" pitchFamily="18" charset="0"/>
              </a:rPr>
              <a:t>    - Créditos</a:t>
            </a:r>
          </a:p>
          <a:p>
            <a:pPr marL="0" lvl="0" indent="0" algn="just">
              <a:buNone/>
            </a:pPr>
            <a:r>
              <a:rPr lang="es-BO" sz="3600" dirty="0">
                <a:solidFill>
                  <a:srgbClr val="404040"/>
                </a:solidFill>
                <a:latin typeface="Times New Roman" panose="02020603050405020304" pitchFamily="18" charset="0"/>
                <a:cs typeface="Times New Roman" panose="02020603050405020304" pitchFamily="18" charset="0"/>
              </a:rPr>
              <a:t>	- Caja de ahorros </a:t>
            </a:r>
          </a:p>
          <a:p>
            <a:pPr marL="0" lvl="0" indent="0" algn="just">
              <a:buNone/>
            </a:pPr>
            <a:r>
              <a:rPr lang="es-BO" sz="3600" dirty="0">
                <a:solidFill>
                  <a:srgbClr val="404040"/>
                </a:solidFill>
                <a:latin typeface="Times New Roman" panose="02020603050405020304" pitchFamily="18" charset="0"/>
                <a:cs typeface="Times New Roman" panose="02020603050405020304" pitchFamily="18" charset="0"/>
              </a:rPr>
              <a:t>	- Pago de servicios y demás.</a:t>
            </a:r>
          </a:p>
        </p:txBody>
      </p:sp>
    </p:spTree>
    <p:extLst>
      <p:ext uri="{BB962C8B-B14F-4D97-AF65-F5344CB8AC3E}">
        <p14:creationId xmlns:p14="http://schemas.microsoft.com/office/powerpoint/2010/main" val="1404618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399" y="1807852"/>
            <a:ext cx="8420668" cy="4470120"/>
          </a:xfrm>
        </p:spPr>
        <p:txBody>
          <a:bodyPr>
            <a:noAutofit/>
          </a:body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Los beneficios de ser socio en la cooperativa San Antonio son los siguientes:</a:t>
            </a:r>
          </a:p>
          <a:p>
            <a:pPr lvl="0" algn="just"/>
            <a:r>
              <a:rPr lang="es-BO" sz="2800" dirty="0">
                <a:solidFill>
                  <a:srgbClr val="404040"/>
                </a:solidFill>
                <a:latin typeface="Times New Roman" panose="02020603050405020304" pitchFamily="18" charset="0"/>
                <a:cs typeface="Times New Roman" panose="02020603050405020304" pitchFamily="18" charset="0"/>
              </a:rPr>
              <a:t>Formar parte activa de una Cooperativa líder en el mercado financiero contando con una oficina central (Cercado), nueve agencias en el departamento de Cochabamba y una agencia en el departamento de Santa Cruz.</a:t>
            </a:r>
          </a:p>
          <a:p>
            <a:pPr algn="just"/>
            <a:r>
              <a:rPr lang="es-BO" sz="2800" dirty="0">
                <a:solidFill>
                  <a:srgbClr val="404040"/>
                </a:solidFill>
                <a:latin typeface="Times New Roman" panose="02020603050405020304" pitchFamily="18" charset="0"/>
                <a:cs typeface="Times New Roman" panose="02020603050405020304" pitchFamily="18" charset="0"/>
              </a:rPr>
              <a:t>Incentivos por la participación en las asambleas ordinarias como extraordinarias </a:t>
            </a:r>
          </a:p>
          <a:p>
            <a:pPr lvl="0"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Título 1"/>
          <p:cNvSpPr txBox="1">
            <a:spLocks/>
          </p:cNvSpPr>
          <p:nvPr/>
        </p:nvSpPr>
        <p:spPr>
          <a:xfrm>
            <a:off x="2367965" y="488172"/>
            <a:ext cx="5738805"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BO" sz="4000" i="1" u="sng" dirty="0">
                <a:solidFill>
                  <a:srgbClr val="0A721F"/>
                </a:solidFill>
                <a:latin typeface="Times New Roman" panose="02020603050405020304" pitchFamily="18" charset="0"/>
                <a:cs typeface="Times New Roman" panose="02020603050405020304" pitchFamily="18" charset="0"/>
              </a:rPr>
              <a:t>BENEFICIOS DE SER SOCIO</a:t>
            </a:r>
          </a:p>
        </p:txBody>
      </p:sp>
    </p:spTree>
    <p:extLst>
      <p:ext uri="{BB962C8B-B14F-4D97-AF65-F5344CB8AC3E}">
        <p14:creationId xmlns:p14="http://schemas.microsoft.com/office/powerpoint/2010/main" val="2093995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8" name="Marcador de contenido 2"/>
          <p:cNvSpPr>
            <a:spLocks noGrp="1"/>
          </p:cNvSpPr>
          <p:nvPr>
            <p:ph idx="1"/>
          </p:nvPr>
        </p:nvSpPr>
        <p:spPr>
          <a:xfrm>
            <a:off x="1267096" y="1876091"/>
            <a:ext cx="7670043" cy="4470120"/>
          </a:xfrm>
        </p:spPr>
        <p:txBody>
          <a:bodyPr>
            <a:noAutofit/>
          </a:bodyPr>
          <a:lstStyle/>
          <a:p>
            <a:pPr lvl="0" algn="just"/>
            <a:r>
              <a:rPr lang="es-BO" sz="3200" dirty="0">
                <a:solidFill>
                  <a:srgbClr val="404040"/>
                </a:solidFill>
                <a:latin typeface="Times New Roman" panose="02020603050405020304" pitchFamily="18" charset="0"/>
                <a:cs typeface="Times New Roman" panose="02020603050405020304" pitchFamily="18" charset="0"/>
              </a:rPr>
              <a:t>Pago de dividendos</a:t>
            </a:r>
          </a:p>
          <a:p>
            <a:pPr lvl="0" algn="just"/>
            <a:r>
              <a:rPr lang="es-BO" sz="3200" dirty="0">
                <a:solidFill>
                  <a:srgbClr val="404040"/>
                </a:solidFill>
                <a:latin typeface="Times New Roman" panose="02020603050405020304" pitchFamily="18" charset="0"/>
                <a:cs typeface="Times New Roman" panose="02020603050405020304" pitchFamily="18" charset="0"/>
              </a:rPr>
              <a:t>Disponibilidad inmediata en agencias</a:t>
            </a:r>
          </a:p>
          <a:p>
            <a:pPr lvl="0" algn="just"/>
            <a:r>
              <a:rPr lang="es-BO" sz="3200" dirty="0">
                <a:solidFill>
                  <a:srgbClr val="404040"/>
                </a:solidFill>
                <a:latin typeface="Times New Roman" panose="02020603050405020304" pitchFamily="18" charset="0"/>
                <a:cs typeface="Times New Roman" panose="02020603050405020304" pitchFamily="18" charset="0"/>
              </a:rPr>
              <a:t>Beneficiado con créditos</a:t>
            </a:r>
          </a:p>
          <a:p>
            <a:pPr lvl="0" algn="just"/>
            <a:r>
              <a:rPr lang="es-BO" sz="3200" dirty="0">
                <a:solidFill>
                  <a:srgbClr val="404040"/>
                </a:solidFill>
                <a:latin typeface="Times New Roman" panose="02020603050405020304" pitchFamily="18" charset="0"/>
                <a:cs typeface="Times New Roman" panose="02020603050405020304" pitchFamily="18" charset="0"/>
              </a:rPr>
              <a:t>Bono de sepelio</a:t>
            </a:r>
          </a:p>
          <a:p>
            <a:pPr lvl="0" algn="just"/>
            <a:r>
              <a:rPr lang="es-BO" sz="3200" dirty="0">
                <a:solidFill>
                  <a:srgbClr val="404040"/>
                </a:solidFill>
                <a:latin typeface="Times New Roman" panose="02020603050405020304" pitchFamily="18" charset="0"/>
                <a:cs typeface="Times New Roman" panose="02020603050405020304" pitchFamily="18" charset="0"/>
              </a:rPr>
              <a:t>Sin cargos por mantenimiento de cuenta</a:t>
            </a:r>
          </a:p>
          <a:p>
            <a:pPr lvl="0" algn="just"/>
            <a:r>
              <a:rPr lang="es-BO" sz="3200" dirty="0">
                <a:solidFill>
                  <a:srgbClr val="404040"/>
                </a:solidFill>
                <a:latin typeface="Times New Roman" panose="02020603050405020304" pitchFamily="18" charset="0"/>
                <a:cs typeface="Times New Roman" panose="02020603050405020304" pitchFamily="18" charset="0"/>
              </a:rPr>
              <a:t>Capacitación gratuita</a:t>
            </a:r>
          </a:p>
          <a:p>
            <a:pPr lvl="0" algn="just"/>
            <a:r>
              <a:rPr lang="es-BO" sz="3200" dirty="0">
                <a:solidFill>
                  <a:srgbClr val="404040"/>
                </a:solidFill>
                <a:latin typeface="Times New Roman" panose="02020603050405020304" pitchFamily="18" charset="0"/>
                <a:cs typeface="Times New Roman" panose="02020603050405020304" pitchFamily="18" charset="0"/>
              </a:rPr>
              <a:t>Fisioterápia</a:t>
            </a:r>
          </a:p>
          <a:p>
            <a:pPr marL="0" lvl="0" indent="0" algn="just">
              <a:buNone/>
            </a:pPr>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9" name="Título 1"/>
          <p:cNvSpPr txBox="1">
            <a:spLocks/>
          </p:cNvSpPr>
          <p:nvPr/>
        </p:nvSpPr>
        <p:spPr>
          <a:xfrm>
            <a:off x="2367965" y="488172"/>
            <a:ext cx="5738805"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BO" sz="4000" i="1" u="sng" dirty="0">
                <a:solidFill>
                  <a:srgbClr val="0A721F"/>
                </a:solidFill>
                <a:latin typeface="Times New Roman" panose="02020603050405020304" pitchFamily="18" charset="0"/>
                <a:cs typeface="Times New Roman" panose="02020603050405020304" pitchFamily="18" charset="0"/>
              </a:rPr>
              <a:t>BENEFICIOS DE SER SOCIO</a:t>
            </a:r>
          </a:p>
        </p:txBody>
      </p:sp>
    </p:spTree>
    <p:extLst>
      <p:ext uri="{BB962C8B-B14F-4D97-AF65-F5344CB8AC3E}">
        <p14:creationId xmlns:p14="http://schemas.microsoft.com/office/powerpoint/2010/main" val="2389902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Marcador de contenido 2"/>
          <p:cNvSpPr>
            <a:spLocks noGrp="1"/>
          </p:cNvSpPr>
          <p:nvPr>
            <p:ph idx="1"/>
          </p:nvPr>
        </p:nvSpPr>
        <p:spPr>
          <a:xfrm>
            <a:off x="1499107" y="1876091"/>
            <a:ext cx="7139925" cy="4470120"/>
          </a:xfrm>
        </p:spPr>
        <p:txBody>
          <a:bodyPr>
            <a:noAutofit/>
          </a:bodyPr>
          <a:lstStyle/>
          <a:p>
            <a:pPr marL="0" lvl="0" indent="0" algn="just">
              <a:buNone/>
            </a:pPr>
            <a:r>
              <a:rPr lang="es-BO" sz="4000" dirty="0">
                <a:solidFill>
                  <a:srgbClr val="404040"/>
                </a:solidFill>
                <a:latin typeface="Times New Roman" panose="02020603050405020304" pitchFamily="18" charset="0"/>
                <a:cs typeface="Times New Roman" panose="02020603050405020304" pitchFamily="18" charset="0"/>
              </a:rPr>
              <a:t>Requisitos para ser socio:</a:t>
            </a:r>
          </a:p>
          <a:p>
            <a:pPr lvl="0" algn="just"/>
            <a:r>
              <a:rPr lang="es-BO" sz="3200" dirty="0">
                <a:solidFill>
                  <a:srgbClr val="404040"/>
                </a:solidFill>
                <a:latin typeface="Times New Roman" panose="02020603050405020304" pitchFamily="18" charset="0"/>
                <a:cs typeface="Times New Roman" panose="02020603050405020304" pitchFamily="18" charset="0"/>
              </a:rPr>
              <a:t>Carnet de identidad vigente</a:t>
            </a:r>
          </a:p>
          <a:p>
            <a:pPr lvl="0" algn="just"/>
            <a:r>
              <a:rPr lang="es-BO" sz="3200" dirty="0">
                <a:solidFill>
                  <a:srgbClr val="404040"/>
                </a:solidFill>
                <a:latin typeface="Times New Roman" panose="02020603050405020304" pitchFamily="18" charset="0"/>
                <a:cs typeface="Times New Roman" panose="02020603050405020304" pitchFamily="18" charset="0"/>
              </a:rPr>
              <a:t>Fotocopia de factura de luz, agua o gas</a:t>
            </a:r>
          </a:p>
          <a:p>
            <a:pPr lvl="0" algn="just"/>
            <a:r>
              <a:rPr lang="es-BO" sz="3200" dirty="0">
                <a:solidFill>
                  <a:srgbClr val="404040"/>
                </a:solidFill>
                <a:latin typeface="Times New Roman" panose="02020603050405020304" pitchFamily="18" charset="0"/>
                <a:cs typeface="Times New Roman" panose="02020603050405020304" pitchFamily="18" charset="0"/>
              </a:rPr>
              <a:t>Compra de un certificado de aportación de Bs. 80</a:t>
            </a:r>
          </a:p>
          <a:p>
            <a:pPr lvl="0" algn="just"/>
            <a:r>
              <a:rPr lang="es-BO" sz="3200" dirty="0">
                <a:solidFill>
                  <a:srgbClr val="404040"/>
                </a:solidFill>
                <a:latin typeface="Times New Roman" panose="02020603050405020304" pitchFamily="18" charset="0"/>
                <a:cs typeface="Times New Roman" panose="02020603050405020304" pitchFamily="18" charset="0"/>
              </a:rPr>
              <a:t>Apertura de cuenta de caja de ahorro con un mínimo de Bs. 200 o Sus. 30</a:t>
            </a: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8" name="Título 1"/>
          <p:cNvSpPr txBox="1">
            <a:spLocks/>
          </p:cNvSpPr>
          <p:nvPr/>
        </p:nvSpPr>
        <p:spPr>
          <a:xfrm>
            <a:off x="2367965" y="310748"/>
            <a:ext cx="5738805"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BO" sz="4000" i="1" u="sng" dirty="0">
                <a:solidFill>
                  <a:srgbClr val="0A721F"/>
                </a:solidFill>
                <a:latin typeface="Times New Roman" panose="02020603050405020304" pitchFamily="18" charset="0"/>
                <a:cs typeface="Times New Roman" panose="02020603050405020304" pitchFamily="18" charset="0"/>
              </a:rPr>
              <a:t>BENEFICIOS DE SER SOCIO</a:t>
            </a:r>
          </a:p>
        </p:txBody>
      </p:sp>
    </p:spTree>
    <p:extLst>
      <p:ext uri="{BB962C8B-B14F-4D97-AF65-F5344CB8AC3E}">
        <p14:creationId xmlns:p14="http://schemas.microsoft.com/office/powerpoint/2010/main" val="801207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75657" y="836023"/>
            <a:ext cx="7458891" cy="4827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BO" sz="5400" b="1" dirty="0">
                <a:solidFill>
                  <a:srgbClr val="0A721F"/>
                </a:solidFill>
                <a:latin typeface="Times New Roman" panose="02020603050405020304" pitchFamily="18" charset="0"/>
                <a:cs typeface="Times New Roman" panose="02020603050405020304" pitchFamily="18" charset="0"/>
              </a:rPr>
              <a:t>SÍNTESIS HISTÓRICA</a:t>
            </a:r>
            <a:endParaRPr lang="es-BO" sz="5000" b="1" dirty="0">
              <a:solidFill>
                <a:srgbClr val="0A721F"/>
              </a:solidFill>
              <a:latin typeface="Cocogoose" panose="02000000000000000000" pitchFamily="2" charset="0"/>
              <a:cs typeface="Times New Roman" panose="02020603050405020304" pitchFamily="18" charset="0"/>
            </a:endParaRP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Tree>
    <p:extLst>
      <p:ext uri="{BB962C8B-B14F-4D97-AF65-F5344CB8AC3E}">
        <p14:creationId xmlns:p14="http://schemas.microsoft.com/office/powerpoint/2010/main" val="242727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43" y="256802"/>
            <a:ext cx="1151027" cy="1161920"/>
          </a:xfrm>
          <a:prstGeom prst="rect">
            <a:avLst/>
          </a:prstGeom>
        </p:spPr>
      </p:pic>
      <p:sp>
        <p:nvSpPr>
          <p:cNvPr id="11" name="Título 1"/>
          <p:cNvSpPr txBox="1">
            <a:spLocks/>
          </p:cNvSpPr>
          <p:nvPr/>
        </p:nvSpPr>
        <p:spPr>
          <a:xfrm>
            <a:off x="1869742" y="447225"/>
            <a:ext cx="7519916" cy="7810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PUNTOS DE ATENCIÓN FINANCIERA</a:t>
            </a:r>
          </a:p>
        </p:txBody>
      </p:sp>
      <p:grpSp>
        <p:nvGrpSpPr>
          <p:cNvPr id="13" name="Grupo 12"/>
          <p:cNvGrpSpPr/>
          <p:nvPr/>
        </p:nvGrpSpPr>
        <p:grpSpPr>
          <a:xfrm>
            <a:off x="1869906" y="1309538"/>
            <a:ext cx="6659945" cy="5093845"/>
            <a:chOff x="1842610" y="1418722"/>
            <a:chExt cx="6659945" cy="5093845"/>
          </a:xfrm>
        </p:grpSpPr>
        <p:pic>
          <p:nvPicPr>
            <p:cNvPr id="9" name="Imagen 8">
              <a:extLst>
                <a:ext uri="{FF2B5EF4-FFF2-40B4-BE49-F238E27FC236}">
                  <a16:creationId xmlns:a16="http://schemas.microsoft.com/office/drawing/2014/main" id="{7265D924-FC56-CBB9-CE87-7D84F115B437}"/>
                </a:ext>
              </a:extLst>
            </p:cNvPr>
            <p:cNvPicPr>
              <a:picLocks noChangeAspect="1"/>
            </p:cNvPicPr>
            <p:nvPr/>
          </p:nvPicPr>
          <p:blipFill rotWithShape="1">
            <a:blip r:embed="rId4"/>
            <a:srcRect l="3297" t="13341" r="4301" b="11921"/>
            <a:stretch/>
          </p:blipFill>
          <p:spPr>
            <a:xfrm>
              <a:off x="1842610" y="1418722"/>
              <a:ext cx="6100387" cy="5093845"/>
            </a:xfrm>
            <a:prstGeom prst="rect">
              <a:avLst/>
            </a:prstGeom>
          </p:spPr>
        </p:pic>
        <p:sp>
          <p:nvSpPr>
            <p:cNvPr id="12" name="Rectángulo 11"/>
            <p:cNvSpPr/>
            <p:nvPr/>
          </p:nvSpPr>
          <p:spPr>
            <a:xfrm>
              <a:off x="6646460" y="1418722"/>
              <a:ext cx="1856095" cy="519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5427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6AD8C10-E76A-D6FB-6D74-E684837CFCDE}"/>
              </a:ext>
            </a:extLst>
          </p:cNvPr>
          <p:cNvPicPr>
            <a:picLocks noChangeAspect="1"/>
          </p:cNvPicPr>
          <p:nvPr/>
        </p:nvPicPr>
        <p:blipFill rotWithShape="1">
          <a:blip r:embed="rId2"/>
          <a:srcRect l="1747" t="25030" r="2719" b="-1"/>
          <a:stretch/>
        </p:blipFill>
        <p:spPr>
          <a:xfrm>
            <a:off x="986089" y="1282894"/>
            <a:ext cx="8106770" cy="5008728"/>
          </a:xfrm>
          <a:prstGeom prst="roundRect">
            <a:avLst>
              <a:gd name="adj" fmla="val 8594"/>
            </a:avLst>
          </a:prstGeom>
          <a:solidFill>
            <a:srgbClr val="FFFFFF">
              <a:shade val="85000"/>
            </a:srgbClr>
          </a:solidFill>
          <a:ln>
            <a:noFill/>
          </a:ln>
          <a:effectLst/>
        </p:spPr>
      </p:pic>
      <p:sp>
        <p:nvSpPr>
          <p:cNvPr id="8" name="Título 1"/>
          <p:cNvSpPr txBox="1">
            <a:spLocks/>
          </p:cNvSpPr>
          <p:nvPr/>
        </p:nvSpPr>
        <p:spPr>
          <a:xfrm>
            <a:off x="1999475" y="310748"/>
            <a:ext cx="6079999" cy="7947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BO" sz="4000" i="1" u="sng" dirty="0">
                <a:solidFill>
                  <a:srgbClr val="0A721F"/>
                </a:solidFill>
                <a:latin typeface="Times New Roman" panose="02020603050405020304" pitchFamily="18" charset="0"/>
                <a:cs typeface="Times New Roman" panose="02020603050405020304" pitchFamily="18" charset="0"/>
              </a:rPr>
              <a:t>CAJEROS AUTOMÁTICOS</a:t>
            </a:r>
          </a:p>
        </p:txBody>
      </p:sp>
    </p:spTree>
    <p:extLst>
      <p:ext uri="{BB962C8B-B14F-4D97-AF65-F5344CB8AC3E}">
        <p14:creationId xmlns:p14="http://schemas.microsoft.com/office/powerpoint/2010/main" val="17264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4160" y="297746"/>
            <a:ext cx="1151027" cy="1161920"/>
          </a:xfrm>
          <a:prstGeom prst="rect">
            <a:avLst/>
          </a:prstGeom>
        </p:spPr>
      </p:pic>
      <p:sp>
        <p:nvSpPr>
          <p:cNvPr id="7" name="Marcador de contenido 2"/>
          <p:cNvSpPr>
            <a:spLocks noGrp="1"/>
          </p:cNvSpPr>
          <p:nvPr>
            <p:ph idx="1"/>
          </p:nvPr>
        </p:nvSpPr>
        <p:spPr>
          <a:xfrm>
            <a:off x="1037231" y="1807852"/>
            <a:ext cx="8434317" cy="4470120"/>
          </a:xfrm>
        </p:spPr>
        <p:txBody>
          <a:bodyPr>
            <a:noAutofit/>
          </a:body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DEPOSITO A PLAZO FIJO</a:t>
            </a:r>
          </a:p>
          <a:p>
            <a:r>
              <a:rPr lang="es-MX" sz="2400" b="1" dirty="0">
                <a:latin typeface="Times New Roman" panose="02020603050405020304" pitchFamily="18" charset="0"/>
                <a:cs typeface="Times New Roman" panose="02020603050405020304" pitchFamily="18" charset="0"/>
              </a:rPr>
              <a:t>Montos de apertura</a:t>
            </a:r>
          </a:p>
          <a:p>
            <a:pPr marL="0" indent="0">
              <a:buNone/>
            </a:pPr>
            <a:r>
              <a:rPr lang="es-MX" sz="2400" dirty="0">
                <a:latin typeface="Times New Roman" panose="02020603050405020304" pitchFamily="18" charset="0"/>
                <a:cs typeface="Times New Roman" panose="02020603050405020304" pitchFamily="18" charset="0"/>
              </a:rPr>
              <a:t>Moneda nacional Bs. 500</a:t>
            </a:r>
          </a:p>
          <a:p>
            <a:pPr marL="0" indent="0">
              <a:buNone/>
            </a:pPr>
            <a:r>
              <a:rPr lang="es-MX" sz="2400" dirty="0">
                <a:latin typeface="Times New Roman" panose="02020603050405020304" pitchFamily="18" charset="0"/>
                <a:cs typeface="Times New Roman" panose="02020603050405020304" pitchFamily="18" charset="0"/>
              </a:rPr>
              <a:t>Moneda extranjera $</a:t>
            </a:r>
            <a:r>
              <a:rPr lang="es-MX" sz="2400" dirty="0" err="1">
                <a:latin typeface="Times New Roman" panose="02020603050405020304" pitchFamily="18" charset="0"/>
                <a:cs typeface="Times New Roman" panose="02020603050405020304" pitchFamily="18" charset="0"/>
              </a:rPr>
              <a:t>us</a:t>
            </a:r>
            <a:r>
              <a:rPr lang="es-MX" sz="2400" dirty="0">
                <a:latin typeface="Times New Roman" panose="02020603050405020304" pitchFamily="18" charset="0"/>
                <a:cs typeface="Times New Roman" panose="02020603050405020304" pitchFamily="18" charset="0"/>
              </a:rPr>
              <a:t>. 100</a:t>
            </a:r>
          </a:p>
          <a:p>
            <a:r>
              <a:rPr lang="es-MX" sz="2400" b="1" dirty="0">
                <a:latin typeface="Times New Roman" panose="02020603050405020304" pitchFamily="18" charset="0"/>
                <a:cs typeface="Times New Roman" panose="02020603050405020304" pitchFamily="18" charset="0"/>
              </a:rPr>
              <a:t>Características</a:t>
            </a:r>
          </a:p>
          <a:p>
            <a:pPr marL="0" indent="0" algn="just">
              <a:buNone/>
            </a:pPr>
            <a:r>
              <a:rPr lang="es-ES" sz="2400" dirty="0">
                <a:latin typeface="Times New Roman" panose="02020603050405020304" pitchFamily="18" charset="0"/>
                <a:cs typeface="Times New Roman" panose="02020603050405020304" pitchFamily="18" charset="0"/>
              </a:rPr>
              <a:t>Se ganan más intereses que en una cuenta de ahorros. La tasa de interés se pacta previamente y está en función del plazo del depósito (mayor el tiempo, mayores los intereses ganados). El cliente debe respetar el tiempo de permanencia de los ahorros.</a:t>
            </a:r>
            <a:endParaRPr lang="es-MX" sz="2400" dirty="0">
              <a:latin typeface="Times New Roman" panose="02020603050405020304" pitchFamily="18" charset="0"/>
              <a:cs typeface="Times New Roman" panose="02020603050405020304" pitchFamily="18" charset="0"/>
            </a:endParaRPr>
          </a:p>
          <a:p>
            <a:pPr lvl="0"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8"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431133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8" name="Marcador de contenido 2"/>
          <p:cNvSpPr>
            <a:spLocks noGrp="1"/>
          </p:cNvSpPr>
          <p:nvPr>
            <p:ph idx="1"/>
          </p:nvPr>
        </p:nvSpPr>
        <p:spPr>
          <a:xfrm>
            <a:off x="1037231" y="1807852"/>
            <a:ext cx="7902053" cy="4470120"/>
          </a:xfrm>
        </p:spPr>
        <p:txBody>
          <a:bodyPr>
            <a:noAutofit/>
          </a:body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DEPOSITO A PLAZO FIJO</a:t>
            </a:r>
            <a:endParaRPr lang="es-BO" sz="3200" dirty="0">
              <a:solidFill>
                <a:srgbClr val="404040"/>
              </a:solidFill>
              <a:latin typeface="Times New Roman" panose="02020603050405020304" pitchFamily="18" charset="0"/>
              <a:cs typeface="Times New Roman" panose="02020603050405020304" pitchFamily="18" charset="0"/>
            </a:endParaRPr>
          </a:p>
          <a:p>
            <a:r>
              <a:rPr lang="es-MX" sz="2800" b="1" dirty="0">
                <a:latin typeface="Times New Roman" panose="02020603050405020304" pitchFamily="18" charset="0"/>
                <a:cs typeface="Times New Roman" panose="02020603050405020304" pitchFamily="18" charset="0"/>
              </a:rPr>
              <a:t>Ventajas</a:t>
            </a:r>
          </a:p>
          <a:p>
            <a:pPr marL="908050" indent="-457200" algn="just">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Tasas de interés atractivas según el plazo de apertura del Depósito a Plazo Fijo.</a:t>
            </a:r>
          </a:p>
          <a:p>
            <a:pPr marL="908050" indent="-457200" algn="just">
              <a:buFont typeface="Wingdings" panose="05000000000000000000" pitchFamily="2" charset="2"/>
              <a:buChar char="§"/>
            </a:pPr>
            <a:r>
              <a:rPr lang="es-MX" sz="2800" dirty="0">
                <a:latin typeface="Times New Roman" panose="02020603050405020304" pitchFamily="18" charset="0"/>
                <a:cs typeface="Times New Roman" panose="02020603050405020304" pitchFamily="18" charset="0"/>
              </a:rPr>
              <a:t>Pago de interés mensual o al vencimiento según el requerimiento del consumidor financiero.</a:t>
            </a:r>
          </a:p>
          <a:p>
            <a:endParaRPr lang="es-MX" sz="2400" b="1" dirty="0">
              <a:latin typeface="Times New Roman" panose="02020603050405020304" pitchFamily="18" charset="0"/>
              <a:cs typeface="Times New Roman" panose="02020603050405020304" pitchFamily="18" charset="0"/>
            </a:endParaRPr>
          </a:p>
          <a:p>
            <a:pPr marL="0" indent="0">
              <a:buNone/>
            </a:pPr>
            <a:endParaRPr lang="es-MX" sz="2400" dirty="0">
              <a:latin typeface="Times New Roman" panose="02020603050405020304" pitchFamily="18" charset="0"/>
              <a:cs typeface="Times New Roman" panose="02020603050405020304" pitchFamily="18" charset="0"/>
            </a:endParaRPr>
          </a:p>
          <a:p>
            <a:pPr lvl="0"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9"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49836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89868" y="1526361"/>
            <a:ext cx="5082021" cy="616338"/>
          </a:xfrm>
        </p:spPr>
        <p:txBody>
          <a:bodyPr>
            <a:normAutofit/>
          </a:bodyPr>
          <a:lstStyle/>
          <a:p>
            <a:r>
              <a:rPr lang="es-BO" sz="3200" dirty="0">
                <a:solidFill>
                  <a:srgbClr val="404040"/>
                </a:solidFill>
                <a:latin typeface="Times New Roman" panose="02020603050405020304" pitchFamily="18" charset="0"/>
                <a:cs typeface="Times New Roman" panose="02020603050405020304" pitchFamily="18" charset="0"/>
              </a:rPr>
              <a:t>DEPOSITO A PLAZO FIJO</a:t>
            </a:r>
            <a:endParaRPr lang="en-US" sz="3200"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Título 1"/>
          <p:cNvSpPr txBox="1">
            <a:spLocks/>
          </p:cNvSpPr>
          <p:nvPr/>
        </p:nvSpPr>
        <p:spPr>
          <a:xfrm>
            <a:off x="1794758" y="297746"/>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pic>
        <p:nvPicPr>
          <p:cNvPr id="7" name="Imagen 6">
            <a:extLst>
              <a:ext uri="{FF2B5EF4-FFF2-40B4-BE49-F238E27FC236}">
                <a16:creationId xmlns:a16="http://schemas.microsoft.com/office/drawing/2014/main" id="{F1795113-5486-8EBB-AAD4-7EDA575ACDF1}"/>
              </a:ext>
            </a:extLst>
          </p:cNvPr>
          <p:cNvPicPr>
            <a:picLocks noChangeAspect="1"/>
          </p:cNvPicPr>
          <p:nvPr/>
        </p:nvPicPr>
        <p:blipFill>
          <a:blip r:embed="rId4"/>
          <a:stretch>
            <a:fillRect/>
          </a:stretch>
        </p:blipFill>
        <p:spPr>
          <a:xfrm>
            <a:off x="2017668" y="2347415"/>
            <a:ext cx="5293447" cy="4146795"/>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4350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89867" y="1512713"/>
            <a:ext cx="7180425" cy="116461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200" dirty="0">
                <a:solidFill>
                  <a:srgbClr val="404040"/>
                </a:solidFill>
                <a:latin typeface="Times New Roman" panose="02020603050405020304" pitchFamily="18" charset="0"/>
                <a:cs typeface="Times New Roman" panose="02020603050405020304" pitchFamily="18" charset="0"/>
              </a:rPr>
              <a:t>DEPOSITO A PLAZO FIJO</a:t>
            </a:r>
            <a:br>
              <a:rPr lang="es-BO" sz="2800" dirty="0">
                <a:solidFill>
                  <a:srgbClr val="404040"/>
                </a:solidFill>
                <a:latin typeface="Times New Roman" panose="02020603050405020304" pitchFamily="18" charset="0"/>
                <a:cs typeface="Times New Roman" panose="02020603050405020304" pitchFamily="18" charset="0"/>
              </a:rPr>
            </a:br>
            <a:r>
              <a:rPr lang="es-ES" sz="2800" dirty="0">
                <a:solidFill>
                  <a:srgbClr val="404040"/>
                </a:solidFill>
                <a:latin typeface="Times New Roman" panose="02020603050405020304" pitchFamily="18" charset="0"/>
                <a:cs typeface="Times New Roman" panose="02020603050405020304" pitchFamily="18" charset="0"/>
              </a:rPr>
              <a:t>Evolución de la captación en deposito a plazo fijo</a:t>
            </a:r>
            <a:endParaRPr lang="en-US" sz="3200" dirty="0">
              <a:solidFill>
                <a:srgbClr val="404040"/>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Título 1"/>
          <p:cNvSpPr txBox="1">
            <a:spLocks/>
          </p:cNvSpPr>
          <p:nvPr/>
        </p:nvSpPr>
        <p:spPr>
          <a:xfrm>
            <a:off x="1842610" y="274921"/>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pic>
        <p:nvPicPr>
          <p:cNvPr id="7" name="Imagen 6">
            <a:extLst>
              <a:ext uri="{FF2B5EF4-FFF2-40B4-BE49-F238E27FC236}">
                <a16:creationId xmlns:a16="http://schemas.microsoft.com/office/drawing/2014/main" id="{AD1D8880-6E8C-B762-F742-08E146C63C4F}"/>
              </a:ext>
            </a:extLst>
          </p:cNvPr>
          <p:cNvPicPr>
            <a:picLocks noChangeAspect="1"/>
          </p:cNvPicPr>
          <p:nvPr/>
        </p:nvPicPr>
        <p:blipFill>
          <a:blip r:embed="rId4"/>
          <a:stretch>
            <a:fillRect/>
          </a:stretch>
        </p:blipFill>
        <p:spPr>
          <a:xfrm>
            <a:off x="789867" y="2706558"/>
            <a:ext cx="2332342" cy="1748935"/>
          </a:xfrm>
          <a:prstGeom prst="rect">
            <a:avLst/>
          </a:prstGeom>
          <a:ln w="88900" cap="sq" cmpd="thickThin">
            <a:no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0D7D25D1-DA28-84A2-3703-45533EBD2840}"/>
              </a:ext>
            </a:extLst>
          </p:cNvPr>
          <p:cNvPicPr>
            <a:picLocks noChangeAspect="1"/>
          </p:cNvPicPr>
          <p:nvPr/>
        </p:nvPicPr>
        <p:blipFill>
          <a:blip r:embed="rId5"/>
          <a:stretch>
            <a:fillRect/>
          </a:stretch>
        </p:blipFill>
        <p:spPr>
          <a:xfrm>
            <a:off x="3301897" y="2677325"/>
            <a:ext cx="5832726" cy="3498084"/>
          </a:xfrm>
          <a:prstGeom prst="roundRect">
            <a:avLst>
              <a:gd name="adj" fmla="val 8594"/>
            </a:avLst>
          </a:prstGeom>
          <a:solidFill>
            <a:srgbClr val="FFFFFF">
              <a:shade val="85000"/>
            </a:srgbClr>
          </a:solidFill>
          <a:ln>
            <a:solidFill>
              <a:schemeClr val="tx1"/>
            </a:solidFill>
          </a:ln>
          <a:effectLst/>
        </p:spPr>
      </p:pic>
    </p:spTree>
    <p:extLst>
      <p:ext uri="{BB962C8B-B14F-4D97-AF65-F5344CB8AC3E}">
        <p14:creationId xmlns:p14="http://schemas.microsoft.com/office/powerpoint/2010/main" val="196423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Marcador de contenido 2"/>
          <p:cNvSpPr txBox="1">
            <a:spLocks/>
          </p:cNvSpPr>
          <p:nvPr/>
        </p:nvSpPr>
        <p:spPr>
          <a:xfrm>
            <a:off x="1037231" y="1821500"/>
            <a:ext cx="7983939" cy="4470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CRÉDITOS</a:t>
            </a:r>
          </a:p>
          <a:p>
            <a:r>
              <a:rPr lang="es-MX" sz="2400" b="1" dirty="0">
                <a:latin typeface="Times New Roman" panose="02020603050405020304" pitchFamily="18" charset="0"/>
                <a:cs typeface="Times New Roman" panose="02020603050405020304" pitchFamily="18" charset="0"/>
              </a:rPr>
              <a:t>Características</a:t>
            </a:r>
          </a:p>
          <a:p>
            <a:pPr marL="0" indent="0" algn="just">
              <a:buNone/>
            </a:pPr>
            <a:r>
              <a:rPr lang="es-ES" sz="2400" dirty="0">
                <a:latin typeface="Times New Roman" panose="02020603050405020304" pitchFamily="18" charset="0"/>
                <a:cs typeface="Times New Roman" panose="02020603050405020304" pitchFamily="18" charset="0"/>
              </a:rPr>
              <a:t>El crédito es la acción de dar prestado a alguien dinero con la promesa de que sea retornado en un plazo pactado entre las dos partes. La persona y/o empresa que usa ese dinero debe pagar a la entidad financiera la totalidad del dinero prestado; y pagar unos intereses por ese préstamo</a:t>
            </a:r>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Font typeface="Wingdings 3" charset="2"/>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8"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09168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15858"/>
            <a:ext cx="1151027" cy="1161920"/>
          </a:xfrm>
          <a:prstGeom prst="rect">
            <a:avLst/>
          </a:prstGeom>
        </p:spPr>
      </p:pic>
      <p:sp>
        <p:nvSpPr>
          <p:cNvPr id="7" name="Marcador de contenido 2"/>
          <p:cNvSpPr txBox="1">
            <a:spLocks/>
          </p:cNvSpPr>
          <p:nvPr/>
        </p:nvSpPr>
        <p:spPr>
          <a:xfrm>
            <a:off x="1146415" y="1821500"/>
            <a:ext cx="7574504" cy="4470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CRÉDITOS</a:t>
            </a:r>
          </a:p>
          <a:p>
            <a:r>
              <a:rPr lang="es-MX" sz="2400" b="1" dirty="0">
                <a:latin typeface="Times New Roman" panose="02020603050405020304" pitchFamily="18" charset="0"/>
                <a:cs typeface="Times New Roman" panose="02020603050405020304" pitchFamily="18" charset="0"/>
              </a:rPr>
              <a:t>Tipos de créditos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Crédito de vivienda interés social</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Crédito de vivienda</a:t>
            </a:r>
          </a:p>
          <a:p>
            <a:pPr marL="0" indent="0">
              <a:buNone/>
            </a:pPr>
            <a:r>
              <a:rPr lang="en-US" sz="2000" b="1" dirty="0">
                <a:latin typeface="Times New Roman" panose="02020603050405020304" pitchFamily="18" charset="0"/>
                <a:cs typeface="Times New Roman" panose="02020603050405020304" pitchFamily="18" charset="0"/>
              </a:rPr>
              <a:t>Requisitos generales                                           Garantías</a:t>
            </a:r>
          </a:p>
          <a:p>
            <a:pPr marL="0" indent="0">
              <a:buNone/>
            </a:pPr>
            <a:r>
              <a:rPr lang="en-US" sz="2000" dirty="0">
                <a:latin typeface="Times New Roman" panose="02020603050405020304" pitchFamily="18" charset="0"/>
                <a:cs typeface="Times New Roman" panose="02020603050405020304" pitchFamily="18" charset="0"/>
              </a:rPr>
              <a:t>1. Ser socio de la cooperativa.                              1. Hipotecaria.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Demostrar ingresos económicos.                      2. Personal.</a:t>
            </a:r>
          </a:p>
          <a:p>
            <a:pPr marL="0" indent="0">
              <a:buNone/>
            </a:pPr>
            <a:r>
              <a:rPr lang="en-US" sz="2000" dirty="0">
                <a:latin typeface="Times New Roman" panose="02020603050405020304" pitchFamily="18" charset="0"/>
                <a:cs typeface="Times New Roman" panose="02020603050405020304" pitchFamily="18" charset="0"/>
              </a:rPr>
              <a:t>3. Crédito para asalariados.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Crédito para independientes.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Crédito para transportistas.</a:t>
            </a:r>
            <a:endParaRPr lang="en-US" sz="2400" dirty="0">
              <a:latin typeface="Times New Roman" panose="02020603050405020304" pitchFamily="18" charset="0"/>
              <a:cs typeface="Times New Roman" panose="02020603050405020304" pitchFamily="18" charset="0"/>
            </a:endParaRPr>
          </a:p>
        </p:txBody>
      </p:sp>
      <p:sp>
        <p:nvSpPr>
          <p:cNvPr id="8"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2817527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15858"/>
            <a:ext cx="1151027" cy="1161920"/>
          </a:xfrm>
          <a:prstGeom prst="rect">
            <a:avLst/>
          </a:prstGeom>
        </p:spPr>
      </p:pic>
      <p:sp>
        <p:nvSpPr>
          <p:cNvPr id="5" name="Marcador de contenido 2"/>
          <p:cNvSpPr txBox="1">
            <a:spLocks/>
          </p:cNvSpPr>
          <p:nvPr/>
        </p:nvSpPr>
        <p:spPr>
          <a:xfrm>
            <a:off x="1037231" y="1821500"/>
            <a:ext cx="8720918" cy="4470120"/>
          </a:xfrm>
          <a:prstGeom prst="rect">
            <a:avLst/>
          </a:prstGeom>
        </p:spPr>
        <p:txBody>
          <a:bodyPr numCol="1">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CRÉDITOS</a:t>
            </a:r>
          </a:p>
          <a:p>
            <a:r>
              <a:rPr lang="es-MX" sz="2400" b="1" dirty="0">
                <a:latin typeface="Times New Roman" panose="02020603050405020304" pitchFamily="18" charset="0"/>
                <a:cs typeface="Times New Roman" panose="02020603050405020304" pitchFamily="18" charset="0"/>
              </a:rPr>
              <a:t>Tipos de créditos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Crédito de consumo</a:t>
            </a:r>
          </a:p>
          <a:p>
            <a:pPr marL="0" indent="0">
              <a:buNone/>
            </a:pPr>
            <a:r>
              <a:rPr lang="en-US" sz="2000" b="1" dirty="0">
                <a:latin typeface="Times New Roman" panose="02020603050405020304" pitchFamily="18" charset="0"/>
                <a:cs typeface="Times New Roman" panose="02020603050405020304" pitchFamily="18" charset="0"/>
              </a:rPr>
              <a:t>Requisitos generales                                                  </a:t>
            </a:r>
            <a:r>
              <a:rPr lang="en-US" sz="2000" b="1" dirty="0" err="1">
                <a:latin typeface="Times New Roman" panose="02020603050405020304" pitchFamily="18" charset="0"/>
                <a:cs typeface="Times New Roman" panose="02020603050405020304" pitchFamily="18" charset="0"/>
              </a:rPr>
              <a:t>Garantía</a:t>
            </a: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1. Ser socio de la cooperativa.                                    1. Hipotecaria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Demostrar </a:t>
            </a:r>
            <a:r>
              <a:rPr lang="en-US" sz="2000" dirty="0" err="1">
                <a:latin typeface="Times New Roman" panose="02020603050405020304" pitchFamily="18" charset="0"/>
                <a:cs typeface="Times New Roman" panose="02020603050405020304" pitchFamily="18" charset="0"/>
              </a:rPr>
              <a:t>ingresos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económicos</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Quirografaria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Crédito para asalariados.                                        3. </a:t>
            </a:r>
            <a:r>
              <a:rPr lang="en-US" sz="2000" dirty="0" err="1">
                <a:latin typeface="Times New Roman" panose="02020603050405020304" pitchFamily="18" charset="0"/>
                <a:cs typeface="Times New Roman" panose="02020603050405020304" pitchFamily="18" charset="0"/>
              </a:rPr>
              <a:t>Certíficado</a:t>
            </a:r>
            <a:r>
              <a:rPr lang="en-US" sz="2000" dirty="0">
                <a:latin typeface="Times New Roman" panose="02020603050405020304" pitchFamily="18" charset="0"/>
                <a:cs typeface="Times New Roman" panose="02020603050405020304" pitchFamily="18" charset="0"/>
              </a:rPr>
              <a:t> de DPF</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Crédito para independientes.                                  4. Personal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 Crédito para transportistas.                                     5. </a:t>
            </a:r>
            <a:r>
              <a:rPr lang="en-US" sz="2000" dirty="0" err="1">
                <a:latin typeface="Times New Roman" panose="02020603050405020304" pitchFamily="18" charset="0"/>
                <a:cs typeface="Times New Roman" panose="02020603050405020304" pitchFamily="18" charset="0"/>
              </a:rPr>
              <a:t>Custodia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documentos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242929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15858"/>
            <a:ext cx="1151027" cy="1161920"/>
          </a:xfrm>
          <a:prstGeom prst="rect">
            <a:avLst/>
          </a:prstGeom>
        </p:spPr>
      </p:pic>
      <p:sp>
        <p:nvSpPr>
          <p:cNvPr id="6" name="Marcador de contenido 2"/>
          <p:cNvSpPr txBox="1">
            <a:spLocks/>
          </p:cNvSpPr>
          <p:nvPr/>
        </p:nvSpPr>
        <p:spPr>
          <a:xfrm>
            <a:off x="1037231" y="1821500"/>
            <a:ext cx="8720918" cy="4470120"/>
          </a:xfrm>
          <a:prstGeom prst="rect">
            <a:avLst/>
          </a:prstGeom>
        </p:spPr>
        <p:txBody>
          <a:bodyPr numCol="1">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CRÉDITOS</a:t>
            </a:r>
          </a:p>
          <a:p>
            <a:r>
              <a:rPr lang="es-MX" sz="2400" b="1" dirty="0">
                <a:latin typeface="Times New Roman" panose="02020603050405020304" pitchFamily="18" charset="0"/>
                <a:cs typeface="Times New Roman" panose="02020603050405020304" pitchFamily="18" charset="0"/>
              </a:rPr>
              <a:t>Tipos de créditos</a:t>
            </a:r>
          </a:p>
          <a:p>
            <a:pPr marL="0" indent="0">
              <a:buNone/>
            </a:pPr>
            <a:endParaRPr lang="es-MX"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Crédito </a:t>
            </a:r>
            <a:r>
              <a:rPr lang="en-US" sz="2400" dirty="0" err="1">
                <a:latin typeface="Times New Roman" panose="02020603050405020304" pitchFamily="18" charset="0"/>
                <a:cs typeface="Times New Roman" panose="02020603050405020304" pitchFamily="18" charset="0"/>
              </a:rPr>
              <a:t>microcrédito</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pyme</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s-MX" sz="2400" dirty="0">
                <a:latin typeface="Times New Roman" panose="02020603050405020304" pitchFamily="18" charset="0"/>
                <a:cs typeface="Times New Roman" panose="02020603050405020304" pitchFamily="18" charset="0"/>
              </a:rPr>
              <a:t>Crédito agropecuario, productivo y turismo</a:t>
            </a:r>
          </a:p>
          <a:p>
            <a:pPr>
              <a:buFont typeface="Wingdings" panose="05000000000000000000" pitchFamily="2" charset="2"/>
              <a:buChar char="§"/>
            </a:pPr>
            <a:r>
              <a:rPr lang="es-MX" sz="2400" dirty="0" err="1">
                <a:latin typeface="Times New Roman" panose="02020603050405020304" pitchFamily="18" charset="0"/>
                <a:cs typeface="Times New Roman" panose="02020603050405020304" pitchFamily="18" charset="0"/>
              </a:rPr>
              <a:t>Credisueldo</a:t>
            </a:r>
            <a:endParaRPr lang="es-MX" sz="2400" dirty="0">
              <a:latin typeface="Times New Roman" panose="02020603050405020304" pitchFamily="18" charset="0"/>
              <a:cs typeface="Times New Roman" panose="02020603050405020304" pitchFamily="18" charset="0"/>
            </a:endParaRPr>
          </a:p>
          <a:p>
            <a:endParaRPr lang="es-MX" sz="2400" b="1" dirty="0">
              <a:latin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92067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6896" y="391614"/>
            <a:ext cx="6321238" cy="928339"/>
          </a:xfrm>
        </p:spPr>
        <p:txBody>
          <a:bodyPr>
            <a:normAutofit/>
          </a:bodyPr>
          <a:lstStyle/>
          <a:p>
            <a:r>
              <a:rPr lang="es-BO" sz="5200" i="1" u="sng" dirty="0">
                <a:solidFill>
                  <a:srgbClr val="0A721F"/>
                </a:solidFill>
                <a:latin typeface="Times New Roman" panose="02020603050405020304" pitchFamily="18" charset="0"/>
                <a:cs typeface="Times New Roman" panose="02020603050405020304" pitchFamily="18" charset="0"/>
              </a:rPr>
              <a:t>Síntesis Histórica</a:t>
            </a:r>
            <a:endParaRPr lang="es-BO" sz="5200" i="1" u="sng" dirty="0">
              <a:solidFill>
                <a:srgbClr val="0A721F"/>
              </a:solidFill>
            </a:endParaRPr>
          </a:p>
        </p:txBody>
      </p:sp>
      <p:sp>
        <p:nvSpPr>
          <p:cNvPr id="3" name="Marcador de contenido 2"/>
          <p:cNvSpPr>
            <a:spLocks noGrp="1"/>
          </p:cNvSpPr>
          <p:nvPr>
            <p:ph idx="1"/>
          </p:nvPr>
        </p:nvSpPr>
        <p:spPr>
          <a:xfrm>
            <a:off x="825924" y="1463644"/>
            <a:ext cx="8122133" cy="5041387"/>
          </a:xfrm>
        </p:spPr>
        <p:txBody>
          <a:bodyPr>
            <a:noAutofit/>
          </a:bodyPr>
          <a:lstStyle/>
          <a:p>
            <a:pPr marL="0" indent="0" algn="just">
              <a:buNone/>
            </a:pPr>
            <a:r>
              <a:rPr lang="es-MX" sz="3200" dirty="0">
                <a:latin typeface="Times New Roman" panose="02020603050405020304" pitchFamily="18" charset="0"/>
                <a:cs typeface="Times New Roman" panose="02020603050405020304" pitchFamily="18" charset="0"/>
              </a:rPr>
              <a:t>Se fue irradiando el entusiasmo de organizar otras cooperativas zonales en torno a las Parroquias. 10 visionarios Cursillistas del Movimiento Familiar Cristiano que pertenecían al área de acción de La Parroquia de San Antonio concibieron la grandiosa idea de organizar la COOPERATIVA DE AHORRO Y CREDITO “SAN ANTONIO” LTDA., con el apoyo de toda la feligresía de LA PARROQUIA SAN ANTONIO en 1962</a:t>
            </a:r>
            <a:endParaRPr lang="es-BO" sz="32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Tree>
    <p:extLst>
      <p:ext uri="{BB962C8B-B14F-4D97-AF65-F5344CB8AC3E}">
        <p14:creationId xmlns:p14="http://schemas.microsoft.com/office/powerpoint/2010/main" val="3776137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13986" t="16931" r="14616" b="14331"/>
          <a:stretch/>
        </p:blipFill>
        <p:spPr>
          <a:xfrm>
            <a:off x="691583" y="1617426"/>
            <a:ext cx="8516203" cy="4609688"/>
          </a:xfrm>
          <a:prstGeom prst="rect">
            <a:avLst/>
          </a:prstGeom>
        </p:spPr>
      </p:pic>
      <p:pic>
        <p:nvPicPr>
          <p:cNvPr id="5" name="Imagen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047" y="243154"/>
            <a:ext cx="1151027" cy="1161920"/>
          </a:xfrm>
          <a:prstGeom prst="rect">
            <a:avLst/>
          </a:prstGeom>
        </p:spPr>
      </p:pic>
      <p:sp>
        <p:nvSpPr>
          <p:cNvPr id="6"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295724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047" y="256802"/>
            <a:ext cx="1151027" cy="1161920"/>
          </a:xfrm>
          <a:prstGeom prst="rect">
            <a:avLst/>
          </a:prstGeom>
        </p:spPr>
      </p:pic>
      <p:sp>
        <p:nvSpPr>
          <p:cNvPr id="5" name="Título 1"/>
          <p:cNvSpPr txBox="1">
            <a:spLocks/>
          </p:cNvSpPr>
          <p:nvPr/>
        </p:nvSpPr>
        <p:spPr>
          <a:xfrm>
            <a:off x="1753815" y="297746"/>
            <a:ext cx="7949744"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pic>
        <p:nvPicPr>
          <p:cNvPr id="6" name="Imagen 5"/>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13324" t="13760" r="14721" b="43703"/>
          <a:stretch/>
        </p:blipFill>
        <p:spPr>
          <a:xfrm>
            <a:off x="409433" y="2083492"/>
            <a:ext cx="9294126" cy="3089010"/>
          </a:xfrm>
          <a:prstGeom prst="rect">
            <a:avLst/>
          </a:prstGeom>
        </p:spPr>
      </p:pic>
    </p:spTree>
    <p:extLst>
      <p:ext uri="{BB962C8B-B14F-4D97-AF65-F5344CB8AC3E}">
        <p14:creationId xmlns:p14="http://schemas.microsoft.com/office/powerpoint/2010/main" val="2937221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13427" t="17117" r="14196" b="11428"/>
          <a:stretch/>
        </p:blipFill>
        <p:spPr>
          <a:xfrm>
            <a:off x="555103" y="1508242"/>
            <a:ext cx="8789159" cy="4878621"/>
          </a:xfrm>
          <a:prstGeom prst="rect">
            <a:avLst/>
          </a:prstGeom>
        </p:spPr>
      </p:pic>
      <p:pic>
        <p:nvPicPr>
          <p:cNvPr id="5" name="Imagen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6047" y="256802"/>
            <a:ext cx="1151027" cy="1161920"/>
          </a:xfrm>
          <a:prstGeom prst="rect">
            <a:avLst/>
          </a:prstGeom>
        </p:spPr>
      </p:pic>
      <p:sp>
        <p:nvSpPr>
          <p:cNvPr id="6" name="Título 1"/>
          <p:cNvSpPr txBox="1">
            <a:spLocks/>
          </p:cNvSpPr>
          <p:nvPr/>
        </p:nvSpPr>
        <p:spPr>
          <a:xfrm>
            <a:off x="1753815" y="297746"/>
            <a:ext cx="7949744"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3930007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8" name="Marcador de contenido 2"/>
          <p:cNvSpPr>
            <a:spLocks noGrp="1"/>
          </p:cNvSpPr>
          <p:nvPr>
            <p:ph idx="1"/>
          </p:nvPr>
        </p:nvSpPr>
        <p:spPr>
          <a:xfrm>
            <a:off x="1037231" y="1807852"/>
            <a:ext cx="8434317" cy="4470120"/>
          </a:xfrm>
        </p:spPr>
        <p:txBody>
          <a:bodyPr>
            <a:noAutofit/>
          </a:body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CAJA DE AHORRO</a:t>
            </a:r>
          </a:p>
          <a:p>
            <a:r>
              <a:rPr lang="es-MX" sz="2400" b="1" dirty="0">
                <a:latin typeface="Times New Roman" panose="02020603050405020304" pitchFamily="18" charset="0"/>
                <a:cs typeface="Times New Roman" panose="02020603050405020304" pitchFamily="18" charset="0"/>
              </a:rPr>
              <a:t>Montos de apertura</a:t>
            </a:r>
          </a:p>
          <a:p>
            <a:pPr marL="0" indent="0">
              <a:buNone/>
            </a:pPr>
            <a:r>
              <a:rPr lang="es-MX" sz="2400" dirty="0">
                <a:latin typeface="Times New Roman" panose="02020603050405020304" pitchFamily="18" charset="0"/>
                <a:cs typeface="Times New Roman" panose="02020603050405020304" pitchFamily="18" charset="0"/>
              </a:rPr>
              <a:t>Moneda nacional Bs. 200</a:t>
            </a:r>
          </a:p>
          <a:p>
            <a:pPr marL="0" indent="0">
              <a:buNone/>
            </a:pPr>
            <a:r>
              <a:rPr lang="es-MX" sz="2400" dirty="0">
                <a:latin typeface="Times New Roman" panose="02020603050405020304" pitchFamily="18" charset="0"/>
                <a:cs typeface="Times New Roman" panose="02020603050405020304" pitchFamily="18" charset="0"/>
              </a:rPr>
              <a:t>Moneda extranjera $</a:t>
            </a:r>
            <a:r>
              <a:rPr lang="es-MX" sz="2400" dirty="0" err="1">
                <a:latin typeface="Times New Roman" panose="02020603050405020304" pitchFamily="18" charset="0"/>
                <a:cs typeface="Times New Roman" panose="02020603050405020304" pitchFamily="18" charset="0"/>
              </a:rPr>
              <a:t>us</a:t>
            </a:r>
            <a:r>
              <a:rPr lang="es-MX" sz="2400" dirty="0">
                <a:latin typeface="Times New Roman" panose="02020603050405020304" pitchFamily="18" charset="0"/>
                <a:cs typeface="Times New Roman" panose="02020603050405020304" pitchFamily="18" charset="0"/>
              </a:rPr>
              <a:t>. 30</a:t>
            </a:r>
          </a:p>
          <a:p>
            <a:r>
              <a:rPr lang="es-MX" sz="2400" b="1" dirty="0">
                <a:latin typeface="Times New Roman" panose="02020603050405020304" pitchFamily="18" charset="0"/>
                <a:cs typeface="Times New Roman" panose="02020603050405020304" pitchFamily="18" charset="0"/>
              </a:rPr>
              <a:t>Características</a:t>
            </a:r>
          </a:p>
          <a:p>
            <a:pPr marL="0" indent="0" algn="just">
              <a:buNone/>
            </a:pPr>
            <a:r>
              <a:rPr lang="es-ES" sz="2400" dirty="0">
                <a:latin typeface="Times New Roman" panose="02020603050405020304" pitchFamily="18" charset="0"/>
                <a:cs typeface="Times New Roman" panose="02020603050405020304" pitchFamily="18" charset="0"/>
              </a:rPr>
              <a:t>Es un instrumento que permite a personas naturales o jurídicas obtener un rendimiento mensual sobre el saldo y tener disponibilidad inmediata a los fondos</a:t>
            </a:r>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9" name="Título 1"/>
          <p:cNvSpPr txBox="1">
            <a:spLocks/>
          </p:cNvSpPr>
          <p:nvPr/>
        </p:nvSpPr>
        <p:spPr>
          <a:xfrm>
            <a:off x="1794758" y="297746"/>
            <a:ext cx="8618483"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79165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Marcador de contenido 2"/>
          <p:cNvSpPr>
            <a:spLocks noGrp="1"/>
          </p:cNvSpPr>
          <p:nvPr>
            <p:ph idx="1"/>
          </p:nvPr>
        </p:nvSpPr>
        <p:spPr>
          <a:xfrm>
            <a:off x="1105471" y="1807852"/>
            <a:ext cx="7902053" cy="4470120"/>
          </a:xfrm>
        </p:spPr>
        <p:txBody>
          <a:bodyPr>
            <a:noAutofit/>
          </a:bodyPr>
          <a:lstStyle/>
          <a:p>
            <a:pPr marL="0" indent="0" algn="just">
              <a:buNone/>
            </a:pPr>
            <a:r>
              <a:rPr lang="es-BO" sz="3600" dirty="0">
                <a:solidFill>
                  <a:srgbClr val="404040"/>
                </a:solidFill>
                <a:latin typeface="Times New Roman" panose="02020603050405020304" pitchFamily="18" charset="0"/>
                <a:cs typeface="Times New Roman" panose="02020603050405020304" pitchFamily="18" charset="0"/>
              </a:rPr>
              <a:t>CAJA DE AHORRO</a:t>
            </a:r>
            <a:endParaRPr lang="es-BO" sz="3200" dirty="0">
              <a:solidFill>
                <a:srgbClr val="404040"/>
              </a:solidFill>
              <a:latin typeface="Times New Roman" panose="02020603050405020304" pitchFamily="18" charset="0"/>
              <a:cs typeface="Times New Roman" panose="02020603050405020304" pitchFamily="18" charset="0"/>
            </a:endParaRPr>
          </a:p>
          <a:p>
            <a:r>
              <a:rPr lang="es-MX" sz="2800" b="1" dirty="0">
                <a:solidFill>
                  <a:srgbClr val="404040"/>
                </a:solidFill>
                <a:latin typeface="Times New Roman" panose="02020603050405020304" pitchFamily="18" charset="0"/>
                <a:cs typeface="Times New Roman" panose="02020603050405020304" pitchFamily="18" charset="0"/>
              </a:rPr>
              <a:t>Ventajas</a:t>
            </a:r>
          </a:p>
          <a:p>
            <a:pPr marL="723900">
              <a:buFont typeface="Wingdings" panose="05000000000000000000" pitchFamily="2" charset="2"/>
              <a:buChar char="§"/>
            </a:pPr>
            <a:r>
              <a:rPr lang="en-US" altLang="en-US" sz="2400" dirty="0" err="1">
                <a:solidFill>
                  <a:srgbClr val="404040"/>
                </a:solidFill>
                <a:latin typeface="Times New Roman" panose="02020603050405020304" pitchFamily="18" charset="0"/>
                <a:cs typeface="Times New Roman" panose="02020603050405020304" pitchFamily="18" charset="0"/>
              </a:rPr>
              <a:t>Cuentas</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caja</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ahorro</a:t>
            </a:r>
            <a:r>
              <a:rPr lang="en-US" altLang="en-US" sz="2400" dirty="0">
                <a:solidFill>
                  <a:srgbClr val="404040"/>
                </a:solidFill>
                <a:latin typeface="Times New Roman" panose="02020603050405020304" pitchFamily="18" charset="0"/>
                <a:cs typeface="Times New Roman" panose="02020603050405020304" pitchFamily="18" charset="0"/>
              </a:rPr>
              <a:t> sin </a:t>
            </a:r>
            <a:r>
              <a:rPr lang="en-US" altLang="en-US" sz="2400" dirty="0" err="1">
                <a:solidFill>
                  <a:srgbClr val="404040"/>
                </a:solidFill>
                <a:latin typeface="Times New Roman" panose="02020603050405020304" pitchFamily="18" charset="0"/>
                <a:cs typeface="Times New Roman" panose="02020603050405020304" pitchFamily="18" charset="0"/>
              </a:rPr>
              <a:t>costo</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mantenimiento</a:t>
            </a:r>
            <a:r>
              <a:rPr lang="en-US" altLang="en-US" sz="2400" dirty="0">
                <a:solidFill>
                  <a:srgbClr val="404040"/>
                </a:solidFill>
                <a:latin typeface="Times New Roman" panose="02020603050405020304" pitchFamily="18" charset="0"/>
                <a:cs typeface="Times New Roman" panose="02020603050405020304" pitchFamily="18" charset="0"/>
              </a:rPr>
              <a:t>.</a:t>
            </a:r>
          </a:p>
          <a:p>
            <a:pPr marL="723900">
              <a:buFont typeface="Wingdings" panose="05000000000000000000" pitchFamily="2" charset="2"/>
              <a:buChar char="§"/>
            </a:pPr>
            <a:r>
              <a:rPr lang="en-US" altLang="en-US" sz="2400" dirty="0" err="1">
                <a:solidFill>
                  <a:srgbClr val="404040"/>
                </a:solidFill>
                <a:latin typeface="Times New Roman" panose="02020603050405020304" pitchFamily="18" charset="0"/>
                <a:cs typeface="Times New Roman" panose="02020603050405020304" pitchFamily="18" charset="0"/>
              </a:rPr>
              <a:t>Plazo</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indeterminado</a:t>
            </a:r>
            <a:r>
              <a:rPr lang="en-US" altLang="en-US" sz="2400" dirty="0">
                <a:solidFill>
                  <a:srgbClr val="404040"/>
                </a:solidFill>
                <a:latin typeface="Times New Roman" panose="02020603050405020304" pitchFamily="18" charset="0"/>
                <a:cs typeface="Times New Roman" panose="02020603050405020304" pitchFamily="18" charset="0"/>
              </a:rPr>
              <a:t>.</a:t>
            </a:r>
          </a:p>
          <a:p>
            <a:pPr marL="723900">
              <a:buFont typeface="Wingdings" panose="05000000000000000000" pitchFamily="2" charset="2"/>
              <a:buChar char="§"/>
            </a:pPr>
            <a:r>
              <a:rPr lang="en-US" altLang="en-US" sz="2400" dirty="0">
                <a:solidFill>
                  <a:srgbClr val="404040"/>
                </a:solidFill>
                <a:latin typeface="Times New Roman" panose="02020603050405020304" pitchFamily="18" charset="0"/>
                <a:cs typeface="Times New Roman" panose="02020603050405020304" pitchFamily="18" charset="0"/>
              </a:rPr>
              <a:t>El </a:t>
            </a:r>
            <a:r>
              <a:rPr lang="en-US" altLang="en-US" sz="2400" dirty="0" err="1">
                <a:solidFill>
                  <a:srgbClr val="404040"/>
                </a:solidFill>
                <a:latin typeface="Times New Roman" panose="02020603050405020304" pitchFamily="18" charset="0"/>
                <a:cs typeface="Times New Roman" panose="02020603050405020304" pitchFamily="18" charset="0"/>
              </a:rPr>
              <a:t>ahorrista</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podrá</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hacer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depósitos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sucesivos</a:t>
            </a:r>
            <a:r>
              <a:rPr lang="en-US" altLang="en-US" sz="2400" dirty="0">
                <a:solidFill>
                  <a:srgbClr val="404040"/>
                </a:solidFill>
                <a:latin typeface="Times New Roman" panose="02020603050405020304" pitchFamily="18" charset="0"/>
                <a:cs typeface="Times New Roman" panose="02020603050405020304" pitchFamily="18" charset="0"/>
              </a:rPr>
              <a:t> y </a:t>
            </a:r>
            <a:r>
              <a:rPr lang="en-US" altLang="en-US" sz="2400" dirty="0" err="1">
                <a:solidFill>
                  <a:srgbClr val="404040"/>
                </a:solidFill>
                <a:latin typeface="Times New Roman" panose="02020603050405020304" pitchFamily="18" charset="0"/>
                <a:cs typeface="Times New Roman" panose="02020603050405020304" pitchFamily="18" charset="0"/>
              </a:rPr>
              <a:t>retirar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fondos</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cuenta</a:t>
            </a:r>
            <a:r>
              <a:rPr lang="en-US" altLang="en-US" sz="2400" dirty="0">
                <a:solidFill>
                  <a:srgbClr val="404040"/>
                </a:solidFill>
                <a:latin typeface="Times New Roman" panose="02020603050405020304" pitchFamily="18" charset="0"/>
                <a:cs typeface="Times New Roman" panose="02020603050405020304" pitchFamily="18" charset="0"/>
              </a:rPr>
              <a:t>.</a:t>
            </a:r>
          </a:p>
          <a:p>
            <a:pPr marL="723900">
              <a:buFont typeface="Wingdings" panose="05000000000000000000" pitchFamily="2" charset="2"/>
              <a:buChar char="§"/>
            </a:pPr>
            <a:r>
              <a:rPr lang="en-US" altLang="en-US" sz="2400" dirty="0">
                <a:solidFill>
                  <a:srgbClr val="404040"/>
                </a:solidFill>
                <a:latin typeface="Times New Roman" panose="02020603050405020304" pitchFamily="18" charset="0"/>
                <a:cs typeface="Times New Roman" panose="02020603050405020304" pitchFamily="18" charset="0"/>
              </a:rPr>
              <a:t>Los </a:t>
            </a:r>
            <a:r>
              <a:rPr lang="en-US" altLang="en-US" sz="2400" dirty="0" err="1">
                <a:solidFill>
                  <a:srgbClr val="404040"/>
                </a:solidFill>
                <a:latin typeface="Times New Roman" panose="02020603050405020304" pitchFamily="18" charset="0"/>
                <a:cs typeface="Times New Roman" panose="02020603050405020304" pitchFamily="18" charset="0"/>
              </a:rPr>
              <a:t>intereses</a:t>
            </a:r>
            <a:r>
              <a:rPr lang="en-US" altLang="en-US" sz="2400" dirty="0">
                <a:solidFill>
                  <a:srgbClr val="404040"/>
                </a:solidFill>
                <a:latin typeface="Times New Roman" panose="02020603050405020304" pitchFamily="18" charset="0"/>
                <a:cs typeface="Times New Roman" panose="02020603050405020304" pitchFamily="18" charset="0"/>
              </a:rPr>
              <a:t> son </a:t>
            </a:r>
            <a:r>
              <a:rPr lang="en-US" altLang="en-US" sz="2400" dirty="0" err="1">
                <a:solidFill>
                  <a:srgbClr val="404040"/>
                </a:solidFill>
                <a:latin typeface="Times New Roman" panose="02020603050405020304" pitchFamily="18" charset="0"/>
                <a:cs typeface="Times New Roman" panose="02020603050405020304" pitchFamily="18" charset="0"/>
              </a:rPr>
              <a:t>capitalizados</a:t>
            </a:r>
            <a:r>
              <a:rPr lang="en-US" altLang="en-US" sz="2400" dirty="0">
                <a:solidFill>
                  <a:srgbClr val="404040"/>
                </a:solidFill>
                <a:latin typeface="Times New Roman" panose="02020603050405020304" pitchFamily="18" charset="0"/>
                <a:cs typeface="Times New Roman" panose="02020603050405020304" pitchFamily="18" charset="0"/>
              </a:rPr>
              <a:t> a las </a:t>
            </a:r>
            <a:r>
              <a:rPr lang="en-US" altLang="en-US" sz="2400" dirty="0" err="1">
                <a:solidFill>
                  <a:srgbClr val="404040"/>
                </a:solidFill>
                <a:latin typeface="Times New Roman" panose="02020603050405020304" pitchFamily="18" charset="0"/>
                <a:cs typeface="Times New Roman" panose="02020603050405020304" pitchFamily="18" charset="0"/>
              </a:rPr>
              <a:t>cuentas</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ahorro</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cada</a:t>
            </a:r>
            <a:r>
              <a:rPr lang="en-US" altLang="en-US" sz="2400" dirty="0">
                <a:solidFill>
                  <a:srgbClr val="404040"/>
                </a:solidFill>
                <a:latin typeface="Times New Roman" panose="02020603050405020304" pitchFamily="18" charset="0"/>
                <a:cs typeface="Times New Roman" panose="02020603050405020304" pitchFamily="18" charset="0"/>
              </a:rPr>
              <a:t> fin de </a:t>
            </a:r>
            <a:r>
              <a:rPr lang="en-US" altLang="en-US" sz="2400" dirty="0" err="1">
                <a:solidFill>
                  <a:srgbClr val="404040"/>
                </a:solidFill>
                <a:latin typeface="Times New Roman" panose="02020603050405020304" pitchFamily="18" charset="0"/>
                <a:cs typeface="Times New Roman" panose="02020603050405020304" pitchFamily="18" charset="0"/>
              </a:rPr>
              <a:t>mes</a:t>
            </a:r>
            <a:r>
              <a:rPr lang="en-US" altLang="en-US" sz="2400" dirty="0">
                <a:solidFill>
                  <a:srgbClr val="404040"/>
                </a:solidFill>
                <a:latin typeface="Times New Roman" panose="02020603050405020304" pitchFamily="18" charset="0"/>
                <a:cs typeface="Times New Roman" panose="02020603050405020304" pitchFamily="18" charset="0"/>
              </a:rPr>
              <a:t> </a:t>
            </a:r>
          </a:p>
          <a:p>
            <a:pPr marL="0" indent="0">
              <a:buNone/>
            </a:pPr>
            <a:endParaRPr lang="es-MX" sz="2400" b="1" dirty="0">
              <a:latin typeface="Times New Roman" panose="02020603050405020304" pitchFamily="18" charset="0"/>
              <a:cs typeface="Times New Roman" panose="02020603050405020304" pitchFamily="18" charset="0"/>
            </a:endParaRPr>
          </a:p>
          <a:p>
            <a:pPr marL="0" indent="0">
              <a:buNone/>
            </a:pPr>
            <a:endParaRPr lang="es-MX" sz="2400" dirty="0">
              <a:latin typeface="Times New Roman" panose="02020603050405020304" pitchFamily="18" charset="0"/>
              <a:cs typeface="Times New Roman" panose="02020603050405020304" pitchFamily="18" charset="0"/>
            </a:endParaRPr>
          </a:p>
          <a:p>
            <a:pPr lvl="0"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
        <p:nvSpPr>
          <p:cNvPr id="8" name="Título 1"/>
          <p:cNvSpPr txBox="1">
            <a:spLocks/>
          </p:cNvSpPr>
          <p:nvPr/>
        </p:nvSpPr>
        <p:spPr>
          <a:xfrm>
            <a:off x="1794758" y="297746"/>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70077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868" y="1512713"/>
            <a:ext cx="5082021" cy="1164612"/>
          </a:xfrm>
        </p:spPr>
        <p:txBody>
          <a:bodyPr>
            <a:normAutofit/>
          </a:bodyPr>
          <a:lstStyle/>
          <a:p>
            <a:r>
              <a:rPr lang="es-BO" sz="3200" dirty="0">
                <a:solidFill>
                  <a:srgbClr val="404040"/>
                </a:solidFill>
                <a:latin typeface="Times New Roman" panose="02020603050405020304" pitchFamily="18" charset="0"/>
                <a:cs typeface="Times New Roman" panose="02020603050405020304" pitchFamily="18" charset="0"/>
              </a:rPr>
              <a:t>CAJA DE AHORRO</a:t>
            </a:r>
            <a:br>
              <a:rPr lang="es-BO" sz="2800" dirty="0">
                <a:solidFill>
                  <a:srgbClr val="404040"/>
                </a:solidFill>
                <a:latin typeface="Times New Roman" panose="02020603050405020304" pitchFamily="18" charset="0"/>
                <a:cs typeface="Times New Roman" panose="02020603050405020304" pitchFamily="18" charset="0"/>
              </a:rPr>
            </a:br>
            <a:r>
              <a:rPr lang="es-BO" sz="2800" dirty="0">
                <a:solidFill>
                  <a:srgbClr val="404040"/>
                </a:solidFill>
                <a:latin typeface="Times New Roman" panose="02020603050405020304" pitchFamily="18" charset="0"/>
                <a:cs typeface="Times New Roman" panose="02020603050405020304" pitchFamily="18" charset="0"/>
              </a:rPr>
              <a:t>Tasas de interés</a:t>
            </a:r>
            <a:endParaRPr lang="en-US" sz="3200" dirty="0"/>
          </a:p>
        </p:txBody>
      </p:sp>
      <p:pic>
        <p:nvPicPr>
          <p:cNvPr id="4" name="Imagen 3">
            <a:extLst>
              <a:ext uri="{FF2B5EF4-FFF2-40B4-BE49-F238E27FC236}">
                <a16:creationId xmlns:a16="http://schemas.microsoft.com/office/drawing/2014/main" id="{1BFC6685-480F-4955-BB82-FD13C1471872}"/>
              </a:ext>
            </a:extLst>
          </p:cNvPr>
          <p:cNvPicPr>
            <a:picLocks noChangeAspect="1"/>
          </p:cNvPicPr>
          <p:nvPr/>
        </p:nvPicPr>
        <p:blipFill>
          <a:blip r:embed="rId2"/>
          <a:stretch>
            <a:fillRect/>
          </a:stretch>
        </p:blipFill>
        <p:spPr>
          <a:xfrm>
            <a:off x="789868" y="2841101"/>
            <a:ext cx="8371600" cy="2598909"/>
          </a:xfrm>
          <a:prstGeom prst="rect">
            <a:avLst/>
          </a:prstGeom>
          <a:ln w="889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Título 1"/>
          <p:cNvSpPr txBox="1">
            <a:spLocks/>
          </p:cNvSpPr>
          <p:nvPr/>
        </p:nvSpPr>
        <p:spPr>
          <a:xfrm>
            <a:off x="1794758" y="297746"/>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Tree>
    <p:extLst>
      <p:ext uri="{BB962C8B-B14F-4D97-AF65-F5344CB8AC3E}">
        <p14:creationId xmlns:p14="http://schemas.microsoft.com/office/powerpoint/2010/main" val="136261207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89868" y="1512713"/>
            <a:ext cx="6184138" cy="116461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200" dirty="0">
                <a:solidFill>
                  <a:srgbClr val="404040"/>
                </a:solidFill>
                <a:latin typeface="Times New Roman" panose="02020603050405020304" pitchFamily="18" charset="0"/>
                <a:cs typeface="Times New Roman" panose="02020603050405020304" pitchFamily="18" charset="0"/>
              </a:rPr>
              <a:t>CAJA DE AHORRO</a:t>
            </a:r>
            <a:br>
              <a:rPr lang="es-BO" sz="2800" dirty="0">
                <a:solidFill>
                  <a:srgbClr val="404040"/>
                </a:solidFill>
                <a:latin typeface="Times New Roman" panose="02020603050405020304" pitchFamily="18" charset="0"/>
                <a:cs typeface="Times New Roman" panose="02020603050405020304" pitchFamily="18" charset="0"/>
              </a:rPr>
            </a:br>
            <a:r>
              <a:rPr lang="es-ES" sz="2800" dirty="0">
                <a:solidFill>
                  <a:srgbClr val="404040"/>
                </a:solidFill>
                <a:latin typeface="Times New Roman" panose="02020603050405020304" pitchFamily="18" charset="0"/>
                <a:cs typeface="Times New Roman" panose="02020603050405020304" pitchFamily="18" charset="0"/>
              </a:rPr>
              <a:t>Evolución de la captación en caja de ahorro</a:t>
            </a:r>
            <a:endParaRPr lang="en-US" sz="3200" dirty="0">
              <a:solidFill>
                <a:srgbClr val="404040"/>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6" name="Título 1"/>
          <p:cNvSpPr txBox="1">
            <a:spLocks/>
          </p:cNvSpPr>
          <p:nvPr/>
        </p:nvSpPr>
        <p:spPr>
          <a:xfrm>
            <a:off x="1842610" y="274921"/>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pic>
        <p:nvPicPr>
          <p:cNvPr id="8" name="Imagen 7">
            <a:extLst>
              <a:ext uri="{FF2B5EF4-FFF2-40B4-BE49-F238E27FC236}">
                <a16:creationId xmlns:a16="http://schemas.microsoft.com/office/drawing/2014/main" id="{D70CE68D-3C30-24E8-804C-E78D8904579C}"/>
              </a:ext>
            </a:extLst>
          </p:cNvPr>
          <p:cNvPicPr>
            <a:picLocks noChangeAspect="1"/>
          </p:cNvPicPr>
          <p:nvPr/>
        </p:nvPicPr>
        <p:blipFill rotWithShape="1">
          <a:blip r:embed="rId4"/>
          <a:srcRect t="1528"/>
          <a:stretch/>
        </p:blipFill>
        <p:spPr>
          <a:xfrm>
            <a:off x="570325" y="2677326"/>
            <a:ext cx="2378152" cy="1689958"/>
          </a:xfrm>
          <a:prstGeom prst="rect">
            <a:avLst/>
          </a:prstGeom>
          <a:ln w="88900" cap="sq" cmpd="thickThin">
            <a:noFill/>
            <a:prstDash val="solid"/>
            <a:miter lim="800000"/>
          </a:ln>
          <a:effectLst>
            <a:innerShdw blurRad="76200">
              <a:srgbClr val="000000"/>
            </a:innerShdw>
          </a:effectLst>
        </p:spPr>
      </p:pic>
      <p:pic>
        <p:nvPicPr>
          <p:cNvPr id="9" name="Imagen 8">
            <a:extLst>
              <a:ext uri="{FF2B5EF4-FFF2-40B4-BE49-F238E27FC236}">
                <a16:creationId xmlns:a16="http://schemas.microsoft.com/office/drawing/2014/main" id="{6B85AB10-F482-BE1F-D673-3FE0C40F99F8}"/>
              </a:ext>
            </a:extLst>
          </p:cNvPr>
          <p:cNvPicPr>
            <a:picLocks noChangeAspect="1"/>
          </p:cNvPicPr>
          <p:nvPr/>
        </p:nvPicPr>
        <p:blipFill>
          <a:blip r:embed="rId5"/>
          <a:stretch>
            <a:fillRect/>
          </a:stretch>
        </p:blipFill>
        <p:spPr>
          <a:xfrm>
            <a:off x="3221551" y="2650029"/>
            <a:ext cx="6041885" cy="36315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8423312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31074" y="470263"/>
            <a:ext cx="11364686" cy="4827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BO" sz="5300" b="1" dirty="0">
                <a:solidFill>
                  <a:schemeClr val="bg1"/>
                </a:solidFill>
                <a:latin typeface="Times" panose="02020603050405020304" pitchFamily="18" charset="0"/>
                <a:cs typeface="Times" panose="02020603050405020304" pitchFamily="18" charset="0"/>
              </a:rPr>
              <a:t> </a:t>
            </a: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Título 1"/>
          <p:cNvSpPr txBox="1">
            <a:spLocks/>
          </p:cNvSpPr>
          <p:nvPr/>
        </p:nvSpPr>
        <p:spPr>
          <a:xfrm>
            <a:off x="1794758" y="297746"/>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pic>
        <p:nvPicPr>
          <p:cNvPr id="8" name="Imagen 7">
            <a:extLst>
              <a:ext uri="{FF2B5EF4-FFF2-40B4-BE49-F238E27FC236}">
                <a16:creationId xmlns:a16="http://schemas.microsoft.com/office/drawing/2014/main" id="{3042F34B-CADB-C5C9-0A20-B34E4A11F1D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2698" t="2254" r="3466" b="3593"/>
          <a:stretch/>
        </p:blipFill>
        <p:spPr>
          <a:xfrm>
            <a:off x="846161" y="2347415"/>
            <a:ext cx="7608726" cy="4026090"/>
          </a:xfrm>
          <a:prstGeom prst="rect">
            <a:avLst/>
          </a:prstGeom>
          <a:ln>
            <a:noFill/>
          </a:ln>
          <a:effectLst/>
        </p:spPr>
      </p:pic>
      <p:sp>
        <p:nvSpPr>
          <p:cNvPr id="9" name="Marcador de contenido 2"/>
          <p:cNvSpPr txBox="1">
            <a:spLocks/>
          </p:cNvSpPr>
          <p:nvPr/>
        </p:nvSpPr>
        <p:spPr>
          <a:xfrm>
            <a:off x="1105471" y="1712317"/>
            <a:ext cx="6414445" cy="60780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SERVICIOS – COCHABAMBA</a:t>
            </a:r>
            <a:endParaRPr lang="es-MX" sz="3600" b="1" dirty="0">
              <a:solidFill>
                <a:srgbClr val="404040"/>
              </a:solidFill>
              <a:latin typeface="Times New Roman" panose="02020603050405020304" pitchFamily="18" charset="0"/>
              <a:cs typeface="Times New Roman" panose="02020603050405020304" pitchFamily="18" charset="0"/>
            </a:endParaRPr>
          </a:p>
          <a:p>
            <a:pPr marL="0" indent="0">
              <a:buFont typeface="Wingdings 3" charset="2"/>
              <a:buNone/>
            </a:pPr>
            <a:endParaRPr lang="es-MX" sz="2400" dirty="0">
              <a:latin typeface="Times New Roman" panose="02020603050405020304" pitchFamily="18" charset="0"/>
              <a:cs typeface="Times New Roman" panose="02020603050405020304" pitchFamily="18" charset="0"/>
            </a:endParaRPr>
          </a:p>
          <a:p>
            <a:pPr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Font typeface="Wingdings 3" charset="2"/>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3045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Título 1"/>
          <p:cNvSpPr txBox="1">
            <a:spLocks/>
          </p:cNvSpPr>
          <p:nvPr/>
        </p:nvSpPr>
        <p:spPr>
          <a:xfrm>
            <a:off x="1794758" y="297746"/>
            <a:ext cx="7745027" cy="12377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3400" i="1" u="sng" dirty="0">
                <a:solidFill>
                  <a:srgbClr val="0A721F"/>
                </a:solidFill>
                <a:latin typeface="Times New Roman" panose="02020603050405020304" pitchFamily="18" charset="0"/>
                <a:cs typeface="Times New Roman" panose="02020603050405020304" pitchFamily="18" charset="0"/>
              </a:rPr>
              <a:t>CARACTERÍSTICAS DE LOS SERVICIOS FINANCIEROS Y LAS VENTAJAS</a:t>
            </a:r>
          </a:p>
        </p:txBody>
      </p:sp>
      <p:sp>
        <p:nvSpPr>
          <p:cNvPr id="8" name="Marcador de contenido 2"/>
          <p:cNvSpPr txBox="1">
            <a:spLocks/>
          </p:cNvSpPr>
          <p:nvPr/>
        </p:nvSpPr>
        <p:spPr>
          <a:xfrm>
            <a:off x="1105471" y="1712317"/>
            <a:ext cx="6414445" cy="60780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BO" sz="3600" dirty="0">
                <a:solidFill>
                  <a:srgbClr val="404040"/>
                </a:solidFill>
                <a:latin typeface="Times New Roman" panose="02020603050405020304" pitchFamily="18" charset="0"/>
                <a:cs typeface="Times New Roman" panose="02020603050405020304" pitchFamily="18" charset="0"/>
              </a:rPr>
              <a:t>SERVICIOS – </a:t>
            </a:r>
            <a:r>
              <a:rPr lang="es-MX" sz="3600" dirty="0">
                <a:solidFill>
                  <a:srgbClr val="404040"/>
                </a:solidFill>
                <a:latin typeface="Times New Roman" panose="02020603050405020304" pitchFamily="18" charset="0"/>
                <a:cs typeface="Times New Roman" panose="02020603050405020304" pitchFamily="18" charset="0"/>
              </a:rPr>
              <a:t>SANTA CRUZ</a:t>
            </a:r>
            <a:endParaRPr lang="es-MX" sz="3600" b="1" dirty="0">
              <a:solidFill>
                <a:srgbClr val="404040"/>
              </a:solidFill>
              <a:latin typeface="Times New Roman" panose="02020603050405020304" pitchFamily="18" charset="0"/>
              <a:cs typeface="Times New Roman" panose="02020603050405020304" pitchFamily="18" charset="0"/>
            </a:endParaRPr>
          </a:p>
          <a:p>
            <a:pPr marL="0" indent="0">
              <a:buFont typeface="Wingdings 3" charset="2"/>
              <a:buNone/>
            </a:pPr>
            <a:endParaRPr lang="es-MX" sz="2400" dirty="0">
              <a:latin typeface="Times New Roman" panose="02020603050405020304" pitchFamily="18" charset="0"/>
              <a:cs typeface="Times New Roman" panose="02020603050405020304" pitchFamily="18" charset="0"/>
            </a:endParaRPr>
          </a:p>
          <a:p>
            <a:pPr algn="just"/>
            <a:endParaRPr lang="es-BO" sz="3200" dirty="0">
              <a:solidFill>
                <a:srgbClr val="404040"/>
              </a:solidFill>
              <a:latin typeface="Times New Roman" panose="02020603050405020304" pitchFamily="18" charset="0"/>
              <a:cs typeface="Times New Roman" panose="02020603050405020304" pitchFamily="18" charset="0"/>
            </a:endParaRPr>
          </a:p>
          <a:p>
            <a:pPr marL="0" indent="0" algn="just">
              <a:buFont typeface="Wingdings 3" charset="2"/>
              <a:buNone/>
            </a:pPr>
            <a:endParaRPr lang="es-BO" sz="3200" b="1" dirty="0">
              <a:solidFill>
                <a:schemeClr val="accent5">
                  <a:lumMod val="50000"/>
                </a:schemeClr>
              </a:solidFill>
              <a:latin typeface="Times" panose="02020603050405020304" pitchFamily="18" charset="0"/>
              <a:cs typeface="Times" panose="02020603050405020304" pitchFamily="18" charset="0"/>
            </a:endParaRPr>
          </a:p>
        </p:txBody>
      </p:sp>
      <p:pic>
        <p:nvPicPr>
          <p:cNvPr id="9" name="Imagen 8">
            <a:extLst>
              <a:ext uri="{FF2B5EF4-FFF2-40B4-BE49-F238E27FC236}">
                <a16:creationId xmlns:a16="http://schemas.microsoft.com/office/drawing/2014/main" id="{338C5CC9-F672-EBB0-8A74-E84FA567EBD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b="5507"/>
          <a:stretch/>
        </p:blipFill>
        <p:spPr>
          <a:xfrm>
            <a:off x="1105471" y="2320119"/>
            <a:ext cx="7228022" cy="3988634"/>
          </a:xfrm>
          <a:prstGeom prst="rect">
            <a:avLst/>
          </a:prstGeom>
          <a:ln>
            <a:noFill/>
          </a:ln>
          <a:effectLst/>
        </p:spPr>
      </p:pic>
    </p:spTree>
    <p:extLst>
      <p:ext uri="{BB962C8B-B14F-4D97-AF65-F5344CB8AC3E}">
        <p14:creationId xmlns:p14="http://schemas.microsoft.com/office/powerpoint/2010/main" val="1149669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pic>
        <p:nvPicPr>
          <p:cNvPr id="7" name="Imagen 6">
            <a:extLst>
              <a:ext uri="{FF2B5EF4-FFF2-40B4-BE49-F238E27FC236}">
                <a16:creationId xmlns:a16="http://schemas.microsoft.com/office/drawing/2014/main" id="{2650AA56-EAA0-AAEF-D657-8EF8C565020A}"/>
              </a:ext>
            </a:extLst>
          </p:cNvPr>
          <p:cNvPicPr>
            <a:picLocks noChangeAspect="1"/>
          </p:cNvPicPr>
          <p:nvPr/>
        </p:nvPicPr>
        <p:blipFill rotWithShape="1">
          <a:blip r:embed="rId4"/>
          <a:srcRect t="3657" b="5990"/>
          <a:stretch/>
        </p:blipFill>
        <p:spPr>
          <a:xfrm>
            <a:off x="6066712" y="3330055"/>
            <a:ext cx="1978763" cy="1787856"/>
          </a:xfrm>
          <a:prstGeom prst="rect">
            <a:avLst/>
          </a:prstGeom>
        </p:spPr>
      </p:pic>
      <p:pic>
        <p:nvPicPr>
          <p:cNvPr id="8" name="Imagen 7">
            <a:extLst>
              <a:ext uri="{FF2B5EF4-FFF2-40B4-BE49-F238E27FC236}">
                <a16:creationId xmlns:a16="http://schemas.microsoft.com/office/drawing/2014/main" id="{A19C45C4-D005-5A7C-4A66-29050FC78306}"/>
              </a:ext>
            </a:extLst>
          </p:cNvPr>
          <p:cNvPicPr>
            <a:picLocks noChangeAspect="1"/>
          </p:cNvPicPr>
          <p:nvPr/>
        </p:nvPicPr>
        <p:blipFill rotWithShape="1">
          <a:blip r:embed="rId5"/>
          <a:srcRect l="5053" r="12233" b="9578"/>
          <a:stretch/>
        </p:blipFill>
        <p:spPr>
          <a:xfrm>
            <a:off x="5745909" y="1254946"/>
            <a:ext cx="2647667" cy="1820543"/>
          </a:xfrm>
          <a:prstGeom prst="rect">
            <a:avLst/>
          </a:prstGeom>
        </p:spPr>
      </p:pic>
      <p:pic>
        <p:nvPicPr>
          <p:cNvPr id="9" name="Imagen 8">
            <a:extLst>
              <a:ext uri="{FF2B5EF4-FFF2-40B4-BE49-F238E27FC236}">
                <a16:creationId xmlns:a16="http://schemas.microsoft.com/office/drawing/2014/main" id="{8807DF07-52A8-E612-ADD3-F8C911CC177B}"/>
              </a:ext>
            </a:extLst>
          </p:cNvPr>
          <p:cNvPicPr>
            <a:picLocks noChangeAspect="1"/>
          </p:cNvPicPr>
          <p:nvPr/>
        </p:nvPicPr>
        <p:blipFill>
          <a:blip r:embed="rId6"/>
          <a:stretch>
            <a:fillRect/>
          </a:stretch>
        </p:blipFill>
        <p:spPr>
          <a:xfrm>
            <a:off x="1324286" y="2344105"/>
            <a:ext cx="3821453" cy="2134058"/>
          </a:xfrm>
          <a:prstGeom prst="rect">
            <a:avLst/>
          </a:prstGeom>
        </p:spPr>
      </p:pic>
      <p:pic>
        <p:nvPicPr>
          <p:cNvPr id="10" name="Imagen 9">
            <a:extLst>
              <a:ext uri="{FF2B5EF4-FFF2-40B4-BE49-F238E27FC236}">
                <a16:creationId xmlns:a16="http://schemas.microsoft.com/office/drawing/2014/main" id="{DB4A3643-3B16-7A14-DBC0-575E341DB5FE}"/>
              </a:ext>
            </a:extLst>
          </p:cNvPr>
          <p:cNvPicPr>
            <a:picLocks noChangeAspect="1"/>
          </p:cNvPicPr>
          <p:nvPr/>
        </p:nvPicPr>
        <p:blipFill>
          <a:blip r:embed="rId7"/>
          <a:stretch>
            <a:fillRect/>
          </a:stretch>
        </p:blipFill>
        <p:spPr>
          <a:xfrm>
            <a:off x="1433870" y="5413415"/>
            <a:ext cx="6959706" cy="837258"/>
          </a:xfrm>
          <a:prstGeom prst="rect">
            <a:avLst/>
          </a:prstGeom>
          <a:ln w="88900" cap="sq" cmpd="thickThin">
            <a:noFill/>
            <a:prstDash val="solid"/>
            <a:miter lim="800000"/>
          </a:ln>
          <a:effectLst>
            <a:innerShdw blurRad="76200">
              <a:srgbClr val="000000"/>
            </a:innerShdw>
          </a:effectLst>
        </p:spPr>
      </p:pic>
      <p:sp>
        <p:nvSpPr>
          <p:cNvPr id="11" name="Marcador de contenido 2"/>
          <p:cNvSpPr txBox="1">
            <a:spLocks/>
          </p:cNvSpPr>
          <p:nvPr/>
        </p:nvSpPr>
        <p:spPr>
          <a:xfrm>
            <a:off x="4101520" y="636331"/>
            <a:ext cx="2456593" cy="7982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MX" sz="4400" dirty="0">
                <a:solidFill>
                  <a:srgbClr val="404040"/>
                </a:solidFill>
                <a:latin typeface="Times New Roman" panose="02020603050405020304" pitchFamily="18" charset="0"/>
                <a:cs typeface="Times New Roman" panose="02020603050405020304" pitchFamily="18" charset="0"/>
              </a:rPr>
              <a:t>BONOS</a:t>
            </a:r>
            <a:endParaRPr lang="es-MX" sz="4400" b="1" dirty="0">
              <a:solidFill>
                <a:srgbClr val="404040"/>
              </a:solidFill>
              <a:latin typeface="Times New Roman" panose="02020603050405020304" pitchFamily="18" charset="0"/>
              <a:cs typeface="Times New Roman" panose="02020603050405020304" pitchFamily="18" charset="0"/>
            </a:endParaRPr>
          </a:p>
          <a:p>
            <a:pPr marL="0" indent="0">
              <a:buFont typeface="Wingdings 3" charset="2"/>
              <a:buNone/>
            </a:pPr>
            <a:endParaRPr lang="es-MX" sz="3200" dirty="0">
              <a:latin typeface="Times New Roman" panose="02020603050405020304" pitchFamily="18" charset="0"/>
              <a:cs typeface="Times New Roman" panose="02020603050405020304" pitchFamily="18" charset="0"/>
            </a:endParaRPr>
          </a:p>
          <a:p>
            <a:pPr algn="just"/>
            <a:endParaRPr lang="es-BO" sz="4000" dirty="0">
              <a:solidFill>
                <a:srgbClr val="404040"/>
              </a:solidFill>
              <a:latin typeface="Times New Roman" panose="02020603050405020304" pitchFamily="18" charset="0"/>
              <a:cs typeface="Times New Roman" panose="02020603050405020304" pitchFamily="18" charset="0"/>
            </a:endParaRPr>
          </a:p>
          <a:p>
            <a:pPr marL="0" indent="0" algn="just">
              <a:buFont typeface="Wingdings 3" charset="2"/>
              <a:buNone/>
            </a:pPr>
            <a:endParaRPr lang="es-BO" sz="4000" b="1" dirty="0">
              <a:solidFill>
                <a:schemeClr val="accent5">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26606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066896" y="391614"/>
            <a:ext cx="6321238" cy="9283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5200" i="1" u="sng" dirty="0">
                <a:solidFill>
                  <a:srgbClr val="0A721F"/>
                </a:solidFill>
                <a:latin typeface="Times New Roman" panose="02020603050405020304" pitchFamily="18" charset="0"/>
                <a:cs typeface="Times New Roman" panose="02020603050405020304" pitchFamily="18" charset="0"/>
              </a:rPr>
              <a:t>Síntesis Histórica</a:t>
            </a:r>
            <a:endParaRPr lang="es-BO" sz="5200" i="1" u="sng" dirty="0">
              <a:solidFill>
                <a:srgbClr val="0A721F"/>
              </a:solidFill>
            </a:endParaRP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
        <p:nvSpPr>
          <p:cNvPr id="8" name="Marcador de contenido 2"/>
          <p:cNvSpPr>
            <a:spLocks noGrp="1"/>
          </p:cNvSpPr>
          <p:nvPr>
            <p:ph idx="1"/>
          </p:nvPr>
        </p:nvSpPr>
        <p:spPr>
          <a:xfrm>
            <a:off x="825924" y="1746913"/>
            <a:ext cx="8122133" cy="3862317"/>
          </a:xfrm>
        </p:spPr>
        <p:txBody>
          <a:bodyPr>
            <a:noAutofit/>
          </a:bodyPr>
          <a:lstStyle/>
          <a:p>
            <a:pPr marL="0" indent="0" algn="just">
              <a:buNone/>
            </a:pPr>
            <a:r>
              <a:rPr lang="es-MX" sz="2800" dirty="0">
                <a:latin typeface="Times New Roman" panose="02020603050405020304" pitchFamily="18" charset="0"/>
                <a:cs typeface="Times New Roman" panose="02020603050405020304" pitchFamily="18" charset="0"/>
              </a:rPr>
              <a:t>Es así que nuestra querida Cooperativa nace, brindando de forma eficiente varios servicios a toda la población cochabambina, ofreciendo siempre las mejores condiciones de ahorro y crédito, bajo la dirección de exigentes profesionales a la cabeza. Hoy por hoy seguimos creciendo, con el objetivo de llegar a la mayor cantidad de zonas donde se encuentran nuestros socios</a:t>
            </a:r>
            <a:endParaRPr lang="es-BO" sz="28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0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3" name="Título 1"/>
          <p:cNvSpPr txBox="1">
            <a:spLocks/>
          </p:cNvSpPr>
          <p:nvPr/>
        </p:nvSpPr>
        <p:spPr>
          <a:xfrm>
            <a:off x="2367965" y="488171"/>
            <a:ext cx="6106721" cy="7919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000" i="1" u="sng" dirty="0">
                <a:solidFill>
                  <a:srgbClr val="0A721F"/>
                </a:solidFill>
                <a:latin typeface="Times New Roman" panose="02020603050405020304" pitchFamily="18" charset="0"/>
                <a:cs typeface="Times New Roman" panose="02020603050405020304" pitchFamily="18" charset="0"/>
              </a:rPr>
              <a:t>BANCA ELECTRONICA</a:t>
            </a:r>
          </a:p>
        </p:txBody>
      </p:sp>
      <p:sp>
        <p:nvSpPr>
          <p:cNvPr id="4" name="Marcador de contenido 2"/>
          <p:cNvSpPr txBox="1">
            <a:spLocks/>
          </p:cNvSpPr>
          <p:nvPr/>
        </p:nvSpPr>
        <p:spPr>
          <a:xfrm>
            <a:off x="691583" y="1583141"/>
            <a:ext cx="8220408" cy="48313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3600" dirty="0">
                <a:latin typeface="Times New Roman" panose="02020603050405020304" pitchFamily="18" charset="0"/>
                <a:cs typeface="Times New Roman" panose="02020603050405020304" pitchFamily="18" charset="0"/>
              </a:rPr>
              <a:t>Es prestar servicios desde un banco a un cliente usando equipos informáticos para ello. El objetivo es que el usuario pueda controlar sus finanzas usando un ordenador, un móvil o una </a:t>
            </a:r>
            <a:r>
              <a:rPr lang="es-MX" sz="3600" dirty="0" err="1">
                <a:latin typeface="Times New Roman" panose="02020603050405020304" pitchFamily="18" charset="0"/>
                <a:cs typeface="Times New Roman" panose="02020603050405020304" pitchFamily="18" charset="0"/>
              </a:rPr>
              <a:t>tablet</a:t>
            </a:r>
            <a:r>
              <a:rPr lang="es-MX" sz="3600" dirty="0">
                <a:latin typeface="Times New Roman" panose="02020603050405020304" pitchFamily="18" charset="0"/>
                <a:cs typeface="Times New Roman" panose="02020603050405020304" pitchFamily="18" charset="0"/>
              </a:rPr>
              <a:t>. Ahora también es posible hacerlo a través de dispositivos más modernos y revolucionarios, como los relojes inteligentes. </a:t>
            </a:r>
          </a:p>
        </p:txBody>
      </p:sp>
    </p:spTree>
    <p:extLst>
      <p:ext uri="{BB962C8B-B14F-4D97-AF65-F5344CB8AC3E}">
        <p14:creationId xmlns:p14="http://schemas.microsoft.com/office/powerpoint/2010/main" val="1831558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1583" y="1764803"/>
            <a:ext cx="8397826" cy="4390337"/>
          </a:xfrm>
        </p:spPr>
        <p:txBody>
          <a:bodyPr>
            <a:normAutofit fontScale="92500"/>
          </a:bodyPr>
          <a:lstStyle/>
          <a:p>
            <a:pPr marL="0" indent="0" algn="just">
              <a:buNone/>
            </a:pPr>
            <a:r>
              <a:rPr lang="es-ES" sz="2800" dirty="0">
                <a:latin typeface="Times New Roman" panose="02020603050405020304" pitchFamily="18" charset="0"/>
                <a:cs typeface="Times New Roman" panose="02020603050405020304" pitchFamily="18" charset="0"/>
              </a:rPr>
              <a:t>La banca electrónica es un servicio telemático prestado por las entidades financieras que tiene como misión permitir a sus clientes realizar operaciones y transacciones con sus productos de forma autónoma, independiente, segura y rápida</a:t>
            </a:r>
          </a:p>
          <a:p>
            <a:pPr marL="0" indent="0" algn="just">
              <a:buNone/>
            </a:pPr>
            <a:endParaRPr lang="es-ES" sz="2800" dirty="0">
              <a:latin typeface="Times New Roman" panose="02020603050405020304" pitchFamily="18" charset="0"/>
              <a:cs typeface="Times New Roman" panose="02020603050405020304" pitchFamily="18" charset="0"/>
            </a:endParaRPr>
          </a:p>
          <a:p>
            <a:pPr marL="0" indent="0" algn="just">
              <a:buNone/>
            </a:pPr>
            <a:r>
              <a:rPr lang="es-MX" sz="2800" dirty="0">
                <a:latin typeface="Times New Roman" panose="02020603050405020304" pitchFamily="18" charset="0"/>
                <a:cs typeface="Times New Roman" panose="02020603050405020304" pitchFamily="18" charset="0"/>
              </a:rPr>
              <a:t>La consulta de datos, operaciones vinculadas a productos bancarios, la contratación de nuevos productos y el seguimiento de todo en tiempo real para mejorar las finanzas son algunas de sus claves. Todas con la mayor disponibilidad e inmediatez posible.</a:t>
            </a:r>
          </a:p>
          <a:p>
            <a:pPr marL="0" indent="0">
              <a:buNone/>
            </a:pPr>
            <a:endParaRPr lang="en-US" dirty="0"/>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5" name="Título 1"/>
          <p:cNvSpPr txBox="1">
            <a:spLocks/>
          </p:cNvSpPr>
          <p:nvPr/>
        </p:nvSpPr>
        <p:spPr>
          <a:xfrm>
            <a:off x="2367965" y="488171"/>
            <a:ext cx="6106721" cy="7919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000" i="1" u="sng" dirty="0">
                <a:solidFill>
                  <a:srgbClr val="0A721F"/>
                </a:solidFill>
                <a:latin typeface="Times New Roman" panose="02020603050405020304" pitchFamily="18" charset="0"/>
                <a:cs typeface="Times New Roman" panose="02020603050405020304" pitchFamily="18" charset="0"/>
              </a:rPr>
              <a:t>BANCA ELECTRONICA</a:t>
            </a:r>
          </a:p>
        </p:txBody>
      </p:sp>
    </p:spTree>
    <p:extLst>
      <p:ext uri="{BB962C8B-B14F-4D97-AF65-F5344CB8AC3E}">
        <p14:creationId xmlns:p14="http://schemas.microsoft.com/office/powerpoint/2010/main" val="215207292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3" name="Título 1"/>
          <p:cNvSpPr txBox="1">
            <a:spLocks/>
          </p:cNvSpPr>
          <p:nvPr/>
        </p:nvSpPr>
        <p:spPr>
          <a:xfrm>
            <a:off x="2367965" y="488172"/>
            <a:ext cx="5738805" cy="6718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000" i="1" u="sng" dirty="0">
                <a:solidFill>
                  <a:srgbClr val="0A721F"/>
                </a:solidFill>
                <a:latin typeface="Times New Roman" panose="02020603050405020304" pitchFamily="18" charset="0"/>
                <a:cs typeface="Times New Roman" panose="02020603050405020304" pitchFamily="18" charset="0"/>
              </a:rPr>
              <a:t>BANCA ELECTRONICA</a:t>
            </a:r>
          </a:p>
        </p:txBody>
      </p:sp>
      <p:sp>
        <p:nvSpPr>
          <p:cNvPr id="4" name="Marcador de contenido 2"/>
          <p:cNvSpPr txBox="1">
            <a:spLocks/>
          </p:cNvSpPr>
          <p:nvPr/>
        </p:nvSpPr>
        <p:spPr>
          <a:xfrm>
            <a:off x="541457" y="1555199"/>
            <a:ext cx="9189396" cy="5200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2400" dirty="0">
                <a:latin typeface="Times New Roman" panose="02020603050405020304" pitchFamily="18" charset="0"/>
                <a:cs typeface="Times New Roman" panose="02020603050405020304" pitchFamily="18" charset="0"/>
              </a:rPr>
              <a:t>Gracias a una plataforma segura y con alta tecnología, muchos usuarios de los servicios financieros pueden realizar operaciones como las siguientes: </a:t>
            </a:r>
          </a:p>
          <a:p>
            <a:pPr algn="just"/>
            <a:r>
              <a:rPr lang="es-MX" sz="2400" dirty="0">
                <a:latin typeface="Times New Roman" panose="02020603050405020304" pitchFamily="18" charset="0"/>
                <a:cs typeface="Times New Roman" panose="02020603050405020304" pitchFamily="18" charset="0"/>
              </a:rPr>
              <a:t>Verificar saldos y estados de cuenta </a:t>
            </a:r>
          </a:p>
          <a:p>
            <a:pPr algn="just"/>
            <a:r>
              <a:rPr lang="es-MX" sz="2400" dirty="0">
                <a:latin typeface="Times New Roman" panose="02020603050405020304" pitchFamily="18" charset="0"/>
                <a:cs typeface="Times New Roman" panose="02020603050405020304" pitchFamily="18" charset="0"/>
              </a:rPr>
              <a:t>Pagar servicios como luz, teléfono, impuestos, etcétera</a:t>
            </a:r>
          </a:p>
          <a:p>
            <a:pPr algn="just"/>
            <a:r>
              <a:rPr lang="es-MX" sz="2400" dirty="0">
                <a:latin typeface="Times New Roman" panose="02020603050405020304" pitchFamily="18" charset="0"/>
                <a:cs typeface="Times New Roman" panose="02020603050405020304" pitchFamily="18" charset="0"/>
              </a:rPr>
              <a:t>Transferir fondos </a:t>
            </a:r>
          </a:p>
          <a:p>
            <a:pPr algn="just"/>
            <a:r>
              <a:rPr lang="es-MX" sz="2400" dirty="0">
                <a:latin typeface="Times New Roman" panose="02020603050405020304" pitchFamily="18" charset="0"/>
                <a:cs typeface="Times New Roman" panose="02020603050405020304" pitchFamily="18" charset="0"/>
              </a:rPr>
              <a:t>Realizar inversiones </a:t>
            </a:r>
          </a:p>
          <a:p>
            <a:pPr algn="just"/>
            <a:r>
              <a:rPr lang="es-MX" sz="2400" dirty="0">
                <a:latin typeface="Times New Roman" panose="02020603050405020304" pitchFamily="18" charset="0"/>
                <a:cs typeface="Times New Roman" panose="02020603050405020304" pitchFamily="18" charset="0"/>
              </a:rPr>
              <a:t>Depositar a diferentes cuentas, tanto propias como de terceras personas </a:t>
            </a:r>
          </a:p>
          <a:p>
            <a:pPr algn="just"/>
            <a:r>
              <a:rPr lang="es-MX" sz="2400" dirty="0">
                <a:latin typeface="Times New Roman" panose="02020603050405020304" pitchFamily="18" charset="0"/>
                <a:cs typeface="Times New Roman" panose="02020603050405020304" pitchFamily="18" charset="0"/>
              </a:rPr>
              <a:t>Pagar tarjetas de crédito</a:t>
            </a:r>
          </a:p>
          <a:p>
            <a:pPr algn="just"/>
            <a:r>
              <a:rPr lang="es-MX" sz="2400" dirty="0">
                <a:latin typeface="Times New Roman" panose="02020603050405020304" pitchFamily="18" charset="0"/>
                <a:cs typeface="Times New Roman" panose="02020603050405020304" pitchFamily="18" charset="0"/>
              </a:rPr>
              <a:t>Recibir depósitos de nómina</a:t>
            </a:r>
          </a:p>
        </p:txBody>
      </p:sp>
    </p:spTree>
    <p:extLst>
      <p:ext uri="{BB962C8B-B14F-4D97-AF65-F5344CB8AC3E}">
        <p14:creationId xmlns:p14="http://schemas.microsoft.com/office/powerpoint/2010/main" val="269688853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3" name="Título 1"/>
          <p:cNvSpPr txBox="1">
            <a:spLocks/>
          </p:cNvSpPr>
          <p:nvPr/>
        </p:nvSpPr>
        <p:spPr>
          <a:xfrm>
            <a:off x="2367965" y="488172"/>
            <a:ext cx="5738805" cy="6718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000" i="1" u="sng" dirty="0">
                <a:solidFill>
                  <a:srgbClr val="0A721F"/>
                </a:solidFill>
                <a:latin typeface="Times New Roman" panose="02020603050405020304" pitchFamily="18" charset="0"/>
                <a:cs typeface="Times New Roman" panose="02020603050405020304" pitchFamily="18" charset="0"/>
              </a:rPr>
              <a:t>BANCA ELECTRONICA</a:t>
            </a:r>
          </a:p>
        </p:txBody>
      </p:sp>
      <p:sp>
        <p:nvSpPr>
          <p:cNvPr id="4" name="Marcador de contenido 2"/>
          <p:cNvSpPr txBox="1">
            <a:spLocks/>
          </p:cNvSpPr>
          <p:nvPr/>
        </p:nvSpPr>
        <p:spPr>
          <a:xfrm>
            <a:off x="609697" y="1501249"/>
            <a:ext cx="8493360" cy="48586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2400" dirty="0">
                <a:solidFill>
                  <a:srgbClr val="404040"/>
                </a:solidFill>
                <a:latin typeface="Times New Roman" panose="02020603050405020304" pitchFamily="18" charset="0"/>
                <a:cs typeface="Times New Roman" panose="02020603050405020304" pitchFamily="18" charset="0"/>
              </a:rPr>
              <a:t>VENTAJAS</a:t>
            </a:r>
          </a:p>
          <a:p>
            <a:pPr marL="0" indent="0" algn="just">
              <a:buNone/>
            </a:pPr>
            <a:endParaRPr lang="es-MX" dirty="0">
              <a:solidFill>
                <a:srgbClr val="404040"/>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buClrTx/>
              <a:buSzTx/>
              <a:buFont typeface="Wingdings" panose="05000000000000000000" pitchFamily="2" charset="2"/>
              <a:buChar char="§"/>
            </a:pPr>
            <a:r>
              <a:rPr lang="en-US" altLang="en-US" sz="2400" dirty="0" err="1">
                <a:solidFill>
                  <a:srgbClr val="404040"/>
                </a:solidFill>
                <a:latin typeface="Times New Roman" panose="02020603050405020304" pitchFamily="18" charset="0"/>
                <a:cs typeface="Times New Roman" panose="02020603050405020304" pitchFamily="18" charset="0"/>
              </a:rPr>
              <a:t>Permite</a:t>
            </a:r>
            <a:r>
              <a:rPr lang="en-US" altLang="en-US" sz="2400" dirty="0">
                <a:solidFill>
                  <a:srgbClr val="404040"/>
                </a:solidFill>
                <a:latin typeface="Times New Roman" panose="02020603050405020304" pitchFamily="18" charset="0"/>
                <a:cs typeface="Times New Roman" panose="02020603050405020304" pitchFamily="18" charset="0"/>
              </a:rPr>
              <a:t> a </a:t>
            </a:r>
            <a:r>
              <a:rPr lang="en-US" altLang="en-US" sz="2400" dirty="0" err="1">
                <a:solidFill>
                  <a:srgbClr val="404040"/>
                </a:solidFill>
                <a:latin typeface="Times New Roman" panose="02020603050405020304" pitchFamily="18" charset="0"/>
                <a:cs typeface="Times New Roman" panose="02020603050405020304" pitchFamily="18" charset="0"/>
              </a:rPr>
              <a:t>los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clientes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concretar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transacciones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rápidamente</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así</a:t>
            </a:r>
            <a:r>
              <a:rPr lang="en-US" altLang="en-US" sz="2400" dirty="0">
                <a:solidFill>
                  <a:srgbClr val="404040"/>
                </a:solidFill>
                <a:latin typeface="Times New Roman" panose="02020603050405020304" pitchFamily="18" charset="0"/>
                <a:cs typeface="Times New Roman" panose="02020603050405020304" pitchFamily="18" charset="0"/>
              </a:rPr>
              <a:t>, se </a:t>
            </a:r>
            <a:r>
              <a:rPr lang="en-US" altLang="en-US" sz="2400" dirty="0" err="1">
                <a:solidFill>
                  <a:srgbClr val="404040"/>
                </a:solidFill>
                <a:latin typeface="Times New Roman" panose="02020603050405020304" pitchFamily="18" charset="0"/>
                <a:cs typeface="Times New Roman" panose="02020603050405020304" pitchFamily="18" charset="0"/>
              </a:rPr>
              <a:t>ahorra</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tiempo</a:t>
            </a:r>
            <a:r>
              <a:rPr lang="en-US" altLang="en-US" sz="2400" dirty="0">
                <a:solidFill>
                  <a:srgbClr val="404040"/>
                </a:solidFill>
                <a:latin typeface="Times New Roman" panose="02020603050405020304" pitchFamily="18" charset="0"/>
                <a:cs typeface="Times New Roman" panose="02020603050405020304" pitchFamily="18" charset="0"/>
              </a:rPr>
              <a:t> y </a:t>
            </a:r>
            <a:r>
              <a:rPr lang="en-US" altLang="en-US" sz="2400" dirty="0" err="1">
                <a:solidFill>
                  <a:srgbClr val="404040"/>
                </a:solidFill>
                <a:latin typeface="Times New Roman" panose="02020603050405020304" pitchFamily="18" charset="0"/>
                <a:cs typeface="Times New Roman" panose="02020603050405020304" pitchFamily="18" charset="0"/>
              </a:rPr>
              <a:t>costes</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traslado</a:t>
            </a:r>
            <a:r>
              <a:rPr lang="en-US" altLang="en-US" sz="2400" dirty="0">
                <a:solidFill>
                  <a:srgbClr val="404040"/>
                </a:solidFill>
                <a:latin typeface="Times New Roman" panose="02020603050405020304" pitchFamily="18" charset="0"/>
                <a:cs typeface="Times New Roman" panose="02020603050405020304" pitchFamily="18" charset="0"/>
              </a:rPr>
              <a:t>.</a:t>
            </a:r>
          </a:p>
          <a:p>
            <a:pPr lvl="0" algn="just" defTabSz="914400" eaLnBrk="0" fontAlgn="base" hangingPunct="0">
              <a:spcBef>
                <a:spcPct val="0"/>
              </a:spcBef>
              <a:spcAft>
                <a:spcPct val="0"/>
              </a:spcAft>
              <a:buClrTx/>
              <a:buSzTx/>
              <a:buFont typeface="Wingdings" panose="05000000000000000000" pitchFamily="2" charset="2"/>
              <a:buChar char="§"/>
            </a:pPr>
            <a:r>
              <a:rPr lang="en-US" altLang="en-US" sz="2400" dirty="0" err="1">
                <a:solidFill>
                  <a:srgbClr val="404040"/>
                </a:solidFill>
                <a:latin typeface="Times New Roman" panose="02020603050405020304" pitchFamily="18" charset="0"/>
                <a:cs typeface="Times New Roman" panose="02020603050405020304" pitchFamily="18" charset="0"/>
              </a:rPr>
              <a:t>Existe</a:t>
            </a:r>
            <a:r>
              <a:rPr lang="en-US" altLang="en-US" sz="2400" dirty="0">
                <a:solidFill>
                  <a:srgbClr val="404040"/>
                </a:solidFill>
                <a:latin typeface="Times New Roman" panose="02020603050405020304" pitchFamily="18" charset="0"/>
                <a:cs typeface="Times New Roman" panose="02020603050405020304" pitchFamily="18" charset="0"/>
              </a:rPr>
              <a:t> la </a:t>
            </a:r>
            <a:r>
              <a:rPr lang="en-US" altLang="en-US" sz="2400" dirty="0" err="1">
                <a:solidFill>
                  <a:srgbClr val="404040"/>
                </a:solidFill>
                <a:latin typeface="Times New Roman" panose="02020603050405020304" pitchFamily="18" charset="0"/>
                <a:cs typeface="Times New Roman" panose="02020603050405020304" pitchFamily="18" charset="0"/>
              </a:rPr>
              <a:t>comodidad</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poder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operar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desde</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cualquier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sitio</a:t>
            </a:r>
            <a:r>
              <a:rPr lang="en-US" altLang="en-US" sz="2400" dirty="0">
                <a:solidFill>
                  <a:srgbClr val="404040"/>
                </a:solidFill>
                <a:latin typeface="Times New Roman" panose="02020603050405020304" pitchFamily="18" charset="0"/>
                <a:cs typeface="Times New Roman" panose="02020603050405020304" pitchFamily="18" charset="0"/>
              </a:rPr>
              <a:t>.</a:t>
            </a:r>
          </a:p>
          <a:p>
            <a:pPr lvl="0" algn="just" defTabSz="914400" eaLnBrk="0" fontAlgn="base" hangingPunct="0">
              <a:spcBef>
                <a:spcPct val="0"/>
              </a:spcBef>
              <a:spcAft>
                <a:spcPct val="0"/>
              </a:spcAft>
              <a:buClrTx/>
              <a:buSzTx/>
              <a:buFont typeface="Wingdings" panose="05000000000000000000" pitchFamily="2" charset="2"/>
              <a:buChar char="§"/>
            </a:pPr>
            <a:r>
              <a:rPr lang="en-US" altLang="en-US" sz="2400" dirty="0">
                <a:solidFill>
                  <a:srgbClr val="404040"/>
                </a:solidFill>
                <a:latin typeface="Times New Roman" panose="02020603050405020304" pitchFamily="18" charset="0"/>
                <a:cs typeface="Times New Roman" panose="02020603050405020304" pitchFamily="18" charset="0"/>
              </a:rPr>
              <a:t>Se </a:t>
            </a:r>
            <a:r>
              <a:rPr lang="en-US" altLang="en-US" sz="2400" dirty="0" err="1">
                <a:solidFill>
                  <a:srgbClr val="404040"/>
                </a:solidFill>
                <a:latin typeface="Times New Roman" panose="02020603050405020304" pitchFamily="18" charset="0"/>
                <a:cs typeface="Times New Roman" panose="02020603050405020304" pitchFamily="18" charset="0"/>
              </a:rPr>
              <a:t>espera</a:t>
            </a:r>
            <a:r>
              <a:rPr lang="en-US" altLang="en-US" sz="2400" dirty="0">
                <a:solidFill>
                  <a:srgbClr val="404040"/>
                </a:solidFill>
                <a:latin typeface="Times New Roman" panose="02020603050405020304" pitchFamily="18" charset="0"/>
                <a:cs typeface="Times New Roman" panose="02020603050405020304" pitchFamily="18" charset="0"/>
              </a:rPr>
              <a:t> que </a:t>
            </a:r>
            <a:r>
              <a:rPr lang="en-US" altLang="en-US" sz="2400" dirty="0" err="1">
                <a:solidFill>
                  <a:srgbClr val="404040"/>
                </a:solidFill>
                <a:latin typeface="Times New Roman" panose="02020603050405020304" pitchFamily="18" charset="0"/>
                <a:cs typeface="Times New Roman" panose="02020603050405020304" pitchFamily="18" charset="0"/>
              </a:rPr>
              <a:t>menos</a:t>
            </a:r>
            <a:r>
              <a:rPr lang="en-US" altLang="en-US" sz="2400" dirty="0">
                <a:solidFill>
                  <a:srgbClr val="404040"/>
                </a:solidFill>
                <a:latin typeface="Times New Roman" panose="02020603050405020304" pitchFamily="18" charset="0"/>
                <a:cs typeface="Times New Roman" panose="02020603050405020304" pitchFamily="18" charset="0"/>
              </a:rPr>
              <a:t> personas se </a:t>
            </a:r>
            <a:r>
              <a:rPr lang="en-US" altLang="en-US" sz="2400" dirty="0" err="1">
                <a:solidFill>
                  <a:srgbClr val="404040"/>
                </a:solidFill>
                <a:latin typeface="Times New Roman" panose="02020603050405020304" pitchFamily="18" charset="0"/>
                <a:cs typeface="Times New Roman" panose="02020603050405020304" pitchFamily="18" charset="0"/>
              </a:rPr>
              <a:t>acerquen</a:t>
            </a:r>
            <a:r>
              <a:rPr lang="en-US" altLang="en-US" sz="2400" dirty="0">
                <a:solidFill>
                  <a:srgbClr val="404040"/>
                </a:solidFill>
                <a:latin typeface="Times New Roman" panose="02020603050405020304" pitchFamily="18" charset="0"/>
                <a:cs typeface="Times New Roman" panose="02020603050405020304" pitchFamily="18" charset="0"/>
              </a:rPr>
              <a:t> al banco </a:t>
            </a:r>
            <a:r>
              <a:rPr lang="en-US" altLang="en-US" sz="2400" dirty="0" err="1">
                <a:solidFill>
                  <a:srgbClr val="404040"/>
                </a:solidFill>
                <a:latin typeface="Times New Roman" panose="02020603050405020304" pitchFamily="18" charset="0"/>
                <a:cs typeface="Times New Roman" panose="02020603050405020304" pitchFamily="18" charset="0"/>
              </a:rPr>
              <a:t>en</a:t>
            </a:r>
            <a:r>
              <a:rPr lang="en-US" altLang="en-US" sz="2400" dirty="0">
                <a:solidFill>
                  <a:srgbClr val="404040"/>
                </a:solidFill>
                <a:latin typeface="Times New Roman" panose="02020603050405020304" pitchFamily="18" charset="0"/>
                <a:cs typeface="Times New Roman" panose="02020603050405020304" pitchFamily="18" charset="0"/>
              </a:rPr>
              <a:t> la </a:t>
            </a:r>
            <a:r>
              <a:rPr lang="en-US" altLang="en-US" sz="2400" dirty="0" err="1">
                <a:solidFill>
                  <a:srgbClr val="404040"/>
                </a:solidFill>
                <a:latin typeface="Times New Roman" panose="02020603050405020304" pitchFamily="18" charset="0"/>
                <a:cs typeface="Times New Roman" panose="02020603050405020304" pitchFamily="18" charset="0"/>
              </a:rPr>
              <a:t>medida</a:t>
            </a:r>
            <a:r>
              <a:rPr lang="en-US" altLang="en-US" sz="2400" dirty="0">
                <a:solidFill>
                  <a:srgbClr val="404040"/>
                </a:solidFill>
                <a:latin typeface="Times New Roman" panose="02020603050405020304" pitchFamily="18" charset="0"/>
                <a:cs typeface="Times New Roman" panose="02020603050405020304" pitchFamily="18" charset="0"/>
              </a:rPr>
              <a:t> que </a:t>
            </a:r>
            <a:r>
              <a:rPr lang="en-US" altLang="en-US" sz="2400" dirty="0" err="1">
                <a:solidFill>
                  <a:srgbClr val="404040"/>
                </a:solidFill>
                <a:latin typeface="Times New Roman" panose="02020603050405020304" pitchFamily="18" charset="0"/>
                <a:cs typeface="Times New Roman" panose="02020603050405020304" pitchFamily="18" charset="0"/>
              </a:rPr>
              <a:t>aumente</a:t>
            </a:r>
            <a:r>
              <a:rPr lang="en-US" altLang="en-US" sz="2400" dirty="0">
                <a:solidFill>
                  <a:srgbClr val="404040"/>
                </a:solidFill>
                <a:latin typeface="Times New Roman" panose="02020603050405020304" pitchFamily="18" charset="0"/>
                <a:cs typeface="Times New Roman" panose="02020603050405020304" pitchFamily="18" charset="0"/>
              </a:rPr>
              <a:t> el </a:t>
            </a:r>
            <a:r>
              <a:rPr lang="en-US" altLang="en-US" sz="2400" dirty="0" err="1">
                <a:solidFill>
                  <a:srgbClr val="404040"/>
                </a:solidFill>
                <a:latin typeface="Times New Roman" panose="02020603050405020304" pitchFamily="18" charset="0"/>
                <a:cs typeface="Times New Roman" panose="02020603050405020304" pitchFamily="18" charset="0"/>
              </a:rPr>
              <a:t>uso</a:t>
            </a:r>
            <a:r>
              <a:rPr lang="en-US" altLang="en-US" sz="2400" dirty="0">
                <a:solidFill>
                  <a:srgbClr val="404040"/>
                </a:solidFill>
                <a:latin typeface="Times New Roman" panose="02020603050405020304" pitchFamily="18" charset="0"/>
                <a:cs typeface="Times New Roman" panose="02020603050405020304" pitchFamily="18" charset="0"/>
              </a:rPr>
              <a:t> de la </a:t>
            </a:r>
            <a:r>
              <a:rPr lang="en-US" altLang="en-US" sz="2400" dirty="0" err="1">
                <a:solidFill>
                  <a:srgbClr val="404040"/>
                </a:solidFill>
                <a:latin typeface="Times New Roman" panose="02020603050405020304" pitchFamily="18" charset="0"/>
                <a:cs typeface="Times New Roman" panose="02020603050405020304" pitchFamily="18" charset="0"/>
              </a:rPr>
              <a:t>banca</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electrónica</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En</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consecuencia</a:t>
            </a:r>
            <a:r>
              <a:rPr lang="en-US" altLang="en-US" sz="2400" dirty="0">
                <a:solidFill>
                  <a:srgbClr val="404040"/>
                </a:solidFill>
                <a:latin typeface="Times New Roman" panose="02020603050405020304" pitchFamily="18" charset="0"/>
                <a:cs typeface="Times New Roman" panose="02020603050405020304" pitchFamily="18" charset="0"/>
              </a:rPr>
              <a:t>, la </a:t>
            </a:r>
            <a:r>
              <a:rPr lang="en-US" altLang="en-US" sz="2400" dirty="0" err="1">
                <a:solidFill>
                  <a:srgbClr val="404040"/>
                </a:solidFill>
                <a:latin typeface="Times New Roman" panose="02020603050405020304" pitchFamily="18" charset="0"/>
                <a:cs typeface="Times New Roman" panose="02020603050405020304" pitchFamily="18" charset="0"/>
              </a:rPr>
              <a:t>atención</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en</a:t>
            </a:r>
            <a:r>
              <a:rPr lang="en-US" altLang="en-US" sz="2400" dirty="0">
                <a:solidFill>
                  <a:srgbClr val="404040"/>
                </a:solidFill>
                <a:latin typeface="Times New Roman" panose="02020603050405020304" pitchFamily="18" charset="0"/>
                <a:cs typeface="Times New Roman" panose="02020603050405020304" pitchFamily="18" charset="0"/>
              </a:rPr>
              <a:t> la </a:t>
            </a:r>
            <a:r>
              <a:rPr lang="en-US" altLang="en-US" sz="2400" dirty="0" err="1">
                <a:solidFill>
                  <a:srgbClr val="404040"/>
                </a:solidFill>
                <a:latin typeface="Times New Roman" panose="02020603050405020304" pitchFamily="18" charset="0"/>
                <a:cs typeface="Times New Roman" panose="02020603050405020304" pitchFamily="18" charset="0"/>
              </a:rPr>
              <a:t>modalidad</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presencial</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debería</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ser</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más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ágil</a:t>
            </a:r>
            <a:r>
              <a:rPr lang="en-US" altLang="en-US" sz="2400" dirty="0">
                <a:solidFill>
                  <a:srgbClr val="404040"/>
                </a:solidFill>
                <a:latin typeface="Times New Roman" panose="02020603050405020304" pitchFamily="18" charset="0"/>
                <a:cs typeface="Times New Roman" panose="02020603050405020304" pitchFamily="18" charset="0"/>
              </a:rPr>
              <a:t>.</a:t>
            </a:r>
          </a:p>
          <a:p>
            <a:pPr lvl="0" algn="just" defTabSz="914400" eaLnBrk="0" fontAlgn="base" hangingPunct="0">
              <a:spcBef>
                <a:spcPct val="0"/>
              </a:spcBef>
              <a:spcAft>
                <a:spcPct val="0"/>
              </a:spcAft>
              <a:buClrTx/>
              <a:buSzTx/>
              <a:buFont typeface="Wingdings" panose="05000000000000000000" pitchFamily="2" charset="2"/>
              <a:buChar char="§"/>
            </a:pPr>
            <a:r>
              <a:rPr lang="en-US" altLang="en-US" sz="2400" dirty="0">
                <a:solidFill>
                  <a:srgbClr val="404040"/>
                </a:solidFill>
                <a:latin typeface="Times New Roman" panose="02020603050405020304" pitchFamily="18" charset="0"/>
                <a:cs typeface="Times New Roman" panose="02020603050405020304" pitchFamily="18" charset="0"/>
              </a:rPr>
              <a:t>Evita el </a:t>
            </a:r>
            <a:r>
              <a:rPr lang="en-US" altLang="en-US" sz="2400" dirty="0" err="1">
                <a:solidFill>
                  <a:srgbClr val="404040"/>
                </a:solidFill>
                <a:latin typeface="Times New Roman" panose="02020603050405020304" pitchFamily="18" charset="0"/>
                <a:cs typeface="Times New Roman" panose="02020603050405020304" pitchFamily="18" charset="0"/>
              </a:rPr>
              <a:t>riesgo</a:t>
            </a:r>
            <a:r>
              <a:rPr lang="en-US" altLang="en-US" sz="2400" dirty="0">
                <a:solidFill>
                  <a:srgbClr val="404040"/>
                </a:solidFill>
                <a:latin typeface="Times New Roman" panose="02020603050405020304" pitchFamily="18" charset="0"/>
                <a:cs typeface="Times New Roman" panose="02020603050405020304" pitchFamily="18" charset="0"/>
              </a:rPr>
              <a:t> del </a:t>
            </a:r>
            <a:r>
              <a:rPr lang="en-US" altLang="en-US" sz="2400" dirty="0" err="1">
                <a:solidFill>
                  <a:srgbClr val="404040"/>
                </a:solidFill>
                <a:latin typeface="Times New Roman" panose="02020603050405020304" pitchFamily="18" charset="0"/>
                <a:cs typeface="Times New Roman" panose="02020603050405020304" pitchFamily="18" charset="0"/>
              </a:rPr>
              <a:t>uso</a:t>
            </a:r>
            <a:r>
              <a:rPr lang="en-US" altLang="en-US" sz="2400" dirty="0">
                <a:solidFill>
                  <a:srgbClr val="404040"/>
                </a:solidFill>
                <a:latin typeface="Times New Roman" panose="02020603050405020304" pitchFamily="18" charset="0"/>
                <a:cs typeface="Times New Roman" panose="02020603050405020304" pitchFamily="18" charset="0"/>
              </a:rPr>
              <a:t> de </a:t>
            </a:r>
            <a:r>
              <a:rPr lang="en-US" altLang="en-US" sz="2400" dirty="0" err="1">
                <a:solidFill>
                  <a:srgbClr val="404040"/>
                </a:solidFill>
                <a:latin typeface="Times New Roman" panose="02020603050405020304" pitchFamily="18" charset="0"/>
                <a:cs typeface="Times New Roman" panose="02020603050405020304" pitchFamily="18" charset="0"/>
              </a:rPr>
              <a:t>efectivo</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robo</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pérdida</a:t>
            </a:r>
            <a:r>
              <a:rPr lang="en-US" altLang="en-US" sz="2400" dirty="0">
                <a:solidFill>
                  <a:srgbClr val="404040"/>
                </a:solidFill>
                <a:latin typeface="Times New Roman" panose="02020603050405020304" pitchFamily="18" charset="0"/>
                <a:cs typeface="Times New Roman" panose="02020603050405020304" pitchFamily="18" charset="0"/>
              </a:rPr>
              <a:t>, entre </a:t>
            </a:r>
            <a:r>
              <a:rPr lang="en-US" altLang="en-US" sz="2400" dirty="0" err="1">
                <a:solidFill>
                  <a:srgbClr val="404040"/>
                </a:solidFill>
                <a:latin typeface="Times New Roman" panose="02020603050405020304" pitchFamily="18" charset="0"/>
                <a:cs typeface="Times New Roman" panose="02020603050405020304" pitchFamily="18" charset="0"/>
              </a:rPr>
              <a:t>otros</a:t>
            </a:r>
            <a:r>
              <a:rPr lang="en-US" altLang="en-US" sz="2400" dirty="0">
                <a:solidFill>
                  <a:srgbClr val="404040"/>
                </a:solidFill>
                <a:latin typeface="Times New Roman" panose="02020603050405020304" pitchFamily="18" charset="0"/>
                <a:cs typeface="Times New Roman" panose="02020603050405020304" pitchFamily="18" charset="0"/>
              </a:rPr>
              <a:t>). Lo que </a:t>
            </a:r>
            <a:r>
              <a:rPr lang="en-US" altLang="en-US" sz="2400" dirty="0" err="1">
                <a:solidFill>
                  <a:srgbClr val="404040"/>
                </a:solidFill>
                <a:latin typeface="Times New Roman" panose="02020603050405020304" pitchFamily="18" charset="0"/>
                <a:cs typeface="Times New Roman" panose="02020603050405020304" pitchFamily="18" charset="0"/>
              </a:rPr>
              <a:t>implica</a:t>
            </a:r>
            <a:r>
              <a:rPr lang="en-US" altLang="en-US" sz="2400" dirty="0">
                <a:solidFill>
                  <a:srgbClr val="404040"/>
                </a:solidFill>
                <a:latin typeface="Times New Roman" panose="02020603050405020304" pitchFamily="18" charset="0"/>
                <a:cs typeface="Times New Roman" panose="02020603050405020304" pitchFamily="18" charset="0"/>
              </a:rPr>
              <a:t> mayor </a:t>
            </a:r>
            <a:r>
              <a:rPr lang="en-US" altLang="en-US" sz="2400" dirty="0" err="1">
                <a:solidFill>
                  <a:srgbClr val="404040"/>
                </a:solidFill>
                <a:latin typeface="Times New Roman" panose="02020603050405020304" pitchFamily="18" charset="0"/>
                <a:cs typeface="Times New Roman" panose="02020603050405020304" pitchFamily="18" charset="0"/>
              </a:rPr>
              <a:t>seguridad</a:t>
            </a:r>
            <a:r>
              <a:rPr lang="en-US" altLang="en-US" sz="2400" dirty="0">
                <a:solidFill>
                  <a:srgbClr val="404040"/>
                </a:solidFill>
                <a:latin typeface="Times New Roman" panose="02020603050405020304" pitchFamily="18" charset="0"/>
                <a:cs typeface="Times New Roman" panose="02020603050405020304" pitchFamily="18" charset="0"/>
              </a:rPr>
              <a:t>.</a:t>
            </a:r>
          </a:p>
          <a:p>
            <a:pPr lvl="0" algn="just" defTabSz="914400" eaLnBrk="0" fontAlgn="base" hangingPunct="0">
              <a:spcBef>
                <a:spcPct val="0"/>
              </a:spcBef>
              <a:spcAft>
                <a:spcPct val="0"/>
              </a:spcAft>
              <a:buClrTx/>
              <a:buSzTx/>
              <a:buFont typeface="Wingdings" panose="05000000000000000000" pitchFamily="2" charset="2"/>
              <a:buChar char="§"/>
            </a:pPr>
            <a:r>
              <a:rPr lang="en-US" altLang="en-US" sz="2400" dirty="0" err="1">
                <a:solidFill>
                  <a:srgbClr val="404040"/>
                </a:solidFill>
                <a:latin typeface="Times New Roman" panose="02020603050405020304" pitchFamily="18" charset="0"/>
                <a:cs typeface="Times New Roman" panose="02020603050405020304" pitchFamily="18" charset="0"/>
              </a:rPr>
              <a:t>Además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permite</a:t>
            </a:r>
            <a:r>
              <a:rPr lang="en-US" altLang="en-US" sz="2400" dirty="0">
                <a:solidFill>
                  <a:srgbClr val="404040"/>
                </a:solidFill>
                <a:latin typeface="Times New Roman" panose="02020603050405020304" pitchFamily="18" charset="0"/>
                <a:cs typeface="Times New Roman" panose="02020603050405020304" pitchFamily="18" charset="0"/>
              </a:rPr>
              <a:t> a </a:t>
            </a:r>
            <a:r>
              <a:rPr lang="en-US" altLang="en-US" sz="2400" dirty="0" err="1">
                <a:solidFill>
                  <a:srgbClr val="404040"/>
                </a:solidFill>
                <a:latin typeface="Times New Roman" panose="02020603050405020304" pitchFamily="18" charset="0"/>
                <a:cs typeface="Times New Roman" panose="02020603050405020304" pitchFamily="18" charset="0"/>
              </a:rPr>
              <a:t>los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clientes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llevar</a:t>
            </a:r>
            <a:r>
              <a:rPr lang="en-US" altLang="en-US" sz="2400" dirty="0">
                <a:solidFill>
                  <a:srgbClr val="404040"/>
                </a:solidFill>
                <a:latin typeface="Times New Roman" panose="02020603050405020304" pitchFamily="18" charset="0"/>
                <a:cs typeface="Times New Roman" panose="02020603050405020304" pitchFamily="18" charset="0"/>
              </a:rPr>
              <a:t> un control </a:t>
            </a:r>
            <a:r>
              <a:rPr lang="en-US" altLang="en-US" sz="2400" dirty="0" err="1">
                <a:solidFill>
                  <a:srgbClr val="404040"/>
                </a:solidFill>
                <a:latin typeface="Times New Roman" panose="02020603050405020304" pitchFamily="18" charset="0"/>
                <a:cs typeface="Times New Roman" panose="02020603050405020304" pitchFamily="18" charset="0"/>
              </a:rPr>
              <a:t>más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exhaustivo</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sobre</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sus</a:t>
            </a:r>
            <a:r>
              <a:rPr lang="en-US" altLang="en-US" sz="2400" dirty="0">
                <a:solidFill>
                  <a:srgbClr val="404040"/>
                </a:solidFill>
                <a:latin typeface="Times New Roman" panose="02020603050405020304" pitchFamily="18" charset="0"/>
                <a:cs typeface="Times New Roman" panose="02020603050405020304" pitchFamily="18" charset="0"/>
              </a:rPr>
              <a:t> </a:t>
            </a:r>
            <a:r>
              <a:rPr lang="en-US" altLang="en-US" sz="2400" dirty="0" err="1">
                <a:solidFill>
                  <a:srgbClr val="404040"/>
                </a:solidFill>
                <a:latin typeface="Times New Roman" panose="02020603050405020304" pitchFamily="18" charset="0"/>
                <a:cs typeface="Times New Roman" panose="02020603050405020304" pitchFamily="18" charset="0"/>
              </a:rPr>
              <a:t>cuentas</a:t>
            </a:r>
            <a:r>
              <a:rPr lang="en-US" altLang="en-US" sz="2400" dirty="0">
                <a:solidFill>
                  <a:srgbClr val="404040"/>
                </a:solidFill>
                <a:latin typeface="Times New Roman" panose="02020603050405020304" pitchFamily="18" charset="0"/>
                <a:cs typeface="Times New Roman" panose="02020603050405020304" pitchFamily="18" charset="0"/>
              </a:rPr>
              <a:t> </a:t>
            </a:r>
          </a:p>
          <a:p>
            <a:pPr marL="0" indent="0" algn="just">
              <a:buNone/>
            </a:pPr>
            <a:endParaRPr lang="es-MX" sz="24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MX" sz="24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938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31074" y="470263"/>
            <a:ext cx="11364686" cy="4827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BO" sz="5300" b="1" dirty="0">
                <a:solidFill>
                  <a:schemeClr val="bg1"/>
                </a:solidFill>
                <a:latin typeface="Times" panose="02020603050405020304" pitchFamily="18" charset="0"/>
                <a:cs typeface="Times" panose="02020603050405020304" pitchFamily="18" charset="0"/>
              </a:rPr>
              <a:t> </a:t>
            </a:r>
          </a:p>
        </p:txBody>
      </p:sp>
      <p:sp>
        <p:nvSpPr>
          <p:cNvPr id="4" name="Título 1"/>
          <p:cNvSpPr txBox="1">
            <a:spLocks/>
          </p:cNvSpPr>
          <p:nvPr/>
        </p:nvSpPr>
        <p:spPr>
          <a:xfrm>
            <a:off x="583474" y="622663"/>
            <a:ext cx="11364686" cy="4827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BO" sz="5300" b="1" dirty="0">
              <a:solidFill>
                <a:schemeClr val="bg1"/>
              </a:solidFill>
              <a:latin typeface="Times" panose="02020603050405020304" pitchFamily="18" charset="0"/>
              <a:cs typeface="Times" panose="02020603050405020304" pitchFamily="18" charset="0"/>
            </a:endParaRPr>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5" name="Título 1"/>
          <p:cNvSpPr txBox="1">
            <a:spLocks/>
          </p:cNvSpPr>
          <p:nvPr/>
        </p:nvSpPr>
        <p:spPr>
          <a:xfrm>
            <a:off x="2367965" y="488172"/>
            <a:ext cx="5738805" cy="6718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z="4000" i="1" u="sng" dirty="0">
                <a:solidFill>
                  <a:srgbClr val="0A721F"/>
                </a:solidFill>
                <a:latin typeface="Times New Roman" panose="02020603050405020304" pitchFamily="18" charset="0"/>
                <a:cs typeface="Times New Roman" panose="02020603050405020304" pitchFamily="18" charset="0"/>
              </a:rPr>
              <a:t>BANCA ELECTRONICA</a:t>
            </a:r>
          </a:p>
        </p:txBody>
      </p:sp>
      <p:sp>
        <p:nvSpPr>
          <p:cNvPr id="7" name="Marcador de contenido 2"/>
          <p:cNvSpPr txBox="1">
            <a:spLocks/>
          </p:cNvSpPr>
          <p:nvPr/>
        </p:nvSpPr>
        <p:spPr>
          <a:xfrm>
            <a:off x="609697" y="1501249"/>
            <a:ext cx="8493360" cy="48586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2400" dirty="0">
                <a:solidFill>
                  <a:srgbClr val="404040"/>
                </a:solidFill>
                <a:latin typeface="Times New Roman" panose="02020603050405020304" pitchFamily="18" charset="0"/>
                <a:cs typeface="Times New Roman" panose="02020603050405020304" pitchFamily="18" charset="0"/>
              </a:rPr>
              <a:t>DESVENTAJAS</a:t>
            </a:r>
          </a:p>
          <a:p>
            <a:pPr marL="0" indent="0" algn="just">
              <a:buNone/>
            </a:pPr>
            <a:endParaRPr lang="es-MX" dirty="0">
              <a:solidFill>
                <a:srgbClr val="404040"/>
              </a:solidFill>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buClrTx/>
              <a:buSzTx/>
              <a:buFont typeface="Wingdings" panose="05000000000000000000" pitchFamily="2" charset="2"/>
              <a:buChar char="§"/>
            </a:pPr>
            <a:r>
              <a:rPr lang="en-US" altLang="en-US" sz="2400" dirty="0">
                <a:solidFill>
                  <a:schemeClr val="tx1"/>
                </a:solidFill>
                <a:latin typeface="Times New Roman" panose="02020603050405020304" pitchFamily="18" charset="0"/>
                <a:cs typeface="Times New Roman" panose="02020603050405020304" pitchFamily="18" charset="0"/>
              </a:rPr>
              <a:t>Las </a:t>
            </a:r>
            <a:r>
              <a:rPr lang="en-US" altLang="en-US" sz="2400" dirty="0" err="1">
                <a:solidFill>
                  <a:schemeClr val="tx1"/>
                </a:solidFill>
                <a:latin typeface="Times New Roman" panose="02020603050405020304" pitchFamily="18" charset="0"/>
                <a:cs typeface="Times New Roman" panose="02020603050405020304" pitchFamily="18" charset="0"/>
              </a:rPr>
              <a:t>barreras</a:t>
            </a:r>
            <a:r>
              <a:rPr lang="en-US" altLang="en-US" sz="2400" dirty="0">
                <a:solidFill>
                  <a:schemeClr val="tx1"/>
                </a:solidFill>
                <a:latin typeface="Times New Roman" panose="02020603050405020304" pitchFamily="18" charset="0"/>
                <a:cs typeface="Times New Roman" panose="02020603050405020304" pitchFamily="18" charset="0"/>
              </a:rPr>
              <a:t> de entrada son </a:t>
            </a:r>
            <a:r>
              <a:rPr lang="en-US" altLang="en-US" sz="2400" dirty="0" err="1">
                <a:solidFill>
                  <a:schemeClr val="tx1"/>
                </a:solidFill>
                <a:latin typeface="Times New Roman" panose="02020603050405020304" pitchFamily="18" charset="0"/>
                <a:cs typeface="Times New Roman" panose="02020603050405020304" pitchFamily="18" charset="0"/>
              </a:rPr>
              <a:t>altas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en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ciertos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segmentos</a:t>
            </a:r>
            <a:r>
              <a:rPr lang="en-US" altLang="en-US" sz="2400" dirty="0">
                <a:solidFill>
                  <a:schemeClr val="tx1"/>
                </a:solidFill>
                <a:latin typeface="Times New Roman" panose="02020603050405020304" pitchFamily="18" charset="0"/>
                <a:cs typeface="Times New Roman" panose="02020603050405020304" pitchFamily="18" charset="0"/>
              </a:rPr>
              <a:t> del </a:t>
            </a:r>
            <a:r>
              <a:rPr lang="en-US" altLang="en-US" sz="2400" dirty="0" err="1">
                <a:solidFill>
                  <a:schemeClr val="tx1"/>
                </a:solidFill>
                <a:latin typeface="Times New Roman" panose="02020603050405020304" pitchFamily="18" charset="0"/>
                <a:cs typeface="Times New Roman" panose="02020603050405020304" pitchFamily="18" charset="0"/>
              </a:rPr>
              <a:t>mercado</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como</a:t>
            </a:r>
            <a:r>
              <a:rPr lang="en-US" altLang="en-US" sz="2400" dirty="0">
                <a:solidFill>
                  <a:schemeClr val="tx1"/>
                </a:solidFill>
                <a:latin typeface="Times New Roman" panose="02020603050405020304" pitchFamily="18" charset="0"/>
                <a:cs typeface="Times New Roman" panose="02020603050405020304" pitchFamily="18" charset="0"/>
              </a:rPr>
              <a:t> las personas </a:t>
            </a:r>
            <a:r>
              <a:rPr lang="en-US" altLang="en-US" sz="2400" dirty="0" err="1">
                <a:solidFill>
                  <a:schemeClr val="tx1"/>
                </a:solidFill>
                <a:latin typeface="Times New Roman" panose="02020603050405020304" pitchFamily="18" charset="0"/>
                <a:cs typeface="Times New Roman" panose="02020603050405020304" pitchFamily="18" charset="0"/>
              </a:rPr>
              <a:t>mayores</a:t>
            </a:r>
            <a:r>
              <a:rPr lang="en-US" altLang="en-US" sz="2400" dirty="0">
                <a:solidFill>
                  <a:schemeClr val="tx1"/>
                </a:solidFill>
                <a:latin typeface="Times New Roman" panose="02020603050405020304" pitchFamily="18" charset="0"/>
                <a:cs typeface="Times New Roman" panose="02020603050405020304" pitchFamily="18" charset="0"/>
              </a:rPr>
              <a:t> o sin </a:t>
            </a:r>
            <a:r>
              <a:rPr lang="en-US" altLang="en-US" sz="2400" dirty="0" err="1">
                <a:solidFill>
                  <a:schemeClr val="tx1"/>
                </a:solidFill>
                <a:latin typeface="Times New Roman" panose="02020603050405020304" pitchFamily="18" charset="0"/>
                <a:cs typeface="Times New Roman" panose="02020603050405020304" pitchFamily="18" charset="0"/>
              </a:rPr>
              <a:t>acceso</a:t>
            </a:r>
            <a:r>
              <a:rPr lang="en-US" altLang="en-US" sz="2400" dirty="0">
                <a:solidFill>
                  <a:schemeClr val="tx1"/>
                </a:solidFill>
                <a:latin typeface="Times New Roman" panose="02020603050405020304" pitchFamily="18" charset="0"/>
                <a:cs typeface="Times New Roman" panose="02020603050405020304" pitchFamily="18" charset="0"/>
              </a:rPr>
              <a:t> a la red de internet.</a:t>
            </a:r>
          </a:p>
          <a:p>
            <a:pPr algn="just" defTabSz="914400" eaLnBrk="0" fontAlgn="base" hangingPunct="0">
              <a:spcBef>
                <a:spcPct val="0"/>
              </a:spcBef>
              <a:spcAft>
                <a:spcPct val="0"/>
              </a:spcAft>
              <a:buClrTx/>
              <a:buSzTx/>
              <a:buFont typeface="Wingdings" panose="05000000000000000000" pitchFamily="2" charset="2"/>
              <a:buChar char="§"/>
            </a:pPr>
            <a:r>
              <a:rPr lang="en-US" altLang="en-US" sz="2400" dirty="0" err="1">
                <a:solidFill>
                  <a:schemeClr val="tx1"/>
                </a:solidFill>
                <a:latin typeface="Times New Roman" panose="02020603050405020304" pitchFamily="18" charset="0"/>
                <a:cs typeface="Times New Roman" panose="02020603050405020304" pitchFamily="18" charset="0"/>
              </a:rPr>
              <a:t>Persiste</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siempre</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cierta</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desconfianza</a:t>
            </a:r>
            <a:r>
              <a:rPr lang="en-US" altLang="en-US" sz="2400" dirty="0">
                <a:solidFill>
                  <a:schemeClr val="tx1"/>
                </a:solidFill>
                <a:latin typeface="Times New Roman" panose="02020603050405020304" pitchFamily="18" charset="0"/>
                <a:cs typeface="Times New Roman" panose="02020603050405020304" pitchFamily="18" charset="0"/>
              </a:rPr>
              <a:t> de </a:t>
            </a:r>
            <a:r>
              <a:rPr lang="en-US" altLang="en-US" sz="2400" dirty="0" err="1">
                <a:solidFill>
                  <a:schemeClr val="tx1"/>
                </a:solidFill>
                <a:latin typeface="Times New Roman" panose="02020603050405020304" pitchFamily="18" charset="0"/>
                <a:cs typeface="Times New Roman" panose="02020603050405020304" pitchFamily="18" charset="0"/>
              </a:rPr>
              <a:t>algunos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usuarios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respecto</a:t>
            </a:r>
            <a:r>
              <a:rPr lang="en-US" altLang="en-US" sz="2400" dirty="0">
                <a:solidFill>
                  <a:schemeClr val="tx1"/>
                </a:solidFill>
                <a:latin typeface="Times New Roman" panose="02020603050405020304" pitchFamily="18" charset="0"/>
                <a:cs typeface="Times New Roman" panose="02020603050405020304" pitchFamily="18" charset="0"/>
              </a:rPr>
              <a:t> a la </a:t>
            </a:r>
            <a:r>
              <a:rPr lang="en-US" altLang="en-US" sz="2400" dirty="0" err="1">
                <a:solidFill>
                  <a:schemeClr val="tx1"/>
                </a:solidFill>
                <a:latin typeface="Times New Roman" panose="02020603050405020304" pitchFamily="18" charset="0"/>
                <a:cs typeface="Times New Roman" panose="02020603050405020304" pitchFamily="18" charset="0"/>
              </a:rPr>
              <a:t>seguridad</a:t>
            </a:r>
            <a:r>
              <a:rPr lang="en-US" altLang="en-US" sz="2400" dirty="0">
                <a:solidFill>
                  <a:schemeClr val="tx1"/>
                </a:solidFill>
                <a:latin typeface="Times New Roman" panose="02020603050405020304" pitchFamily="18" charset="0"/>
                <a:cs typeface="Times New Roman" panose="02020603050405020304" pitchFamily="18" charset="0"/>
              </a:rPr>
              <a:t> de </a:t>
            </a:r>
            <a:r>
              <a:rPr lang="en-US" altLang="en-US" sz="2400" dirty="0" err="1">
                <a:solidFill>
                  <a:schemeClr val="tx1"/>
                </a:solidFill>
                <a:latin typeface="Times New Roman" panose="02020603050405020304" pitchFamily="18" charset="0"/>
                <a:cs typeface="Times New Roman" panose="02020603050405020304" pitchFamily="18" charset="0"/>
              </a:rPr>
              <a:t>su</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información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cuando</a:t>
            </a:r>
            <a:r>
              <a:rPr lang="en-US" altLang="en-US" sz="2400" dirty="0">
                <a:solidFill>
                  <a:schemeClr val="tx1"/>
                </a:solidFill>
                <a:latin typeface="Times New Roman" panose="02020603050405020304" pitchFamily="18" charset="0"/>
                <a:cs typeface="Times New Roman" panose="02020603050405020304" pitchFamily="18" charset="0"/>
              </a:rPr>
              <a:t> la </a:t>
            </a:r>
            <a:r>
              <a:rPr lang="en-US" altLang="en-US" sz="2400" dirty="0" err="1">
                <a:solidFill>
                  <a:schemeClr val="tx1"/>
                </a:solidFill>
                <a:latin typeface="Times New Roman" panose="02020603050405020304" pitchFamily="18" charset="0"/>
                <a:cs typeface="Times New Roman" panose="02020603050405020304" pitchFamily="18" charset="0"/>
              </a:rPr>
              <a:t>comparten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en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línea</a:t>
            </a:r>
            <a:r>
              <a:rPr lang="en-US" altLang="en-US" sz="2400" dirty="0">
                <a:solidFill>
                  <a:schemeClr val="tx1"/>
                </a:solidFill>
                <a:latin typeface="Times New Roman" panose="02020603050405020304" pitchFamily="18" charset="0"/>
                <a:cs typeface="Times New Roman" panose="02020603050405020304" pitchFamily="18" charset="0"/>
              </a:rPr>
              <a:t>.</a:t>
            </a:r>
          </a:p>
          <a:p>
            <a:pPr algn="just" defTabSz="914400" eaLnBrk="0" fontAlgn="base" hangingPunct="0">
              <a:spcBef>
                <a:spcPct val="0"/>
              </a:spcBef>
              <a:spcAft>
                <a:spcPct val="0"/>
              </a:spcAft>
              <a:buClrTx/>
              <a:buSzTx/>
              <a:buFont typeface="Wingdings" panose="05000000000000000000" pitchFamily="2" charset="2"/>
              <a:buChar char="§"/>
            </a:pPr>
            <a:r>
              <a:rPr lang="en-US" altLang="en-US" sz="2400" dirty="0" err="1">
                <a:solidFill>
                  <a:schemeClr val="tx1"/>
                </a:solidFill>
                <a:latin typeface="Times New Roman" panose="02020603050405020304" pitchFamily="18" charset="0"/>
                <a:cs typeface="Times New Roman" panose="02020603050405020304" pitchFamily="18" charset="0"/>
              </a:rPr>
              <a:t>Aún</a:t>
            </a:r>
            <a:r>
              <a:rPr lang="en-US" altLang="en-US" sz="2400" dirty="0">
                <a:solidFill>
                  <a:schemeClr val="tx1"/>
                </a:solidFill>
                <a:latin typeface="Times New Roman" panose="02020603050405020304" pitchFamily="18" charset="0"/>
                <a:cs typeface="Times New Roman" panose="02020603050405020304" pitchFamily="18" charset="0"/>
              </a:rPr>
              <a:t> no se </a:t>
            </a:r>
            <a:r>
              <a:rPr lang="en-US" altLang="en-US" sz="2400" dirty="0" err="1">
                <a:solidFill>
                  <a:schemeClr val="tx1"/>
                </a:solidFill>
                <a:latin typeface="Times New Roman" panose="02020603050405020304" pitchFamily="18" charset="0"/>
                <a:cs typeface="Times New Roman" panose="02020603050405020304" pitchFamily="18" charset="0"/>
              </a:rPr>
              <a:t>puede</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brindar</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desde</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los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medios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electrónicos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muchos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servicios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personalizados</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por</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ejemplo</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en</a:t>
            </a: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dirty="0" err="1">
                <a:solidFill>
                  <a:schemeClr val="tx1"/>
                </a:solidFill>
                <a:latin typeface="Times New Roman" panose="02020603050405020304" pitchFamily="18" charset="0"/>
                <a:cs typeface="Times New Roman" panose="02020603050405020304" pitchFamily="18" charset="0"/>
              </a:rPr>
              <a:t>cuanto</a:t>
            </a:r>
            <a:r>
              <a:rPr lang="en-US" altLang="en-US" sz="2400" dirty="0">
                <a:solidFill>
                  <a:schemeClr val="tx1"/>
                </a:solidFill>
                <a:latin typeface="Times New Roman" panose="02020603050405020304" pitchFamily="18" charset="0"/>
                <a:cs typeface="Times New Roman" panose="02020603050405020304" pitchFamily="18" charset="0"/>
              </a:rPr>
              <a:t> a </a:t>
            </a:r>
            <a:r>
              <a:rPr lang="en-US" altLang="en-US" sz="2400" dirty="0" err="1">
                <a:solidFill>
                  <a:schemeClr val="tx1"/>
                </a:solidFill>
                <a:latin typeface="Times New Roman" panose="02020603050405020304" pitchFamily="18" charset="0"/>
                <a:cs typeface="Times New Roman" panose="02020603050405020304" pitchFamily="18" charset="0"/>
              </a:rPr>
              <a:t>asesoría</a:t>
            </a:r>
            <a:r>
              <a:rPr lang="en-US" altLang="en-US" sz="2400" dirty="0">
                <a:solidFill>
                  <a:schemeClr val="tx1"/>
                </a:solidFill>
                <a:latin typeface="Times New Roman" panose="02020603050405020304" pitchFamily="18" charset="0"/>
                <a:cs typeface="Times New Roman" panose="02020603050405020304" pitchFamily="18" charset="0"/>
              </a:rPr>
              <a:t> financier.</a:t>
            </a:r>
          </a:p>
          <a:p>
            <a:pPr marL="0" indent="0" algn="just">
              <a:buNone/>
            </a:pPr>
            <a:endParaRPr lang="es-BO" sz="2400" dirty="0">
              <a:solidFill>
                <a:srgbClr val="404040"/>
              </a:solidFill>
              <a:latin typeface="Times New Roman" panose="02020603050405020304" pitchFamily="18" charset="0"/>
              <a:cs typeface="Times New Roman" panose="02020603050405020304" pitchFamily="18" charset="0"/>
            </a:endParaRPr>
          </a:p>
          <a:p>
            <a:pPr marL="0" indent="0" algn="just">
              <a:buNone/>
            </a:pPr>
            <a:endParaRPr lang="es-MX" sz="24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546930"/>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0251" y="1760562"/>
            <a:ext cx="6701050" cy="2524836"/>
          </a:xfrm>
        </p:spPr>
        <p:txBody>
          <a:bodyPr>
            <a:noAutofit/>
          </a:bodyPr>
          <a:lstStyle/>
          <a:p>
            <a:pPr marL="0" indent="0" algn="ctr">
              <a:buNone/>
            </a:pPr>
            <a:r>
              <a:rPr lang="es-BO" sz="8000" b="1" dirty="0">
                <a:solidFill>
                  <a:srgbClr val="404040"/>
                </a:solidFill>
                <a:latin typeface="Times New Roman" panose="02020603050405020304" pitchFamily="18" charset="0"/>
                <a:cs typeface="Times New Roman" panose="02020603050405020304" pitchFamily="18" charset="0"/>
              </a:rPr>
              <a:t>MUCHAS GRACIAS</a:t>
            </a:r>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001301" y="1423851"/>
            <a:ext cx="2258597" cy="2279972"/>
          </a:xfrm>
          <a:prstGeom prst="rect">
            <a:avLst/>
          </a:prstGeom>
        </p:spPr>
      </p:pic>
    </p:spTree>
    <p:extLst>
      <p:ext uri="{BB962C8B-B14F-4D97-AF65-F5344CB8AC3E}">
        <p14:creationId xmlns:p14="http://schemas.microsoft.com/office/powerpoint/2010/main" val="2805380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267096" y="1527906"/>
            <a:ext cx="7458891" cy="3889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BO" sz="5400" b="1" dirty="0">
                <a:solidFill>
                  <a:srgbClr val="0A721F"/>
                </a:solidFill>
                <a:latin typeface="Times New Roman" panose="02020603050405020304" pitchFamily="18" charset="0"/>
                <a:cs typeface="Times New Roman" panose="02020603050405020304" pitchFamily="18" charset="0"/>
              </a:rPr>
              <a:t>NUESTRA FILOSOFÍA</a:t>
            </a:r>
            <a:endParaRPr lang="es-BO" sz="5000" b="1" dirty="0">
              <a:solidFill>
                <a:srgbClr val="0A721F"/>
              </a:solidFill>
              <a:latin typeface="Cocogoose" panose="02000000000000000000" pitchFamily="2" charset="0"/>
              <a:cs typeface="Times New Roman" panose="02020603050405020304" pitchFamily="18" charset="0"/>
            </a:endParaRPr>
          </a:p>
        </p:txBody>
      </p:sp>
      <p:pic>
        <p:nvPicPr>
          <p:cNvPr id="9" name="Imagen 8"/>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Tree>
    <p:extLst>
      <p:ext uri="{BB962C8B-B14F-4D97-AF65-F5344CB8AC3E}">
        <p14:creationId xmlns:p14="http://schemas.microsoft.com/office/powerpoint/2010/main" val="2063549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8091" y="447874"/>
            <a:ext cx="6359856" cy="944198"/>
          </a:xfrm>
        </p:spPr>
        <p:txBody>
          <a:bodyPr>
            <a:normAutofit/>
          </a:bodyPr>
          <a:lstStyle/>
          <a:p>
            <a:r>
              <a:rPr lang="es-BO" sz="4800" i="1" u="sng" dirty="0">
                <a:solidFill>
                  <a:srgbClr val="0A721F"/>
                </a:solidFill>
                <a:latin typeface="Times New Roman" panose="02020603050405020304" pitchFamily="18" charset="0"/>
                <a:cs typeface="Times New Roman" panose="02020603050405020304" pitchFamily="18" charset="0"/>
              </a:rPr>
              <a:t>Nuestra filosofía</a:t>
            </a:r>
          </a:p>
        </p:txBody>
      </p:sp>
      <p:sp>
        <p:nvSpPr>
          <p:cNvPr id="3" name="Marcador de contenido 2"/>
          <p:cNvSpPr>
            <a:spLocks noGrp="1"/>
          </p:cNvSpPr>
          <p:nvPr>
            <p:ph idx="1"/>
          </p:nvPr>
        </p:nvSpPr>
        <p:spPr>
          <a:xfrm>
            <a:off x="650637" y="1603132"/>
            <a:ext cx="8670788" cy="4511065"/>
          </a:xfrm>
        </p:spPr>
        <p:txBody>
          <a:bodyPr>
            <a:noAutofit/>
          </a:bodyPr>
          <a:lstStyle/>
          <a:p>
            <a:pPr marL="0" indent="0" algn="just">
              <a:buNone/>
            </a:pPr>
            <a:r>
              <a:rPr lang="es-BO" sz="3600" b="1" dirty="0">
                <a:solidFill>
                  <a:srgbClr val="404040"/>
                </a:solidFill>
                <a:latin typeface="Times New Roman" panose="02020603050405020304" pitchFamily="18" charset="0"/>
                <a:cs typeface="Times New Roman" panose="02020603050405020304" pitchFamily="18" charset="0"/>
              </a:rPr>
              <a:t>MISIÓN</a:t>
            </a:r>
          </a:p>
          <a:p>
            <a:pPr marL="0" indent="0" algn="just">
              <a:buNone/>
            </a:pPr>
            <a:r>
              <a:rPr lang="es-MX" sz="4000" i="1" dirty="0">
                <a:latin typeface="Times New Roman" panose="02020603050405020304" pitchFamily="18" charset="0"/>
                <a:cs typeface="Times New Roman" panose="02020603050405020304" pitchFamily="18" charset="0"/>
              </a:rPr>
              <a:t>“</a:t>
            </a:r>
            <a:r>
              <a:rPr lang="es-MX" sz="4000" i="1" dirty="0">
                <a:solidFill>
                  <a:srgbClr val="404040"/>
                </a:solidFill>
                <a:latin typeface="Times New Roman" panose="02020603050405020304" pitchFamily="18" charset="0"/>
                <a:cs typeface="Times New Roman" panose="02020603050405020304" pitchFamily="18" charset="0"/>
              </a:rPr>
              <a:t>Brindar</a:t>
            </a:r>
            <a:r>
              <a:rPr lang="es-MX" sz="4000" i="1" dirty="0">
                <a:latin typeface="Times New Roman" panose="02020603050405020304" pitchFamily="18" charset="0"/>
                <a:cs typeface="Times New Roman" panose="02020603050405020304" pitchFamily="18" charset="0"/>
              </a:rPr>
              <a:t> servicios de calidad  que contribuyan al bienestar de los socios y consumidores financieros, con soluciones ágiles y adaptables, en los productos y servicios ofrecidos, enfocados en la responsabilidad social empresarial.”</a:t>
            </a:r>
            <a:endParaRPr lang="es-BO" sz="4000" i="1"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pPr>
            <a:endParaRPr lang="es-BO" sz="3600" b="1" dirty="0">
              <a:solidFill>
                <a:schemeClr val="accent5">
                  <a:lumMod val="50000"/>
                </a:schemeClr>
              </a:solidFill>
              <a:latin typeface="Times" panose="02020603050405020304" pitchFamily="18" charset="0"/>
              <a:cs typeface="Times" panose="02020603050405020304" pitchFamily="18" charset="0"/>
            </a:endParaRPr>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Tree>
    <p:extLst>
      <p:ext uri="{BB962C8B-B14F-4D97-AF65-F5344CB8AC3E}">
        <p14:creationId xmlns:p14="http://schemas.microsoft.com/office/powerpoint/2010/main" val="4266073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365986"/>
            <a:ext cx="1151027" cy="1161920"/>
          </a:xfrm>
          <a:prstGeom prst="rect">
            <a:avLst/>
          </a:prstGeom>
        </p:spPr>
      </p:pic>
      <p:sp>
        <p:nvSpPr>
          <p:cNvPr id="8" name="Título 1"/>
          <p:cNvSpPr>
            <a:spLocks noGrp="1"/>
          </p:cNvSpPr>
          <p:nvPr>
            <p:ph type="title"/>
          </p:nvPr>
        </p:nvSpPr>
        <p:spPr>
          <a:xfrm>
            <a:off x="2518091" y="447874"/>
            <a:ext cx="6359856" cy="944198"/>
          </a:xfrm>
        </p:spPr>
        <p:txBody>
          <a:bodyPr>
            <a:normAutofit/>
          </a:bodyPr>
          <a:lstStyle/>
          <a:p>
            <a:r>
              <a:rPr lang="es-BO" sz="4800" i="1" u="sng" dirty="0">
                <a:solidFill>
                  <a:srgbClr val="0A721F"/>
                </a:solidFill>
                <a:latin typeface="Times New Roman" panose="02020603050405020304" pitchFamily="18" charset="0"/>
                <a:cs typeface="Times New Roman" panose="02020603050405020304" pitchFamily="18" charset="0"/>
              </a:rPr>
              <a:t>Nuestra filosofía</a:t>
            </a:r>
          </a:p>
        </p:txBody>
      </p:sp>
      <p:sp>
        <p:nvSpPr>
          <p:cNvPr id="9" name="Marcador de contenido 2"/>
          <p:cNvSpPr>
            <a:spLocks noGrp="1"/>
          </p:cNvSpPr>
          <p:nvPr>
            <p:ph idx="1"/>
          </p:nvPr>
        </p:nvSpPr>
        <p:spPr>
          <a:xfrm>
            <a:off x="650637" y="1794204"/>
            <a:ext cx="8629841" cy="4511065"/>
          </a:xfrm>
        </p:spPr>
        <p:txBody>
          <a:bodyPr>
            <a:noAutofit/>
          </a:bodyPr>
          <a:lstStyle/>
          <a:p>
            <a:pPr marL="0" indent="0" algn="just">
              <a:buNone/>
            </a:pPr>
            <a:r>
              <a:rPr lang="es-BO" sz="3600" b="1" dirty="0">
                <a:solidFill>
                  <a:srgbClr val="404040"/>
                </a:solidFill>
                <a:latin typeface="Times New Roman" panose="02020603050405020304" pitchFamily="18" charset="0"/>
                <a:cs typeface="Times New Roman" panose="02020603050405020304" pitchFamily="18" charset="0"/>
              </a:rPr>
              <a:t>VISIÓN</a:t>
            </a:r>
          </a:p>
          <a:p>
            <a:pPr marL="0" indent="0" algn="just">
              <a:buNone/>
            </a:pPr>
            <a:r>
              <a:rPr lang="es-MX" sz="4000" i="1" dirty="0">
                <a:latin typeface="Times New Roman" panose="02020603050405020304" pitchFamily="18" charset="0"/>
                <a:cs typeface="Times New Roman" panose="02020603050405020304" pitchFamily="18" charset="0"/>
              </a:rPr>
              <a:t>“Ser una cooperativa líder en la administración de servicios financieros, ofreciendo excelencia en la atención al cliente, buscando un desarrollo integral y el bienestar de la  población ”.</a:t>
            </a:r>
            <a:endParaRPr lang="es-BO" sz="36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941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9" name="Título 1"/>
          <p:cNvSpPr>
            <a:spLocks noGrp="1"/>
          </p:cNvSpPr>
          <p:nvPr>
            <p:ph type="title"/>
          </p:nvPr>
        </p:nvSpPr>
        <p:spPr>
          <a:xfrm>
            <a:off x="2518091" y="447874"/>
            <a:ext cx="6359856" cy="944198"/>
          </a:xfrm>
        </p:spPr>
        <p:txBody>
          <a:bodyPr>
            <a:normAutofit/>
          </a:bodyPr>
          <a:lstStyle/>
          <a:p>
            <a:r>
              <a:rPr lang="es-BO" sz="4800" i="1" u="sng" dirty="0">
                <a:solidFill>
                  <a:srgbClr val="0A721F"/>
                </a:solidFill>
                <a:latin typeface="Times New Roman" panose="02020603050405020304" pitchFamily="18" charset="0"/>
                <a:cs typeface="Times New Roman" panose="02020603050405020304" pitchFamily="18" charset="0"/>
              </a:rPr>
              <a:t>Nuestra filosofía</a:t>
            </a:r>
          </a:p>
        </p:txBody>
      </p:sp>
      <p:sp>
        <p:nvSpPr>
          <p:cNvPr id="10" name="Marcador de contenido 2"/>
          <p:cNvSpPr>
            <a:spLocks noGrp="1"/>
          </p:cNvSpPr>
          <p:nvPr>
            <p:ph idx="1"/>
          </p:nvPr>
        </p:nvSpPr>
        <p:spPr>
          <a:xfrm>
            <a:off x="1060071" y="1712318"/>
            <a:ext cx="8227310" cy="4511065"/>
          </a:xfrm>
        </p:spPr>
        <p:txBody>
          <a:bodyPr>
            <a:noAutofit/>
          </a:bodyPr>
          <a:lstStyle/>
          <a:p>
            <a:pPr marL="0" indent="0" algn="just">
              <a:buNone/>
            </a:pPr>
            <a:r>
              <a:rPr lang="es-BO" sz="3600" b="1" dirty="0">
                <a:solidFill>
                  <a:srgbClr val="404040"/>
                </a:solidFill>
                <a:latin typeface="Times New Roman" panose="02020603050405020304" pitchFamily="18" charset="0"/>
                <a:cs typeface="Times New Roman" panose="02020603050405020304" pitchFamily="18" charset="0"/>
              </a:rPr>
              <a:t>VALORES CORPORATIVOS</a:t>
            </a:r>
          </a:p>
          <a:p>
            <a:pPr algn="just"/>
            <a:r>
              <a:rPr lang="es-MX" sz="2400" dirty="0">
                <a:latin typeface="Times New Roman" panose="02020603050405020304" pitchFamily="18" charset="0"/>
                <a:cs typeface="Times New Roman" panose="02020603050405020304" pitchFamily="18" charset="0"/>
              </a:rPr>
              <a:t>a) El Respeto .- Actuamos reconociendo los derechos, opiniones y la dignidad de los socios y clientes, con un trato igualitario. </a:t>
            </a:r>
          </a:p>
          <a:p>
            <a:pPr algn="just"/>
            <a:r>
              <a:rPr lang="es-MX" sz="2400" dirty="0">
                <a:latin typeface="Times New Roman" panose="02020603050405020304" pitchFamily="18" charset="0"/>
                <a:cs typeface="Times New Roman" panose="02020603050405020304" pitchFamily="18" charset="0"/>
              </a:rPr>
              <a:t>b) Responsabilidad .- Cumplimos con los compromisos adquiridos, reconociendo, aceptando y respondiendo por las acciones y decisiones generadas al interior de la cooperativa.</a:t>
            </a:r>
          </a:p>
          <a:p>
            <a:pPr algn="just"/>
            <a:r>
              <a:rPr lang="es-MX" sz="2400" dirty="0">
                <a:latin typeface="Times New Roman" panose="02020603050405020304" pitchFamily="18" charset="0"/>
                <a:cs typeface="Times New Roman" panose="02020603050405020304" pitchFamily="18" charset="0"/>
              </a:rPr>
              <a:t>c) Solidaridad .- Servir a los demás no nos hace inferiores, por el contrario, revela nuestro compromiso con el otro y nos hace solidarios con sus problemas.</a:t>
            </a:r>
          </a:p>
        </p:txBody>
      </p:sp>
    </p:spTree>
    <p:extLst>
      <p:ext uri="{BB962C8B-B14F-4D97-AF65-F5344CB8AC3E}">
        <p14:creationId xmlns:p14="http://schemas.microsoft.com/office/powerpoint/2010/main" val="2920251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1583" y="256802"/>
            <a:ext cx="1151027" cy="1161920"/>
          </a:xfrm>
          <a:prstGeom prst="rect">
            <a:avLst/>
          </a:prstGeom>
        </p:spPr>
      </p:pic>
      <p:sp>
        <p:nvSpPr>
          <p:cNvPr id="7" name="Título 1"/>
          <p:cNvSpPr>
            <a:spLocks noGrp="1"/>
          </p:cNvSpPr>
          <p:nvPr>
            <p:ph type="title"/>
          </p:nvPr>
        </p:nvSpPr>
        <p:spPr>
          <a:xfrm>
            <a:off x="2518091" y="447874"/>
            <a:ext cx="6359856" cy="944198"/>
          </a:xfrm>
        </p:spPr>
        <p:txBody>
          <a:bodyPr>
            <a:normAutofit/>
          </a:bodyPr>
          <a:lstStyle/>
          <a:p>
            <a:r>
              <a:rPr lang="es-BO" sz="4800" i="1" u="sng" dirty="0">
                <a:solidFill>
                  <a:srgbClr val="0A721F"/>
                </a:solidFill>
                <a:latin typeface="Times New Roman" panose="02020603050405020304" pitchFamily="18" charset="0"/>
                <a:cs typeface="Times New Roman" panose="02020603050405020304" pitchFamily="18" charset="0"/>
              </a:rPr>
              <a:t>Nuestra filosofía</a:t>
            </a:r>
          </a:p>
        </p:txBody>
      </p:sp>
      <p:sp>
        <p:nvSpPr>
          <p:cNvPr id="8" name="Marcador de contenido 2"/>
          <p:cNvSpPr>
            <a:spLocks noGrp="1"/>
          </p:cNvSpPr>
          <p:nvPr>
            <p:ph idx="1"/>
          </p:nvPr>
        </p:nvSpPr>
        <p:spPr>
          <a:xfrm>
            <a:off x="937241" y="1753261"/>
            <a:ext cx="8097577" cy="4511065"/>
          </a:xfrm>
        </p:spPr>
        <p:txBody>
          <a:bodyPr>
            <a:noAutofit/>
          </a:bodyPr>
          <a:lstStyle/>
          <a:p>
            <a:pPr marL="0" indent="0" algn="just">
              <a:buNone/>
            </a:pPr>
            <a:r>
              <a:rPr lang="es-BO" sz="3600" b="1" dirty="0">
                <a:solidFill>
                  <a:srgbClr val="404040"/>
                </a:solidFill>
                <a:latin typeface="Times New Roman" panose="02020603050405020304" pitchFamily="18" charset="0"/>
                <a:cs typeface="Times New Roman" panose="02020603050405020304" pitchFamily="18" charset="0"/>
              </a:rPr>
              <a:t>VALORES CORPORATIVOS</a:t>
            </a:r>
          </a:p>
          <a:p>
            <a:r>
              <a:rPr lang="es-MX" sz="2000" dirty="0">
                <a:latin typeface="Times New Roman" panose="02020603050405020304" pitchFamily="18" charset="0"/>
                <a:cs typeface="Times New Roman" panose="02020603050405020304" pitchFamily="18" charset="0"/>
              </a:rPr>
              <a:t>d) Lealtad .- Comprometidos con nuestra institución y la sociedad.</a:t>
            </a:r>
          </a:p>
          <a:p>
            <a:r>
              <a:rPr lang="es-MX" sz="2000" dirty="0">
                <a:latin typeface="Times New Roman" panose="02020603050405020304" pitchFamily="18" charset="0"/>
                <a:cs typeface="Times New Roman" panose="02020603050405020304" pitchFamily="18" charset="0"/>
              </a:rPr>
              <a:t>e) Honestidad .- Contar con la determinación de elegir actuar siempre con base en la verdad y dando cumplimiento al marco normativo interno y del regulador.</a:t>
            </a:r>
          </a:p>
          <a:p>
            <a:r>
              <a:rPr lang="es-MX" sz="2000" dirty="0">
                <a:latin typeface="Times New Roman" panose="02020603050405020304" pitchFamily="18" charset="0"/>
                <a:cs typeface="Times New Roman" panose="02020603050405020304" pitchFamily="18" charset="0"/>
              </a:rPr>
              <a:t>f) Transparencia .- Gestión administrativa visible, brindando acceso a información en forma veraz, oportuna, comprensible y confiable a los socios y clientes.</a:t>
            </a:r>
          </a:p>
          <a:p>
            <a:r>
              <a:rPr lang="es-MX" sz="2000" dirty="0">
                <a:latin typeface="Times New Roman" panose="02020603050405020304" pitchFamily="18" charset="0"/>
                <a:cs typeface="Times New Roman" panose="02020603050405020304" pitchFamily="18" charset="0"/>
              </a:rPr>
              <a:t>g) Compromiso Social .- Se busca que el actuar de los funcionarios repercuta favorablemente en el bienestar de la población, con alto grado de responsabilidad social empresarial. </a:t>
            </a:r>
            <a:endParaRPr lang="es-MX"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031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a">
  <a:themeElements>
    <a:clrScheme name="Personalizado 2">
      <a:dk1>
        <a:sysClr val="windowText" lastClr="000000"/>
      </a:dk1>
      <a:lt1>
        <a:sysClr val="window" lastClr="FFFFFF"/>
      </a:lt1>
      <a:dk2>
        <a:srgbClr val="2C3C43"/>
      </a:dk2>
      <a:lt2>
        <a:srgbClr val="EBEBEB"/>
      </a:lt2>
      <a:accent1>
        <a:srgbClr val="99CA3C"/>
      </a:accent1>
      <a:accent2>
        <a:srgbClr val="00A8A4"/>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2426</TotalTime>
  <Words>1778</Words>
  <Application>Microsoft Office PowerPoint</Application>
  <PresentationFormat>Panorámica</PresentationFormat>
  <Paragraphs>166</Paragraphs>
  <Slides>45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45</vt:i4>
      </vt:variant>
    </vt:vector>
  </HeadingPairs>
  <TitlesOfParts>
    <vt:vector size="53" baseType="lpstr">
      <vt:lpstr>Arial</vt:lpstr>
      <vt:lpstr>Cocogoose</vt:lpstr>
      <vt:lpstr>Times</vt:lpstr>
      <vt:lpstr>Times New Roman</vt:lpstr>
      <vt:lpstr>Trebuchet MS</vt:lpstr>
      <vt:lpstr>Wingdings</vt:lpstr>
      <vt:lpstr>Wingdings 3</vt:lpstr>
      <vt:lpstr>Faceta</vt:lpstr>
      <vt:lpstr>PLAN DE AHORROS Y PRODUCTOS BRINDADOS POR LA COOPERATIVA "CACSA R.L</vt:lpstr>
      <vt:lpstr>Presentación de PowerPoint</vt:lpstr>
      <vt:lpstr>Síntesis Histórica</vt:lpstr>
      <vt:lpstr>Presentación de PowerPoint</vt:lpstr>
      <vt:lpstr>Presentación de PowerPoint</vt:lpstr>
      <vt:lpstr>Nuestra filosofía</vt:lpstr>
      <vt:lpstr>Nuestra filosofía</vt:lpstr>
      <vt:lpstr>Nuestra filosofía</vt:lpstr>
      <vt:lpstr>Nuestra filosofía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DEPOSITO A PLAZO FIJO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CAJA DE AHORRO Tasas de interés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ATENCION CON CALIDAD Y CALIDEZ</dc:title>
  <dc:creator>Juan Luis Rocha Panozo</dc:creator>
  <cp:lastModifiedBy>J. Javier Rocha</cp:lastModifiedBy>
  <cp:revision>174</cp:revision>
  <dcterms:created xsi:type="dcterms:W3CDTF">2020-09-06T20:24:26Z</dcterms:created>
  <dcterms:modified xsi:type="dcterms:W3CDTF">2025-03-31T23:03:58Z</dcterms:modified>
</cp:coreProperties>
</file>