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2" r:id="rId1"/>
  </p:sldMasterIdLst>
  <p:handoutMasterIdLst>
    <p:handoutMasterId r:id="rId21"/>
  </p:handoutMasterIdLst>
  <p:sldIdLst>
    <p:sldId id="307" r:id="rId2"/>
    <p:sldId id="309" r:id="rId3"/>
    <p:sldId id="310" r:id="rId4"/>
    <p:sldId id="311" r:id="rId5"/>
    <p:sldId id="263" r:id="rId6"/>
    <p:sldId id="312" r:id="rId7"/>
    <p:sldId id="313" r:id="rId8"/>
    <p:sldId id="297" r:id="rId9"/>
    <p:sldId id="276" r:id="rId10"/>
    <p:sldId id="267" r:id="rId11"/>
    <p:sldId id="268" r:id="rId12"/>
    <p:sldId id="304" r:id="rId13"/>
    <p:sldId id="305" r:id="rId14"/>
    <p:sldId id="306" r:id="rId15"/>
    <p:sldId id="270" r:id="rId16"/>
    <p:sldId id="292" r:id="rId17"/>
    <p:sldId id="293" r:id="rId18"/>
    <p:sldId id="299" r:id="rId19"/>
    <p:sldId id="294" r:id="rId20"/>
  </p:sldIdLst>
  <p:sldSz cx="9144000" cy="6858000" type="screen4x3"/>
  <p:notesSz cx="7045325" cy="934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8" autoAdjust="0"/>
    <p:restoredTop sz="94660"/>
  </p:normalViewPr>
  <p:slideViewPr>
    <p:cSldViewPr>
      <p:cViewPr varScale="1">
        <p:scale>
          <a:sx n="72" d="100"/>
          <a:sy n="72" d="100"/>
        </p:scale>
        <p:origin x="1128" y="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2763" cy="46831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90975" y="0"/>
            <a:ext cx="3052763" cy="468313"/>
          </a:xfrm>
          <a:prstGeom prst="rect">
            <a:avLst/>
          </a:prstGeom>
        </p:spPr>
        <p:txBody>
          <a:bodyPr vert="horz" lIns="91440" tIns="45720" rIns="91440" bIns="45720" rtlCol="0"/>
          <a:lstStyle>
            <a:lvl1pPr algn="r">
              <a:defRPr sz="1200"/>
            </a:lvl1pPr>
          </a:lstStyle>
          <a:p>
            <a:fld id="{85D1F64F-4060-4327-AF1F-2057A6E2EAD4}" type="datetimeFigureOut">
              <a:rPr lang="es-ES" smtClean="0"/>
              <a:t>13/12/2023</a:t>
            </a:fld>
            <a:endParaRPr lang="es-ES"/>
          </a:p>
        </p:txBody>
      </p:sp>
      <p:sp>
        <p:nvSpPr>
          <p:cNvPr id="4" name="Marcador de pie de página 3"/>
          <p:cNvSpPr>
            <a:spLocks noGrp="1"/>
          </p:cNvSpPr>
          <p:nvPr>
            <p:ph type="ftr" sz="quarter" idx="2"/>
          </p:nvPr>
        </p:nvSpPr>
        <p:spPr>
          <a:xfrm>
            <a:off x="0" y="8877300"/>
            <a:ext cx="3052763" cy="468313"/>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90975" y="8877300"/>
            <a:ext cx="3052763" cy="468313"/>
          </a:xfrm>
          <a:prstGeom prst="rect">
            <a:avLst/>
          </a:prstGeom>
        </p:spPr>
        <p:txBody>
          <a:bodyPr vert="horz" lIns="91440" tIns="45720" rIns="91440" bIns="45720" rtlCol="0" anchor="b"/>
          <a:lstStyle>
            <a:lvl1pPr algn="r">
              <a:defRPr sz="1200"/>
            </a:lvl1pPr>
          </a:lstStyle>
          <a:p>
            <a:fld id="{BBBFF743-AEC0-4A25-8287-01984A671B06}" type="slidenum">
              <a:rPr lang="es-ES" smtClean="0"/>
              <a:t>‹Nº›</a:t>
            </a:fld>
            <a:endParaRPr lang="es-ES"/>
          </a:p>
        </p:txBody>
      </p:sp>
    </p:spTree>
    <p:extLst>
      <p:ext uri="{BB962C8B-B14F-4D97-AF65-F5344CB8AC3E}">
        <p14:creationId xmlns:p14="http://schemas.microsoft.com/office/powerpoint/2010/main" val="2693980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134281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13/12/2023</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04855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0999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405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188504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17002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4"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16946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7771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345876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125556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58731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CA578C-9284-448F-80BD-AF11EA4BDCF2}" type="datetimeFigureOut">
              <a:rPr lang="es-BO" smtClean="0"/>
              <a:t>13/12/2023</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50283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CA578C-9284-448F-80BD-AF11EA4BDCF2}" type="datetimeFigureOut">
              <a:rPr lang="es-BO" smtClean="0"/>
              <a:t>13/12/2023</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02686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3"/>
          <p:cNvSpPr>
            <a:spLocks noGrp="1"/>
          </p:cNvSpPr>
          <p:nvPr>
            <p:ph type="ftr" sz="quarter" idx="11"/>
          </p:nvPr>
        </p:nvSpPr>
        <p:spPr/>
        <p:txBody>
          <a:bodyPr/>
          <a:lstStyle/>
          <a:p>
            <a:endParaRPr lang="es-BO"/>
          </a:p>
        </p:txBody>
      </p:sp>
      <p:sp>
        <p:nvSpPr>
          <p:cNvPr id="6" name="Slide Number Placeholder 4"/>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169221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2"/>
          <p:cNvSpPr>
            <a:spLocks noGrp="1"/>
          </p:cNvSpPr>
          <p:nvPr>
            <p:ph type="ftr" sz="quarter" idx="11"/>
          </p:nvPr>
        </p:nvSpPr>
        <p:spPr/>
        <p:txBody>
          <a:bodyPr/>
          <a:lstStyle/>
          <a:p>
            <a:endParaRPr lang="es-BO"/>
          </a:p>
        </p:txBody>
      </p:sp>
      <p:sp>
        <p:nvSpPr>
          <p:cNvPr id="6" name="Slide Number Placeholder 3"/>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10074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68CA578C-9284-448F-80BD-AF11EA4BDCF2}" type="datetimeFigureOut">
              <a:rPr lang="es-BO" smtClean="0"/>
              <a:t>13/12/2023</a:t>
            </a:fld>
            <a:endParaRPr lang="es-BO"/>
          </a:p>
        </p:txBody>
      </p:sp>
      <p:sp>
        <p:nvSpPr>
          <p:cNvPr id="5" name="Footer Placeholder 5"/>
          <p:cNvSpPr>
            <a:spLocks noGrp="1"/>
          </p:cNvSpPr>
          <p:nvPr>
            <p:ph type="ftr" sz="quarter" idx="11"/>
          </p:nvPr>
        </p:nvSpPr>
        <p:spPr/>
        <p:txBody>
          <a:bodyPr/>
          <a:lstStyle/>
          <a:p>
            <a:endParaRPr lang="es-BO"/>
          </a:p>
        </p:txBody>
      </p:sp>
      <p:sp>
        <p:nvSpPr>
          <p:cNvPr id="6"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425215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8CA578C-9284-448F-80BD-AF11EA4BDCF2}" type="datetimeFigureOut">
              <a:rPr lang="es-BO" smtClean="0"/>
              <a:t>13/12/2023</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493097C0-03E9-421A-AB4E-01953449C0B9}" type="slidenum">
              <a:rPr lang="es-BO" smtClean="0"/>
              <a:t>‹Nº›</a:t>
            </a:fld>
            <a:endParaRPr lang="es-BO"/>
          </a:p>
        </p:txBody>
      </p:sp>
    </p:spTree>
    <p:extLst>
      <p:ext uri="{BB962C8B-B14F-4D97-AF65-F5344CB8AC3E}">
        <p14:creationId xmlns:p14="http://schemas.microsoft.com/office/powerpoint/2010/main" val="29852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CA578C-9284-448F-80BD-AF11EA4BDCF2}" type="datetimeFigureOut">
              <a:rPr lang="es-BO" smtClean="0"/>
              <a:t>13/12/2023</a:t>
            </a:fld>
            <a:endParaRPr lang="es-B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BO"/>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93097C0-03E9-421A-AB4E-01953449C0B9}" type="slidenum">
              <a:rPr lang="es-BO" smtClean="0"/>
              <a:t>‹Nº›</a:t>
            </a:fld>
            <a:endParaRPr lang="es-BO"/>
          </a:p>
        </p:txBody>
      </p:sp>
    </p:spTree>
    <p:extLst>
      <p:ext uri="{BB962C8B-B14F-4D97-AF65-F5344CB8AC3E}">
        <p14:creationId xmlns:p14="http://schemas.microsoft.com/office/powerpoint/2010/main" val="2156817530"/>
      </p:ext>
    </p:extLst>
  </p:cSld>
  <p:clrMap bg1="dk1" tx1="lt1" bg2="dk2" tx2="lt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eb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0.web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323C046-86D9-C7CC-2A2E-7D56A71A99AD}"/>
              </a:ext>
            </a:extLst>
          </p:cNvPr>
          <p:cNvPicPr>
            <a:picLocks noChangeAspect="1"/>
          </p:cNvPicPr>
          <p:nvPr/>
        </p:nvPicPr>
        <p:blipFill rotWithShape="1">
          <a:blip r:embed="rId2">
            <a:extLst>
              <a:ext uri="{28A0092B-C50C-407E-A947-70E740481C1C}">
                <a14:useLocalDpi xmlns:a14="http://schemas.microsoft.com/office/drawing/2010/main" val="0"/>
              </a:ext>
            </a:extLst>
          </a:blip>
          <a:srcRect l="25258"/>
          <a:stretch/>
        </p:blipFill>
        <p:spPr>
          <a:xfrm>
            <a:off x="1646439" y="584684"/>
            <a:ext cx="5586654" cy="50045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Imagen 4">
            <a:extLst>
              <a:ext uri="{FF2B5EF4-FFF2-40B4-BE49-F238E27FC236}">
                <a16:creationId xmlns:a16="http://schemas.microsoft.com/office/drawing/2014/main" id="{97702648-147B-6A71-AFF5-6677FDF9F35F}"/>
              </a:ext>
            </a:extLst>
          </p:cNvPr>
          <p:cNvPicPr>
            <a:picLocks noChangeAspect="1"/>
          </p:cNvPicPr>
          <p:nvPr/>
        </p:nvPicPr>
        <p:blipFill rotWithShape="1">
          <a:blip r:embed="rId3">
            <a:extLst>
              <a:ext uri="{28A0092B-C50C-407E-A947-70E740481C1C}">
                <a14:useLocalDpi xmlns:a14="http://schemas.microsoft.com/office/drawing/2010/main" val="0"/>
              </a:ext>
            </a:extLst>
          </a:blip>
          <a:srcRect l="27177" r="18620" b="6232"/>
          <a:stretch/>
        </p:blipFill>
        <p:spPr>
          <a:xfrm>
            <a:off x="4921222" y="799249"/>
            <a:ext cx="2099050" cy="16936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id="{E6DE66F0-BC5E-2226-6A2E-A885D3410A53}"/>
              </a:ext>
            </a:extLst>
          </p:cNvPr>
          <p:cNvPicPr>
            <a:picLocks noChangeAspect="1"/>
          </p:cNvPicPr>
          <p:nvPr/>
        </p:nvPicPr>
        <p:blipFill>
          <a:blip r:embed="rId4"/>
          <a:stretch>
            <a:fillRect/>
          </a:stretch>
        </p:blipFill>
        <p:spPr>
          <a:xfrm>
            <a:off x="319217" y="145271"/>
            <a:ext cx="1944216" cy="1958945"/>
          </a:xfrm>
          <a:prstGeom prst="rect">
            <a:avLst/>
          </a:prstGeom>
        </p:spPr>
      </p:pic>
      <p:sp>
        <p:nvSpPr>
          <p:cNvPr id="7" name="Rectángulo 6">
            <a:extLst>
              <a:ext uri="{FF2B5EF4-FFF2-40B4-BE49-F238E27FC236}">
                <a16:creationId xmlns:a16="http://schemas.microsoft.com/office/drawing/2014/main" id="{CEF9475A-DD2B-2436-3185-0D5E9294BA16}"/>
              </a:ext>
            </a:extLst>
          </p:cNvPr>
          <p:cNvSpPr/>
          <p:nvPr/>
        </p:nvSpPr>
        <p:spPr>
          <a:xfrm>
            <a:off x="1291325" y="5741461"/>
            <a:ext cx="6192687" cy="93063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5000" b="1" dirty="0">
                <a:solidFill>
                  <a:srgbClr val="002060"/>
                </a:solidFill>
              </a:rPr>
              <a:t>GESTIÓN - 2023</a:t>
            </a:r>
          </a:p>
        </p:txBody>
      </p:sp>
    </p:spTree>
    <p:extLst>
      <p:ext uri="{BB962C8B-B14F-4D97-AF65-F5344CB8AC3E}">
        <p14:creationId xmlns:p14="http://schemas.microsoft.com/office/powerpoint/2010/main" val="325942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640927" y="980824"/>
            <a:ext cx="2205644" cy="72597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Datos generales</a:t>
            </a:r>
          </a:p>
        </p:txBody>
      </p:sp>
      <p:sp>
        <p:nvSpPr>
          <p:cNvPr id="10" name="Flecha derecha 9"/>
          <p:cNvSpPr/>
          <p:nvPr/>
        </p:nvSpPr>
        <p:spPr>
          <a:xfrm rot="19813315">
            <a:off x="4938443" y="1532991"/>
            <a:ext cx="696095" cy="16749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1" name="Rectángulo 10"/>
          <p:cNvSpPr/>
          <p:nvPr/>
        </p:nvSpPr>
        <p:spPr>
          <a:xfrm>
            <a:off x="5750243" y="1862286"/>
            <a:ext cx="2088232" cy="20162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dirty="0"/>
              <a:t>Descripción del hecho, indicando monto de dinero y detallando documentación adjunta si corresponde</a:t>
            </a:r>
          </a:p>
        </p:txBody>
      </p:sp>
      <p:sp>
        <p:nvSpPr>
          <p:cNvPr id="12" name="Flecha derecha 11"/>
          <p:cNvSpPr/>
          <p:nvPr/>
        </p:nvSpPr>
        <p:spPr>
          <a:xfrm rot="20031170">
            <a:off x="4948935" y="2800628"/>
            <a:ext cx="743750" cy="200526"/>
          </a:xfrm>
          <a:prstGeom prst="rightArrow">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5622097" y="4120133"/>
            <a:ext cx="2592288" cy="685656"/>
          </a:xfrm>
          <a:prstGeom prst="rect">
            <a:avLst/>
          </a:prstGeom>
          <a:solidFill>
            <a:srgbClr val="57905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a:t>Se imprime dos copias que se deben firmar</a:t>
            </a:r>
          </a:p>
        </p:txBody>
      </p:sp>
      <p:sp>
        <p:nvSpPr>
          <p:cNvPr id="14" name="Flecha derecha 13"/>
          <p:cNvSpPr/>
          <p:nvPr/>
        </p:nvSpPr>
        <p:spPr>
          <a:xfrm rot="20352484">
            <a:off x="4578742" y="4577517"/>
            <a:ext cx="1030437" cy="227035"/>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5" name="Rectángulo 14"/>
          <p:cNvSpPr/>
          <p:nvPr/>
        </p:nvSpPr>
        <p:spPr>
          <a:xfrm>
            <a:off x="5652120" y="5009330"/>
            <a:ext cx="2448272" cy="820173"/>
          </a:xfrm>
          <a:prstGeom prst="rect">
            <a:avLst/>
          </a:prstGeom>
        </p:spPr>
        <p:style>
          <a:lnRef idx="1">
            <a:schemeClr val="accent1"/>
          </a:lnRef>
          <a:fillRef idx="1003">
            <a:schemeClr val="lt2"/>
          </a:fillRef>
          <a:effectRef idx="1">
            <a:schemeClr val="accent1"/>
          </a:effectRef>
          <a:fontRef idx="minor">
            <a:schemeClr val="dk1"/>
          </a:fontRef>
        </p:style>
        <p:txBody>
          <a:bodyPr rtlCol="0" anchor="ctr"/>
          <a:lstStyle/>
          <a:p>
            <a:pPr algn="ctr"/>
            <a:r>
              <a:rPr lang="es-ES" dirty="0"/>
              <a:t>Comprobante para el Consumidor Financiero</a:t>
            </a:r>
          </a:p>
        </p:txBody>
      </p:sp>
      <p:sp>
        <p:nvSpPr>
          <p:cNvPr id="16" name="Flecha derecha 15"/>
          <p:cNvSpPr/>
          <p:nvPr/>
        </p:nvSpPr>
        <p:spPr>
          <a:xfrm rot="20438561">
            <a:off x="4839432" y="5637013"/>
            <a:ext cx="731484" cy="180250"/>
          </a:xfrm>
          <a:prstGeom prst="rightArrow">
            <a:avLst/>
          </a:prstGeom>
          <a:ln/>
        </p:spPr>
        <p:style>
          <a:lnRef idx="1">
            <a:schemeClr val="accent5"/>
          </a:lnRef>
          <a:fillRef idx="1003">
            <a:schemeClr val="lt2"/>
          </a:fillRef>
          <a:effectRef idx="1">
            <a:schemeClr val="accent5"/>
          </a:effectRef>
          <a:fontRef idx="minor">
            <a:schemeClr val="dk1"/>
          </a:fontRef>
        </p:style>
        <p:txBody>
          <a:bodyPr rtlCol="0" anchor="ctr"/>
          <a:lstStyle/>
          <a:p>
            <a:pPr algn="ctr"/>
            <a:endParaRPr lang="es-ES"/>
          </a:p>
        </p:txBody>
      </p:sp>
      <p:sp>
        <p:nvSpPr>
          <p:cNvPr id="18" name="Flecha derecha 13">
            <a:extLst>
              <a:ext uri="{FF2B5EF4-FFF2-40B4-BE49-F238E27FC236}">
                <a16:creationId xmlns:a16="http://schemas.microsoft.com/office/drawing/2014/main" id="{8A81C182-A4B8-455B-B94E-371375F8EB10}"/>
              </a:ext>
            </a:extLst>
          </p:cNvPr>
          <p:cNvSpPr/>
          <p:nvPr/>
        </p:nvSpPr>
        <p:spPr>
          <a:xfrm>
            <a:off x="4830234" y="6178125"/>
            <a:ext cx="833165" cy="178769"/>
          </a:xfrm>
          <a:prstGeom prst="rightArrow">
            <a:avLst/>
          </a:prstGeom>
          <a:solidFill>
            <a:srgbClr val="00B0F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9" name="Rectángulo 18">
            <a:extLst>
              <a:ext uri="{FF2B5EF4-FFF2-40B4-BE49-F238E27FC236}">
                <a16:creationId xmlns:a16="http://schemas.microsoft.com/office/drawing/2014/main" id="{42B2DFE4-6A1B-46EB-B059-9F99D84FDBAA}"/>
              </a:ext>
            </a:extLst>
          </p:cNvPr>
          <p:cNvSpPr/>
          <p:nvPr/>
        </p:nvSpPr>
        <p:spPr>
          <a:xfrm>
            <a:off x="5750243" y="5892866"/>
            <a:ext cx="3226653" cy="853302"/>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Formulario adicional del reclamo que establece como leyenda</a:t>
            </a:r>
          </a:p>
        </p:txBody>
      </p:sp>
      <p:pic>
        <p:nvPicPr>
          <p:cNvPr id="2" name="Imagen 1">
            <a:extLst>
              <a:ext uri="{FF2B5EF4-FFF2-40B4-BE49-F238E27FC236}">
                <a16:creationId xmlns:a16="http://schemas.microsoft.com/office/drawing/2014/main" id="{3273F8FC-F823-4EFB-8E7D-3B48DE4A6AE5}"/>
              </a:ext>
            </a:extLst>
          </p:cNvPr>
          <p:cNvPicPr>
            <a:picLocks noChangeAspect="1"/>
          </p:cNvPicPr>
          <p:nvPr/>
        </p:nvPicPr>
        <p:blipFill>
          <a:blip r:embed="rId2"/>
          <a:stretch>
            <a:fillRect/>
          </a:stretch>
        </p:blipFill>
        <p:spPr>
          <a:xfrm>
            <a:off x="167104" y="161527"/>
            <a:ext cx="4753757" cy="6534945"/>
          </a:xfrm>
          <a:prstGeom prst="rect">
            <a:avLst/>
          </a:prstGeom>
        </p:spPr>
      </p:pic>
      <p:sp>
        <p:nvSpPr>
          <p:cNvPr id="20" name="Rectángulo 19">
            <a:extLst>
              <a:ext uri="{FF2B5EF4-FFF2-40B4-BE49-F238E27FC236}">
                <a16:creationId xmlns:a16="http://schemas.microsoft.com/office/drawing/2014/main" id="{F967F525-A1CB-4BAE-85FA-E3F783122B3C}"/>
              </a:ext>
            </a:extLst>
          </p:cNvPr>
          <p:cNvSpPr/>
          <p:nvPr/>
        </p:nvSpPr>
        <p:spPr>
          <a:xfrm>
            <a:off x="5691536" y="111832"/>
            <a:ext cx="3056927" cy="725978"/>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t>Fecha del reclamo, mediate que medio se efectuó el reclamo, número del reclamo y la entidad</a:t>
            </a:r>
          </a:p>
        </p:txBody>
      </p:sp>
      <p:sp>
        <p:nvSpPr>
          <p:cNvPr id="21" name="Flecha derecha 9">
            <a:extLst>
              <a:ext uri="{FF2B5EF4-FFF2-40B4-BE49-F238E27FC236}">
                <a16:creationId xmlns:a16="http://schemas.microsoft.com/office/drawing/2014/main" id="{42990798-AA2C-440F-99AE-006D080AA98A}"/>
              </a:ext>
            </a:extLst>
          </p:cNvPr>
          <p:cNvSpPr/>
          <p:nvPr/>
        </p:nvSpPr>
        <p:spPr>
          <a:xfrm rot="19813315">
            <a:off x="4918313" y="810669"/>
            <a:ext cx="763915" cy="17007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3428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652120" y="518678"/>
            <a:ext cx="2205644" cy="725978"/>
          </a:xfrm>
          <a:prstGeom prst="rect">
            <a:avLst/>
          </a:prstGeom>
          <a:solidFill>
            <a:srgbClr val="57905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solidFill>
                  <a:schemeClr val="bg1"/>
                </a:solidFill>
              </a:rPr>
              <a:t>Datos generales, </a:t>
            </a:r>
          </a:p>
          <a:p>
            <a:pPr algn="ctr"/>
            <a:r>
              <a:rPr lang="es-ES" dirty="0" err="1">
                <a:solidFill>
                  <a:schemeClr val="bg1"/>
                </a:solidFill>
              </a:rPr>
              <a:t>Nº</a:t>
            </a:r>
            <a:r>
              <a:rPr lang="es-ES" dirty="0">
                <a:solidFill>
                  <a:schemeClr val="bg1"/>
                </a:solidFill>
              </a:rPr>
              <a:t>. de reclamo</a:t>
            </a:r>
          </a:p>
        </p:txBody>
      </p:sp>
      <p:sp>
        <p:nvSpPr>
          <p:cNvPr id="7" name="Flecha derecha 6"/>
          <p:cNvSpPr/>
          <p:nvPr/>
        </p:nvSpPr>
        <p:spPr>
          <a:xfrm rot="19813315">
            <a:off x="4868063" y="1012058"/>
            <a:ext cx="574281" cy="18502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8" name="Rectángulo 7"/>
          <p:cNvSpPr/>
          <p:nvPr/>
        </p:nvSpPr>
        <p:spPr>
          <a:xfrm>
            <a:off x="6093755" y="1695044"/>
            <a:ext cx="2232248" cy="103122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Respuesta con firma y sello del responsable</a:t>
            </a:r>
          </a:p>
        </p:txBody>
      </p:sp>
      <p:sp>
        <p:nvSpPr>
          <p:cNvPr id="9" name="Flecha derecha 8"/>
          <p:cNvSpPr/>
          <p:nvPr/>
        </p:nvSpPr>
        <p:spPr>
          <a:xfrm rot="20884031">
            <a:off x="4595334" y="2275267"/>
            <a:ext cx="1452556" cy="184575"/>
          </a:xfrm>
          <a:prstGeom prst="rightArrow">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0" name="Rectángulo 9"/>
          <p:cNvSpPr/>
          <p:nvPr/>
        </p:nvSpPr>
        <p:spPr>
          <a:xfrm>
            <a:off x="6213241" y="4812548"/>
            <a:ext cx="2494416" cy="193650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a:solidFill>
                  <a:schemeClr val="bg1"/>
                </a:solidFill>
              </a:rPr>
              <a:t>En caso de estar en desacuerdo se adjunta la leyenda para que el consumidor Financiero tenga conocimiento</a:t>
            </a:r>
          </a:p>
        </p:txBody>
      </p:sp>
      <p:sp>
        <p:nvSpPr>
          <p:cNvPr id="11" name="Flecha derecha 10"/>
          <p:cNvSpPr/>
          <p:nvPr/>
        </p:nvSpPr>
        <p:spPr>
          <a:xfrm rot="20385013">
            <a:off x="4767542" y="5890492"/>
            <a:ext cx="1363886" cy="219586"/>
          </a:xfrm>
          <a:prstGeom prst="rightArrow">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2" name="Flecha derecha 8">
            <a:extLst>
              <a:ext uri="{FF2B5EF4-FFF2-40B4-BE49-F238E27FC236}">
                <a16:creationId xmlns:a16="http://schemas.microsoft.com/office/drawing/2014/main" id="{1F14DEE3-26B2-4E65-869C-2357B1442F39}"/>
              </a:ext>
            </a:extLst>
          </p:cNvPr>
          <p:cNvSpPr/>
          <p:nvPr/>
        </p:nvSpPr>
        <p:spPr>
          <a:xfrm rot="19402103">
            <a:off x="4445293" y="4220504"/>
            <a:ext cx="1816352" cy="176546"/>
          </a:xfrm>
          <a:prstGeom prst="rightArrow">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4" name="Rectángulo 13">
            <a:extLst>
              <a:ext uri="{FF2B5EF4-FFF2-40B4-BE49-F238E27FC236}">
                <a16:creationId xmlns:a16="http://schemas.microsoft.com/office/drawing/2014/main" id="{7473CA6A-1095-4C4B-B1E8-361E278770F5}"/>
              </a:ext>
            </a:extLst>
          </p:cNvPr>
          <p:cNvSpPr/>
          <p:nvPr/>
        </p:nvSpPr>
        <p:spPr>
          <a:xfrm>
            <a:off x="6300192" y="2924944"/>
            <a:ext cx="2232248" cy="16889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Se imprime dos copias que  debe firmar el Consumidor de Servicios Financieros</a:t>
            </a:r>
          </a:p>
        </p:txBody>
      </p:sp>
      <p:pic>
        <p:nvPicPr>
          <p:cNvPr id="2" name="Imagen 1">
            <a:extLst>
              <a:ext uri="{FF2B5EF4-FFF2-40B4-BE49-F238E27FC236}">
                <a16:creationId xmlns:a16="http://schemas.microsoft.com/office/drawing/2014/main" id="{F4433DBC-5E55-4CEC-9A18-9DD67B747F7B}"/>
              </a:ext>
            </a:extLst>
          </p:cNvPr>
          <p:cNvPicPr>
            <a:picLocks noChangeAspect="1"/>
          </p:cNvPicPr>
          <p:nvPr/>
        </p:nvPicPr>
        <p:blipFill>
          <a:blip r:embed="rId2"/>
          <a:stretch>
            <a:fillRect/>
          </a:stretch>
        </p:blipFill>
        <p:spPr>
          <a:xfrm>
            <a:off x="436343" y="364202"/>
            <a:ext cx="4497101" cy="6246227"/>
          </a:xfrm>
          <a:prstGeom prst="rect">
            <a:avLst/>
          </a:prstGeom>
        </p:spPr>
      </p:pic>
    </p:spTree>
    <p:extLst>
      <p:ext uri="{BB962C8B-B14F-4D97-AF65-F5344CB8AC3E}">
        <p14:creationId xmlns:p14="http://schemas.microsoft.com/office/powerpoint/2010/main" val="33657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B05147-2CCE-1A09-7400-28C207671BD1}"/>
              </a:ext>
            </a:extLst>
          </p:cNvPr>
          <p:cNvPicPr>
            <a:picLocks noChangeAspect="1"/>
          </p:cNvPicPr>
          <p:nvPr/>
        </p:nvPicPr>
        <p:blipFill rotWithShape="1">
          <a:blip r:embed="rId2"/>
          <a:srcRect l="6747" t="15351" b="14300"/>
          <a:stretch/>
        </p:blipFill>
        <p:spPr>
          <a:xfrm>
            <a:off x="2935953" y="2024845"/>
            <a:ext cx="6054702" cy="4824536"/>
          </a:xfrm>
          <a:prstGeom prst="rect">
            <a:avLst/>
          </a:prstGeom>
        </p:spPr>
      </p:pic>
      <p:pic>
        <p:nvPicPr>
          <p:cNvPr id="4" name="Imagen 3">
            <a:extLst>
              <a:ext uri="{FF2B5EF4-FFF2-40B4-BE49-F238E27FC236}">
                <a16:creationId xmlns:a16="http://schemas.microsoft.com/office/drawing/2014/main" id="{174225C5-AE0B-59F7-5D3A-510219EC5BDF}"/>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682" r="30858" b="59092"/>
          <a:stretch/>
        </p:blipFill>
        <p:spPr>
          <a:xfrm>
            <a:off x="611560" y="404664"/>
            <a:ext cx="5670377" cy="2458727"/>
          </a:xfrm>
          <a:prstGeom prst="rect">
            <a:avLst/>
          </a:prstGeom>
        </p:spPr>
      </p:pic>
      <p:sp>
        <p:nvSpPr>
          <p:cNvPr id="3" name="Rectángulo 2">
            <a:extLst>
              <a:ext uri="{FF2B5EF4-FFF2-40B4-BE49-F238E27FC236}">
                <a16:creationId xmlns:a16="http://schemas.microsoft.com/office/drawing/2014/main" id="{CDCB2338-CD53-44B8-BDB4-63817C8A0CE7}"/>
              </a:ext>
            </a:extLst>
          </p:cNvPr>
          <p:cNvSpPr/>
          <p:nvPr/>
        </p:nvSpPr>
        <p:spPr>
          <a:xfrm>
            <a:off x="1043608" y="1268760"/>
            <a:ext cx="4608512" cy="1008112"/>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500" b="1" dirty="0">
                <a:solidFill>
                  <a:schemeClr val="bg2">
                    <a:lumMod val="50000"/>
                  </a:schemeClr>
                </a:solidFill>
              </a:rPr>
              <a:t>REGISTRO DE RECLAMOS Y SOLUCIONES EN EL SISTEMA NETBANK</a:t>
            </a:r>
          </a:p>
        </p:txBody>
      </p:sp>
    </p:spTree>
    <p:extLst>
      <p:ext uri="{BB962C8B-B14F-4D97-AF65-F5344CB8AC3E}">
        <p14:creationId xmlns:p14="http://schemas.microsoft.com/office/powerpoint/2010/main" val="223971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4B7E1E-751A-4FFF-9A2C-CD2A0750E637}"/>
              </a:ext>
            </a:extLst>
          </p:cNvPr>
          <p:cNvPicPr>
            <a:picLocks noChangeAspect="1"/>
          </p:cNvPicPr>
          <p:nvPr/>
        </p:nvPicPr>
        <p:blipFill rotWithShape="1">
          <a:blip r:embed="rId2"/>
          <a:srcRect t="13583" b="5179"/>
          <a:stretch/>
        </p:blipFill>
        <p:spPr>
          <a:xfrm>
            <a:off x="2401933" y="260648"/>
            <a:ext cx="6463861" cy="3168352"/>
          </a:xfrm>
          <a:prstGeom prst="rect">
            <a:avLst/>
          </a:prstGeom>
        </p:spPr>
      </p:pic>
      <p:pic>
        <p:nvPicPr>
          <p:cNvPr id="5" name="Imagen 4">
            <a:extLst>
              <a:ext uri="{FF2B5EF4-FFF2-40B4-BE49-F238E27FC236}">
                <a16:creationId xmlns:a16="http://schemas.microsoft.com/office/drawing/2014/main" id="{DFF2A4C5-1E7C-47E7-BE49-AD878779EC50}"/>
              </a:ext>
            </a:extLst>
          </p:cNvPr>
          <p:cNvPicPr>
            <a:picLocks noChangeAspect="1"/>
          </p:cNvPicPr>
          <p:nvPr/>
        </p:nvPicPr>
        <p:blipFill rotWithShape="1">
          <a:blip r:embed="rId3"/>
          <a:srcRect t="13583" b="5179"/>
          <a:stretch/>
        </p:blipFill>
        <p:spPr>
          <a:xfrm>
            <a:off x="251520" y="3717032"/>
            <a:ext cx="6306206" cy="2880320"/>
          </a:xfrm>
          <a:prstGeom prst="rect">
            <a:avLst/>
          </a:prstGeom>
        </p:spPr>
      </p:pic>
      <p:sp>
        <p:nvSpPr>
          <p:cNvPr id="6" name="Elipse 5">
            <a:extLst>
              <a:ext uri="{FF2B5EF4-FFF2-40B4-BE49-F238E27FC236}">
                <a16:creationId xmlns:a16="http://schemas.microsoft.com/office/drawing/2014/main" id="{B0C3C321-3DE1-41B5-9433-74A7C03F6C72}"/>
              </a:ext>
            </a:extLst>
          </p:cNvPr>
          <p:cNvSpPr/>
          <p:nvPr/>
        </p:nvSpPr>
        <p:spPr>
          <a:xfrm>
            <a:off x="1043608" y="1268760"/>
            <a:ext cx="864096"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000" dirty="0"/>
              <a:t>1</a:t>
            </a:r>
          </a:p>
        </p:txBody>
      </p:sp>
      <p:sp>
        <p:nvSpPr>
          <p:cNvPr id="7" name="Elipse 6">
            <a:extLst>
              <a:ext uri="{FF2B5EF4-FFF2-40B4-BE49-F238E27FC236}">
                <a16:creationId xmlns:a16="http://schemas.microsoft.com/office/drawing/2014/main" id="{C7E2B79B-395D-4A6E-81C4-4676B896226E}"/>
              </a:ext>
            </a:extLst>
          </p:cNvPr>
          <p:cNvSpPr/>
          <p:nvPr/>
        </p:nvSpPr>
        <p:spPr>
          <a:xfrm>
            <a:off x="6948264" y="4509120"/>
            <a:ext cx="864096"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000" dirty="0"/>
              <a:t>2</a:t>
            </a:r>
          </a:p>
        </p:txBody>
      </p:sp>
    </p:spTree>
    <p:extLst>
      <p:ext uri="{BB962C8B-B14F-4D97-AF65-F5344CB8AC3E}">
        <p14:creationId xmlns:p14="http://schemas.microsoft.com/office/powerpoint/2010/main" val="272628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8F31D01-456B-44A3-A5EB-4D86220D812B}"/>
              </a:ext>
            </a:extLst>
          </p:cNvPr>
          <p:cNvSpPr/>
          <p:nvPr/>
        </p:nvSpPr>
        <p:spPr>
          <a:xfrm>
            <a:off x="683568" y="1268760"/>
            <a:ext cx="864096"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000" dirty="0"/>
              <a:t>3</a:t>
            </a:r>
          </a:p>
        </p:txBody>
      </p:sp>
      <p:pic>
        <p:nvPicPr>
          <p:cNvPr id="6" name="Imagen 5">
            <a:extLst>
              <a:ext uri="{FF2B5EF4-FFF2-40B4-BE49-F238E27FC236}">
                <a16:creationId xmlns:a16="http://schemas.microsoft.com/office/drawing/2014/main" id="{C8D0649D-9EF3-4920-88E3-315E06C7D60B}"/>
              </a:ext>
            </a:extLst>
          </p:cNvPr>
          <p:cNvPicPr>
            <a:picLocks noChangeAspect="1"/>
          </p:cNvPicPr>
          <p:nvPr/>
        </p:nvPicPr>
        <p:blipFill rotWithShape="1">
          <a:blip r:embed="rId2"/>
          <a:srcRect t="12182" b="5179"/>
          <a:stretch/>
        </p:blipFill>
        <p:spPr>
          <a:xfrm>
            <a:off x="1835696" y="260648"/>
            <a:ext cx="7054471" cy="3277638"/>
          </a:xfrm>
          <a:prstGeom prst="rect">
            <a:avLst/>
          </a:prstGeom>
        </p:spPr>
      </p:pic>
      <p:pic>
        <p:nvPicPr>
          <p:cNvPr id="8" name="Imagen 7">
            <a:extLst>
              <a:ext uri="{FF2B5EF4-FFF2-40B4-BE49-F238E27FC236}">
                <a16:creationId xmlns:a16="http://schemas.microsoft.com/office/drawing/2014/main" id="{52C04E22-2328-4B6E-9ABA-85B62EDD8566}"/>
              </a:ext>
            </a:extLst>
          </p:cNvPr>
          <p:cNvPicPr>
            <a:picLocks noChangeAspect="1"/>
          </p:cNvPicPr>
          <p:nvPr/>
        </p:nvPicPr>
        <p:blipFill rotWithShape="1">
          <a:blip r:embed="rId3"/>
          <a:srcRect t="13582" b="7980"/>
          <a:stretch/>
        </p:blipFill>
        <p:spPr>
          <a:xfrm>
            <a:off x="21704" y="3650684"/>
            <a:ext cx="6697180" cy="2953415"/>
          </a:xfrm>
          <a:prstGeom prst="rect">
            <a:avLst/>
          </a:prstGeom>
        </p:spPr>
      </p:pic>
      <p:sp>
        <p:nvSpPr>
          <p:cNvPr id="9" name="Elipse 8">
            <a:extLst>
              <a:ext uri="{FF2B5EF4-FFF2-40B4-BE49-F238E27FC236}">
                <a16:creationId xmlns:a16="http://schemas.microsoft.com/office/drawing/2014/main" id="{B9971C2E-165B-4169-A7D3-18DEEB6FB37C}"/>
              </a:ext>
            </a:extLst>
          </p:cNvPr>
          <p:cNvSpPr/>
          <p:nvPr/>
        </p:nvSpPr>
        <p:spPr>
          <a:xfrm>
            <a:off x="6948264" y="4365104"/>
            <a:ext cx="864096" cy="8640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3000" dirty="0"/>
              <a:t>4</a:t>
            </a:r>
          </a:p>
        </p:txBody>
      </p:sp>
    </p:spTree>
    <p:extLst>
      <p:ext uri="{BB962C8B-B14F-4D97-AF65-F5344CB8AC3E}">
        <p14:creationId xmlns:p14="http://schemas.microsoft.com/office/powerpoint/2010/main" val="206947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83568" y="260648"/>
            <a:ext cx="6624736" cy="692696"/>
          </a:xfrm>
          <a:prstGeom prst="rect">
            <a:avLst/>
          </a:prstGeom>
          <a:solidFill>
            <a:srgbClr val="57905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a:solidFill>
                  <a:schemeClr val="bg1"/>
                </a:solidFill>
              </a:rPr>
              <a:t>RECLAMO POR </a:t>
            </a:r>
            <a:r>
              <a:rPr lang="es-ES" b="1" dirty="0">
                <a:solidFill>
                  <a:schemeClr val="bg1"/>
                </a:solidFill>
                <a:latin typeface="Baskerville Old Face" panose="02020602080505020303" pitchFamily="18" charset="0"/>
              </a:rPr>
              <a:t>INTERNET </a:t>
            </a:r>
          </a:p>
          <a:p>
            <a:pPr algn="ctr"/>
            <a:r>
              <a:rPr lang="es-ES" sz="1600" b="1" dirty="0">
                <a:solidFill>
                  <a:schemeClr val="bg1"/>
                </a:solidFill>
              </a:rPr>
              <a:t>WWW.CACSA.COM.BO</a:t>
            </a:r>
          </a:p>
        </p:txBody>
      </p:sp>
      <p:pic>
        <p:nvPicPr>
          <p:cNvPr id="3" name="Imagen 2">
            <a:extLst>
              <a:ext uri="{FF2B5EF4-FFF2-40B4-BE49-F238E27FC236}">
                <a16:creationId xmlns:a16="http://schemas.microsoft.com/office/drawing/2014/main" id="{0471A4B6-D8CC-85D6-1A59-5C00D747E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060848"/>
            <a:ext cx="3014667" cy="3014667"/>
          </a:xfrm>
          <a:prstGeom prst="rect">
            <a:avLst/>
          </a:prstGeom>
        </p:spPr>
      </p:pic>
      <p:pic>
        <p:nvPicPr>
          <p:cNvPr id="7" name="Imagen 6">
            <a:extLst>
              <a:ext uri="{FF2B5EF4-FFF2-40B4-BE49-F238E27FC236}">
                <a16:creationId xmlns:a16="http://schemas.microsoft.com/office/drawing/2014/main" id="{58BAE760-8240-3060-E0F7-BFC47705CD09}"/>
              </a:ext>
            </a:extLst>
          </p:cNvPr>
          <p:cNvPicPr>
            <a:picLocks noChangeAspect="1"/>
          </p:cNvPicPr>
          <p:nvPr/>
        </p:nvPicPr>
        <p:blipFill rotWithShape="1">
          <a:blip r:embed="rId3"/>
          <a:srcRect l="11413" t="10781" r="12200" b="16384"/>
          <a:stretch/>
        </p:blipFill>
        <p:spPr>
          <a:xfrm>
            <a:off x="3347863" y="1124744"/>
            <a:ext cx="5408909" cy="5256584"/>
          </a:xfrm>
          <a:prstGeom prst="rect">
            <a:avLst/>
          </a:prstGeom>
        </p:spPr>
      </p:pic>
    </p:spTree>
    <p:extLst>
      <p:ext uri="{BB962C8B-B14F-4D97-AF65-F5344CB8AC3E}">
        <p14:creationId xmlns:p14="http://schemas.microsoft.com/office/powerpoint/2010/main" val="275622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02793A2-22B1-4B5B-A419-699CD65CB761}"/>
              </a:ext>
            </a:extLst>
          </p:cNvPr>
          <p:cNvPicPr>
            <a:picLocks noChangeAspect="1"/>
          </p:cNvPicPr>
          <p:nvPr/>
        </p:nvPicPr>
        <p:blipFill rotWithShape="1">
          <a:blip r:embed="rId2"/>
          <a:srcRect l="22163" t="12182" r="13776" b="9381"/>
          <a:stretch/>
        </p:blipFill>
        <p:spPr>
          <a:xfrm>
            <a:off x="1115616" y="70267"/>
            <a:ext cx="5829876" cy="1963758"/>
          </a:xfrm>
          <a:prstGeom prst="rect">
            <a:avLst/>
          </a:prstGeom>
        </p:spPr>
      </p:pic>
      <p:pic>
        <p:nvPicPr>
          <p:cNvPr id="8" name="Imagen 7">
            <a:extLst>
              <a:ext uri="{FF2B5EF4-FFF2-40B4-BE49-F238E27FC236}">
                <a16:creationId xmlns:a16="http://schemas.microsoft.com/office/drawing/2014/main" id="{040F72AF-E9E9-4A91-8403-72DBF2585AF7}"/>
              </a:ext>
            </a:extLst>
          </p:cNvPr>
          <p:cNvPicPr>
            <a:picLocks noChangeAspect="1"/>
          </p:cNvPicPr>
          <p:nvPr/>
        </p:nvPicPr>
        <p:blipFill rotWithShape="1">
          <a:blip r:embed="rId3"/>
          <a:srcRect l="22439" t="10781" r="22437" b="10781"/>
          <a:stretch/>
        </p:blipFill>
        <p:spPr>
          <a:xfrm>
            <a:off x="1115616" y="2034025"/>
            <a:ext cx="5040560" cy="2376264"/>
          </a:xfrm>
          <a:prstGeom prst="rect">
            <a:avLst/>
          </a:prstGeom>
        </p:spPr>
      </p:pic>
      <p:pic>
        <p:nvPicPr>
          <p:cNvPr id="10" name="Imagen 9">
            <a:extLst>
              <a:ext uri="{FF2B5EF4-FFF2-40B4-BE49-F238E27FC236}">
                <a16:creationId xmlns:a16="http://schemas.microsoft.com/office/drawing/2014/main" id="{21EDB09F-B30E-4AE2-B258-151E20A98A65}"/>
              </a:ext>
            </a:extLst>
          </p:cNvPr>
          <p:cNvPicPr>
            <a:picLocks noChangeAspect="1"/>
          </p:cNvPicPr>
          <p:nvPr/>
        </p:nvPicPr>
        <p:blipFill rotWithShape="1">
          <a:blip r:embed="rId4"/>
          <a:srcRect l="21651" t="12182" r="22438" b="6578"/>
          <a:stretch/>
        </p:blipFill>
        <p:spPr>
          <a:xfrm>
            <a:off x="1115616" y="4437111"/>
            <a:ext cx="5040560" cy="2088232"/>
          </a:xfrm>
          <a:prstGeom prst="rect">
            <a:avLst/>
          </a:prstGeom>
        </p:spPr>
      </p:pic>
      <p:pic>
        <p:nvPicPr>
          <p:cNvPr id="5" name="Imagen 4">
            <a:extLst>
              <a:ext uri="{FF2B5EF4-FFF2-40B4-BE49-F238E27FC236}">
                <a16:creationId xmlns:a16="http://schemas.microsoft.com/office/drawing/2014/main" id="{FB836B66-1FD1-99EB-4082-EFDB33F8FF51}"/>
              </a:ext>
            </a:extLst>
          </p:cNvPr>
          <p:cNvPicPr>
            <a:picLocks noChangeAspect="1"/>
          </p:cNvPicPr>
          <p:nvPr/>
        </p:nvPicPr>
        <p:blipFill rotWithShape="1">
          <a:blip r:embed="rId5">
            <a:extLst>
              <a:ext uri="{28A0092B-C50C-407E-A947-70E740481C1C}">
                <a14:useLocalDpi xmlns:a14="http://schemas.microsoft.com/office/drawing/2010/main" val="0"/>
              </a:ext>
            </a:extLst>
          </a:blip>
          <a:srcRect l="18584" r="14075"/>
          <a:stretch/>
        </p:blipFill>
        <p:spPr>
          <a:xfrm>
            <a:off x="6170511" y="2056269"/>
            <a:ext cx="2973489" cy="4469073"/>
          </a:xfrm>
          <a:prstGeom prst="rect">
            <a:avLst/>
          </a:prstGeom>
        </p:spPr>
      </p:pic>
    </p:spTree>
    <p:extLst>
      <p:ext uri="{BB962C8B-B14F-4D97-AF65-F5344CB8AC3E}">
        <p14:creationId xmlns:p14="http://schemas.microsoft.com/office/powerpoint/2010/main" val="82324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987824" y="4869160"/>
            <a:ext cx="5832648" cy="1592155"/>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just" defTabSz="1066800">
              <a:lnSpc>
                <a:spcPct val="90000"/>
              </a:lnSpc>
              <a:spcBef>
                <a:spcPct val="0"/>
              </a:spcBef>
              <a:spcAft>
                <a:spcPct val="35000"/>
              </a:spcAft>
            </a:pPr>
            <a:r>
              <a:rPr lang="es-ES" sz="2000" kern="1200" dirty="0"/>
              <a:t>Acude a la Defensoría del Consumidor Financiero y presenta tu reclamo en Segunda Instancia, debes realizarlo mediante nota escrita y adjuntar copia de la respuesta que recibiste de la Entidad Financiera. </a:t>
            </a:r>
          </a:p>
        </p:txBody>
      </p:sp>
      <p:pic>
        <p:nvPicPr>
          <p:cNvPr id="12" name="Picture 2" descr="Resultado de imagen para si el consumidor no esta de acuerdo con su respuesta as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8952"/>
            <a:ext cx="7632848" cy="4143002"/>
          </a:xfrm>
          <a:prstGeom prst="rect">
            <a:avLst/>
          </a:prstGeom>
          <a:noFill/>
          <a:ln>
            <a:noFill/>
          </a:ln>
        </p:spPr>
        <p:style>
          <a:lnRef idx="0">
            <a:scrgbClr r="0" g="0" b="0"/>
          </a:lnRef>
          <a:fillRef idx="0">
            <a:scrgbClr r="0" g="0" b="0"/>
          </a:fillRef>
          <a:effectRef idx="0">
            <a:scrgbClr r="0" g="0" b="0"/>
          </a:effectRef>
          <a:fontRef idx="minor">
            <a:schemeClr val="accent4"/>
          </a:fontRef>
        </p:style>
      </p:pic>
      <p:cxnSp>
        <p:nvCxnSpPr>
          <p:cNvPr id="3" name="Conector: angular 2">
            <a:extLst>
              <a:ext uri="{FF2B5EF4-FFF2-40B4-BE49-F238E27FC236}">
                <a16:creationId xmlns:a16="http://schemas.microsoft.com/office/drawing/2014/main" id="{D4809D2C-6A54-4AFA-883A-B8E85C7894E4}"/>
              </a:ext>
            </a:extLst>
          </p:cNvPr>
          <p:cNvCxnSpPr>
            <a:cxnSpLocks/>
          </p:cNvCxnSpPr>
          <p:nvPr/>
        </p:nvCxnSpPr>
        <p:spPr>
          <a:xfrm rot="16200000" flipH="1">
            <a:off x="1768153" y="4657601"/>
            <a:ext cx="1071192" cy="936106"/>
          </a:xfrm>
          <a:prstGeom prst="bentConnector3">
            <a:avLst>
              <a:gd name="adj1" fmla="val 100723"/>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n relacionada">
            <a:extLst>
              <a:ext uri="{FF2B5EF4-FFF2-40B4-BE49-F238E27FC236}">
                <a16:creationId xmlns:a16="http://schemas.microsoft.com/office/drawing/2014/main" id="{7EB80A1F-1C0D-4F66-BDFE-2DC71DF448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766" y="2348880"/>
            <a:ext cx="6211403" cy="4176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1BD5CCC-3E16-4F57-839C-2D46D8807892}"/>
              </a:ext>
            </a:extLst>
          </p:cNvPr>
          <p:cNvSpPr/>
          <p:nvPr/>
        </p:nvSpPr>
        <p:spPr>
          <a:xfrm>
            <a:off x="251519" y="404664"/>
            <a:ext cx="6211403" cy="1512168"/>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70688" rIns="170688" bIns="170688" numCol="1" spcCol="1270" anchor="ctr" anchorCtr="0">
            <a:noAutofit/>
          </a:bodyPr>
          <a:lstStyle/>
          <a:p>
            <a:pPr lvl="0" algn="just" defTabSz="1066800">
              <a:lnSpc>
                <a:spcPct val="90000"/>
              </a:lnSpc>
              <a:spcBef>
                <a:spcPct val="0"/>
              </a:spcBef>
              <a:spcAft>
                <a:spcPct val="35000"/>
              </a:spcAft>
            </a:pPr>
            <a:r>
              <a:rPr lang="es-ES" sz="2000" kern="1200" dirty="0"/>
              <a:t>La ASFI atenderá los reclamos cuando se hayan agotado los medios para su solución en el “Punto de Reclamo” de la Entidad Financiera.</a:t>
            </a:r>
          </a:p>
          <a:p>
            <a:pPr lvl="0" algn="just" defTabSz="1066800">
              <a:lnSpc>
                <a:spcPct val="90000"/>
              </a:lnSpc>
              <a:spcBef>
                <a:spcPct val="0"/>
              </a:spcBef>
              <a:spcAft>
                <a:spcPct val="35000"/>
              </a:spcAft>
            </a:pPr>
            <a:r>
              <a:rPr lang="es-ES" sz="2000" b="1" kern="1200" dirty="0"/>
              <a:t>www.asfi.gob.bo</a:t>
            </a:r>
          </a:p>
        </p:txBody>
      </p:sp>
      <p:pic>
        <p:nvPicPr>
          <p:cNvPr id="5" name="Picture 2" descr="Resultado de imagen de punto de reclamo">
            <a:extLst>
              <a:ext uri="{FF2B5EF4-FFF2-40B4-BE49-F238E27FC236}">
                <a16:creationId xmlns:a16="http://schemas.microsoft.com/office/drawing/2014/main" id="{42018981-0FE8-4ACF-BED4-330E44B4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2628811"/>
            <a:ext cx="1008112" cy="7520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angular 8">
            <a:extLst>
              <a:ext uri="{FF2B5EF4-FFF2-40B4-BE49-F238E27FC236}">
                <a16:creationId xmlns:a16="http://schemas.microsoft.com/office/drawing/2014/main" id="{6FCFA727-0203-44FA-9A00-15B9DC94C6E5}"/>
              </a:ext>
            </a:extLst>
          </p:cNvPr>
          <p:cNvCxnSpPr>
            <a:cxnSpLocks/>
          </p:cNvCxnSpPr>
          <p:nvPr/>
        </p:nvCxnSpPr>
        <p:spPr>
          <a:xfrm rot="16200000" flipH="1">
            <a:off x="324246" y="2997669"/>
            <a:ext cx="3024339" cy="1294710"/>
          </a:xfrm>
          <a:prstGeom prst="bentConnector3">
            <a:avLst>
              <a:gd name="adj1" fmla="val 100829"/>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CAC7A281-9B35-42D8-9CFF-C549277DFB05}"/>
              </a:ext>
            </a:extLst>
          </p:cNvPr>
          <p:cNvPicPr>
            <a:picLocks noChangeAspect="1"/>
          </p:cNvPicPr>
          <p:nvPr/>
        </p:nvPicPr>
        <p:blipFill rotWithShape="1">
          <a:blip r:embed="rId4">
            <a:extLst>
              <a:ext uri="{28A0092B-C50C-407E-A947-70E740481C1C}">
                <a14:useLocalDpi xmlns:a14="http://schemas.microsoft.com/office/drawing/2010/main" val="0"/>
              </a:ext>
            </a:extLst>
          </a:blip>
          <a:srcRect l="27177" r="18620" b="6232"/>
          <a:stretch/>
        </p:blipFill>
        <p:spPr>
          <a:xfrm>
            <a:off x="4283969" y="2348880"/>
            <a:ext cx="1008112" cy="1038660"/>
          </a:xfrm>
          <a:prstGeom prst="rect">
            <a:avLst/>
          </a:prstGeom>
        </p:spPr>
      </p:pic>
    </p:spTree>
    <p:extLst>
      <p:ext uri="{BB962C8B-B14F-4D97-AF65-F5344CB8AC3E}">
        <p14:creationId xmlns:p14="http://schemas.microsoft.com/office/powerpoint/2010/main" val="187366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BA1B4FF-A4E4-4F97-AA9F-01C3F22A23CB}"/>
              </a:ext>
            </a:extLst>
          </p:cNvPr>
          <p:cNvPicPr>
            <a:picLocks noChangeAspect="1"/>
          </p:cNvPicPr>
          <p:nvPr/>
        </p:nvPicPr>
        <p:blipFill>
          <a:blip r:embed="rId2"/>
          <a:stretch>
            <a:fillRect/>
          </a:stretch>
        </p:blipFill>
        <p:spPr>
          <a:xfrm>
            <a:off x="179512" y="116632"/>
            <a:ext cx="2095371" cy="2111245"/>
          </a:xfrm>
          <a:prstGeom prst="rect">
            <a:avLst/>
          </a:prstGeom>
        </p:spPr>
      </p:pic>
      <p:pic>
        <p:nvPicPr>
          <p:cNvPr id="5" name="Imagen 4">
            <a:extLst>
              <a:ext uri="{FF2B5EF4-FFF2-40B4-BE49-F238E27FC236}">
                <a16:creationId xmlns:a16="http://schemas.microsoft.com/office/drawing/2014/main" id="{89378D85-C887-C033-7A25-634DCECDD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48880"/>
            <a:ext cx="7620000" cy="3657600"/>
          </a:xfrm>
          <a:prstGeom prst="rect">
            <a:avLst/>
          </a:prstGeom>
        </p:spPr>
      </p:pic>
    </p:spTree>
    <p:extLst>
      <p:ext uri="{BB962C8B-B14F-4D97-AF65-F5344CB8AC3E}">
        <p14:creationId xmlns:p14="http://schemas.microsoft.com/office/powerpoint/2010/main" val="129509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1F7724-D46D-8B78-31EF-E801440C5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35000"/>
            <a:ext cx="7620000" cy="5588000"/>
          </a:xfrm>
          <a:prstGeom prst="rect">
            <a:avLst/>
          </a:prstGeom>
        </p:spPr>
      </p:pic>
      <p:sp>
        <p:nvSpPr>
          <p:cNvPr id="6" name="Bocadillo: ovalado 5">
            <a:extLst>
              <a:ext uri="{FF2B5EF4-FFF2-40B4-BE49-F238E27FC236}">
                <a16:creationId xmlns:a16="http://schemas.microsoft.com/office/drawing/2014/main" id="{F241ECAA-FD73-6864-FCF0-6181035EDBBB}"/>
              </a:ext>
            </a:extLst>
          </p:cNvPr>
          <p:cNvSpPr/>
          <p:nvPr/>
        </p:nvSpPr>
        <p:spPr>
          <a:xfrm rot="21394627">
            <a:off x="321798" y="278342"/>
            <a:ext cx="3077923" cy="2446129"/>
          </a:xfrm>
          <a:prstGeom prst="wedgeEllipseCallout">
            <a:avLst>
              <a:gd name="adj1" fmla="val 24698"/>
              <a:gd name="adj2" fmla="val 609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5" name="CuadroTexto 4">
            <a:extLst>
              <a:ext uri="{FF2B5EF4-FFF2-40B4-BE49-F238E27FC236}">
                <a16:creationId xmlns:a16="http://schemas.microsoft.com/office/drawing/2014/main" id="{F7868721-C07B-E1CD-CDE6-00420D6C33D3}"/>
              </a:ext>
            </a:extLst>
          </p:cNvPr>
          <p:cNvSpPr txBox="1"/>
          <p:nvPr/>
        </p:nvSpPr>
        <p:spPr>
          <a:xfrm>
            <a:off x="736171" y="531910"/>
            <a:ext cx="2448272" cy="1938992"/>
          </a:xfrm>
          <a:prstGeom prst="rect">
            <a:avLst/>
          </a:prstGeom>
          <a:noFill/>
        </p:spPr>
        <p:txBody>
          <a:bodyPr wrap="square">
            <a:spAutoFit/>
          </a:bodyPr>
          <a:lstStyle/>
          <a:p>
            <a:r>
              <a:rPr lang="es-BO" sz="1200" dirty="0">
                <a:solidFill>
                  <a:schemeClr val="bg1"/>
                </a:solidFill>
              </a:rPr>
              <a:t>¿Qué es el Punto de Reclamo?</a:t>
            </a:r>
          </a:p>
          <a:p>
            <a:pPr algn="just"/>
            <a:r>
              <a:rPr lang="es-BO" sz="1200" dirty="0">
                <a:solidFill>
                  <a:schemeClr val="bg1"/>
                </a:solidFill>
              </a:rPr>
              <a:t>Es un servicio totalmente gratuito para el consumidor de servicio financiero, está controlado y regulado por (ASFI). Existe un punto de reclamo en cada Entidad de Intermediación, dispuesta a atenderlo.</a:t>
            </a:r>
            <a:endParaRPr lang="es-ES" sz="1200" dirty="0">
              <a:solidFill>
                <a:schemeClr val="bg1"/>
              </a:solidFill>
            </a:endParaRPr>
          </a:p>
        </p:txBody>
      </p:sp>
      <p:sp>
        <p:nvSpPr>
          <p:cNvPr id="7" name="Bocadillo: ovalado 6">
            <a:extLst>
              <a:ext uri="{FF2B5EF4-FFF2-40B4-BE49-F238E27FC236}">
                <a16:creationId xmlns:a16="http://schemas.microsoft.com/office/drawing/2014/main" id="{FAD7BD04-34AF-D708-7889-21BCD13FF7D1}"/>
              </a:ext>
            </a:extLst>
          </p:cNvPr>
          <p:cNvSpPr/>
          <p:nvPr/>
        </p:nvSpPr>
        <p:spPr>
          <a:xfrm>
            <a:off x="5436096" y="188640"/>
            <a:ext cx="3707904" cy="2448272"/>
          </a:xfrm>
          <a:prstGeom prst="wedgeEllipseCallout">
            <a:avLst>
              <a:gd name="adj1" fmla="val -28835"/>
              <a:gd name="adj2" fmla="val 605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8" name="CuadroTexto 7">
            <a:extLst>
              <a:ext uri="{FF2B5EF4-FFF2-40B4-BE49-F238E27FC236}">
                <a16:creationId xmlns:a16="http://schemas.microsoft.com/office/drawing/2014/main" id="{C356EE9E-4B03-AFA6-E660-2A4A32C91847}"/>
              </a:ext>
            </a:extLst>
          </p:cNvPr>
          <p:cNvSpPr txBox="1"/>
          <p:nvPr/>
        </p:nvSpPr>
        <p:spPr>
          <a:xfrm>
            <a:off x="5965440" y="477797"/>
            <a:ext cx="2927040" cy="1754326"/>
          </a:xfrm>
          <a:prstGeom prst="rect">
            <a:avLst/>
          </a:prstGeom>
          <a:noFill/>
        </p:spPr>
        <p:txBody>
          <a:bodyPr wrap="square">
            <a:spAutoFit/>
          </a:bodyPr>
          <a:lstStyle/>
          <a:p>
            <a:r>
              <a:rPr lang="es-BO" sz="1200" dirty="0">
                <a:solidFill>
                  <a:schemeClr val="bg1"/>
                </a:solidFill>
              </a:rPr>
              <a:t>¿Qué es un Reclamo?</a:t>
            </a:r>
          </a:p>
          <a:p>
            <a:pPr algn="just"/>
            <a:r>
              <a:rPr lang="es-BO" sz="1200" dirty="0">
                <a:solidFill>
                  <a:schemeClr val="bg1"/>
                </a:solidFill>
              </a:rPr>
              <a:t>Es la manifestación verbal o escrita realizada por los consumidores de servicio financieros sobre su disconformidad por uno o varios servicios financieros que le fueron prestados por las Entidades Financieras o ante la vulneración de sus derechos.</a:t>
            </a:r>
          </a:p>
        </p:txBody>
      </p:sp>
    </p:spTree>
    <p:extLst>
      <p:ext uri="{BB962C8B-B14F-4D97-AF65-F5344CB8AC3E}">
        <p14:creationId xmlns:p14="http://schemas.microsoft.com/office/powerpoint/2010/main" val="376136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CB8B072-19D7-5CF4-E249-C058457F6AB6}"/>
              </a:ext>
            </a:extLst>
          </p:cNvPr>
          <p:cNvPicPr>
            <a:picLocks noChangeAspect="1"/>
          </p:cNvPicPr>
          <p:nvPr/>
        </p:nvPicPr>
        <p:blipFill rotWithShape="1">
          <a:blip r:embed="rId2"/>
          <a:srcRect t="12563" r="3059"/>
          <a:stretch/>
        </p:blipFill>
        <p:spPr>
          <a:xfrm>
            <a:off x="3347864" y="2039685"/>
            <a:ext cx="5317744" cy="4485660"/>
          </a:xfrm>
          <a:prstGeom prst="rect">
            <a:avLst/>
          </a:prstGeom>
        </p:spPr>
      </p:pic>
      <p:pic>
        <p:nvPicPr>
          <p:cNvPr id="5" name="Imagen 4">
            <a:extLst>
              <a:ext uri="{FF2B5EF4-FFF2-40B4-BE49-F238E27FC236}">
                <a16:creationId xmlns:a16="http://schemas.microsoft.com/office/drawing/2014/main" id="{CC42FC9C-381A-9D1D-F5D7-FBB1F8B8C0B9}"/>
              </a:ext>
            </a:extLst>
          </p:cNvPr>
          <p:cNvPicPr>
            <a:picLocks noChangeAspect="1"/>
          </p:cNvPicPr>
          <p:nvPr/>
        </p:nvPicPr>
        <p:blipFill rotWithShape="1">
          <a:blip r:embed="rId3">
            <a:extLst>
              <a:ext uri="{28A0092B-C50C-407E-A947-70E740481C1C}">
                <a14:useLocalDpi xmlns:a14="http://schemas.microsoft.com/office/drawing/2010/main" val="0"/>
              </a:ext>
            </a:extLst>
          </a:blip>
          <a:srcRect l="15036" t="9652" r="53780" b="6466"/>
          <a:stretch/>
        </p:blipFill>
        <p:spPr>
          <a:xfrm>
            <a:off x="213700" y="836712"/>
            <a:ext cx="2880320" cy="5688632"/>
          </a:xfrm>
          <a:prstGeom prst="rect">
            <a:avLst/>
          </a:prstGeom>
        </p:spPr>
      </p:pic>
      <p:sp>
        <p:nvSpPr>
          <p:cNvPr id="6" name="Bocadillo: ovalado 5">
            <a:extLst>
              <a:ext uri="{FF2B5EF4-FFF2-40B4-BE49-F238E27FC236}">
                <a16:creationId xmlns:a16="http://schemas.microsoft.com/office/drawing/2014/main" id="{1ED903EE-6D9A-07DD-C072-E8DB1B249856}"/>
              </a:ext>
            </a:extLst>
          </p:cNvPr>
          <p:cNvSpPr/>
          <p:nvPr/>
        </p:nvSpPr>
        <p:spPr>
          <a:xfrm>
            <a:off x="198734" y="331912"/>
            <a:ext cx="5738706" cy="2016224"/>
          </a:xfrm>
          <a:prstGeom prst="wedgeEllipseCallout">
            <a:avLst>
              <a:gd name="adj1" fmla="val -28546"/>
              <a:gd name="adj2" fmla="val 671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CuadroTexto 6">
            <a:extLst>
              <a:ext uri="{FF2B5EF4-FFF2-40B4-BE49-F238E27FC236}">
                <a16:creationId xmlns:a16="http://schemas.microsoft.com/office/drawing/2014/main" id="{66010212-B72D-179C-20F4-8D955080AC1A}"/>
              </a:ext>
            </a:extLst>
          </p:cNvPr>
          <p:cNvSpPr txBox="1"/>
          <p:nvPr/>
        </p:nvSpPr>
        <p:spPr>
          <a:xfrm>
            <a:off x="833048" y="654690"/>
            <a:ext cx="4752528" cy="1384995"/>
          </a:xfrm>
          <a:prstGeom prst="rect">
            <a:avLst/>
          </a:prstGeom>
          <a:noFill/>
        </p:spPr>
        <p:txBody>
          <a:bodyPr wrap="square">
            <a:spAutoFit/>
          </a:bodyPr>
          <a:lstStyle/>
          <a:p>
            <a:r>
              <a:rPr lang="es-BO" sz="1400" b="1" dirty="0">
                <a:solidFill>
                  <a:schemeClr val="bg1"/>
                </a:solidFill>
              </a:rPr>
              <a:t>¿Quiénes pueden presentar reclamos?</a:t>
            </a:r>
          </a:p>
          <a:p>
            <a:pPr algn="just"/>
            <a:r>
              <a:rPr lang="es-BO" sz="1400" b="1" dirty="0">
                <a:solidFill>
                  <a:schemeClr val="bg1"/>
                </a:solidFill>
              </a:rPr>
              <a:t>Toda persona natural o jurídica que utiliza o adquiere un producto o servicio en una Entidad Financiera regulada por ASFI sea o no Consumidor de servicio Financiero. Presentando  su carnet de identidad.</a:t>
            </a:r>
            <a:endParaRPr lang="es-ES" sz="1400" b="1" dirty="0">
              <a:solidFill>
                <a:schemeClr val="bg1"/>
              </a:solidFill>
            </a:endParaRPr>
          </a:p>
        </p:txBody>
      </p:sp>
      <p:sp>
        <p:nvSpPr>
          <p:cNvPr id="8" name="Rectángulo 7">
            <a:extLst>
              <a:ext uri="{FF2B5EF4-FFF2-40B4-BE49-F238E27FC236}">
                <a16:creationId xmlns:a16="http://schemas.microsoft.com/office/drawing/2014/main" id="{6A0B678B-F75E-9405-8BA9-9F6735832DD2}"/>
              </a:ext>
            </a:extLst>
          </p:cNvPr>
          <p:cNvSpPr/>
          <p:nvPr/>
        </p:nvSpPr>
        <p:spPr>
          <a:xfrm>
            <a:off x="4212916" y="2947767"/>
            <a:ext cx="1146468" cy="553998"/>
          </a:xfrm>
          <a:prstGeom prst="rect">
            <a:avLst/>
          </a:prstGeom>
          <a:noFill/>
        </p:spPr>
        <p:txBody>
          <a:bodyPr wrap="none" lIns="91440" tIns="45720" rIns="91440" bIns="45720">
            <a:spAutoFit/>
          </a:bodyPr>
          <a:lstStyle/>
          <a:p>
            <a:pPr algn="ctr"/>
            <a:r>
              <a:rPr lang="es-ES" sz="1500" b="1" cap="none" spc="50" dirty="0">
                <a:ln w="0"/>
                <a:solidFill>
                  <a:schemeClr val="bg1"/>
                </a:solidFill>
                <a:effectLst>
                  <a:innerShdw blurRad="63500" dist="50800" dir="13500000">
                    <a:srgbClr val="000000">
                      <a:alpha val="50000"/>
                    </a:srgbClr>
                  </a:innerShdw>
                </a:effectLst>
              </a:rPr>
              <a:t>Q</a:t>
            </a:r>
            <a:r>
              <a:rPr lang="es-BO" sz="1500" b="1" cap="none" spc="50" dirty="0" err="1">
                <a:ln w="0"/>
                <a:solidFill>
                  <a:schemeClr val="bg1"/>
                </a:solidFill>
                <a:effectLst>
                  <a:innerShdw blurRad="63500" dist="50800" dir="13500000">
                    <a:srgbClr val="000000">
                      <a:alpha val="50000"/>
                    </a:srgbClr>
                  </a:innerShdw>
                </a:effectLst>
              </a:rPr>
              <a:t>uiero</a:t>
            </a:r>
            <a:endParaRPr lang="es-BO" sz="1500" b="1" cap="none" spc="50" dirty="0">
              <a:ln w="0"/>
              <a:solidFill>
                <a:schemeClr val="bg1"/>
              </a:solidFill>
              <a:effectLst>
                <a:innerShdw blurRad="63500" dist="50800" dir="13500000">
                  <a:srgbClr val="000000">
                    <a:alpha val="50000"/>
                  </a:srgbClr>
                </a:innerShdw>
              </a:effectLst>
            </a:endParaRPr>
          </a:p>
          <a:p>
            <a:pPr algn="ctr"/>
            <a:r>
              <a:rPr lang="es-BO" sz="1500" b="1" cap="none" spc="50" dirty="0">
                <a:ln w="0"/>
                <a:solidFill>
                  <a:schemeClr val="bg1"/>
                </a:solidFill>
                <a:effectLst>
                  <a:innerShdw blurRad="63500" dist="50800" dir="13500000">
                    <a:srgbClr val="000000">
                      <a:alpha val="50000"/>
                    </a:srgbClr>
                  </a:innerShdw>
                </a:effectLst>
              </a:rPr>
              <a:t> reclamar</a:t>
            </a:r>
            <a:endParaRPr lang="es-ES" sz="1500" b="1" cap="none" spc="50" dirty="0">
              <a:ln w="0"/>
              <a:solidFill>
                <a:schemeClr val="bg2"/>
              </a:solidFill>
              <a:effectLst>
                <a:innerShdw blurRad="63500" dist="50800" dir="13500000">
                  <a:srgbClr val="000000">
                    <a:alpha val="50000"/>
                  </a:srgbClr>
                </a:innerShdw>
              </a:effectLst>
            </a:endParaRPr>
          </a:p>
        </p:txBody>
      </p:sp>
      <p:sp>
        <p:nvSpPr>
          <p:cNvPr id="9" name="Rectángulo 8">
            <a:extLst>
              <a:ext uri="{FF2B5EF4-FFF2-40B4-BE49-F238E27FC236}">
                <a16:creationId xmlns:a16="http://schemas.microsoft.com/office/drawing/2014/main" id="{B5799B97-B711-568D-5366-F7F308B0A50A}"/>
              </a:ext>
            </a:extLst>
          </p:cNvPr>
          <p:cNvSpPr/>
          <p:nvPr/>
        </p:nvSpPr>
        <p:spPr>
          <a:xfrm>
            <a:off x="5087055" y="3533217"/>
            <a:ext cx="1146468" cy="553998"/>
          </a:xfrm>
          <a:prstGeom prst="rect">
            <a:avLst/>
          </a:prstGeom>
          <a:noFill/>
        </p:spPr>
        <p:txBody>
          <a:bodyPr wrap="none" lIns="91440" tIns="45720" rIns="91440" bIns="45720">
            <a:spAutoFit/>
          </a:bodyPr>
          <a:lstStyle/>
          <a:p>
            <a:pPr algn="ctr"/>
            <a:r>
              <a:rPr lang="es-ES" sz="1500" b="1" cap="none" spc="50" dirty="0">
                <a:ln w="0"/>
                <a:solidFill>
                  <a:schemeClr val="bg1"/>
                </a:solidFill>
                <a:effectLst>
                  <a:innerShdw blurRad="63500" dist="50800" dir="13500000">
                    <a:srgbClr val="000000">
                      <a:alpha val="50000"/>
                    </a:srgbClr>
                  </a:innerShdw>
                </a:effectLst>
              </a:rPr>
              <a:t>Q</a:t>
            </a:r>
            <a:r>
              <a:rPr lang="es-BO" sz="1500" b="1" cap="none" spc="50" dirty="0" err="1">
                <a:ln w="0"/>
                <a:solidFill>
                  <a:schemeClr val="bg1"/>
                </a:solidFill>
                <a:effectLst>
                  <a:innerShdw blurRad="63500" dist="50800" dir="13500000">
                    <a:srgbClr val="000000">
                      <a:alpha val="50000"/>
                    </a:srgbClr>
                  </a:innerShdw>
                </a:effectLst>
              </a:rPr>
              <a:t>uiero</a:t>
            </a:r>
            <a:endParaRPr lang="es-BO" sz="1500" b="1" cap="none" spc="50" dirty="0">
              <a:ln w="0"/>
              <a:solidFill>
                <a:schemeClr val="bg1"/>
              </a:solidFill>
              <a:effectLst>
                <a:innerShdw blurRad="63500" dist="50800" dir="13500000">
                  <a:srgbClr val="000000">
                    <a:alpha val="50000"/>
                  </a:srgbClr>
                </a:innerShdw>
              </a:effectLst>
            </a:endParaRPr>
          </a:p>
          <a:p>
            <a:pPr algn="ctr"/>
            <a:r>
              <a:rPr lang="es-BO" sz="1500" b="1" cap="none" spc="50" dirty="0">
                <a:ln w="0"/>
                <a:solidFill>
                  <a:schemeClr val="bg1"/>
                </a:solidFill>
                <a:effectLst>
                  <a:innerShdw blurRad="63500" dist="50800" dir="13500000">
                    <a:srgbClr val="000000">
                      <a:alpha val="50000"/>
                    </a:srgbClr>
                  </a:innerShdw>
                </a:effectLst>
              </a:rPr>
              <a:t> reclamar</a:t>
            </a:r>
            <a:endParaRPr lang="es-ES" sz="1500" b="1" cap="none" spc="50" dirty="0">
              <a:ln w="0"/>
              <a:solidFill>
                <a:schemeClr val="bg2"/>
              </a:solidFill>
              <a:effectLst>
                <a:innerShdw blurRad="63500" dist="50800" dir="13500000">
                  <a:srgbClr val="000000">
                    <a:alpha val="50000"/>
                  </a:srgbClr>
                </a:innerShdw>
              </a:effectLst>
            </a:endParaRPr>
          </a:p>
        </p:txBody>
      </p:sp>
      <p:sp>
        <p:nvSpPr>
          <p:cNvPr id="10" name="Rectángulo 9">
            <a:extLst>
              <a:ext uri="{FF2B5EF4-FFF2-40B4-BE49-F238E27FC236}">
                <a16:creationId xmlns:a16="http://schemas.microsoft.com/office/drawing/2014/main" id="{392EF6EC-D792-515C-8992-B6ABA531F318}"/>
              </a:ext>
            </a:extLst>
          </p:cNvPr>
          <p:cNvSpPr/>
          <p:nvPr/>
        </p:nvSpPr>
        <p:spPr>
          <a:xfrm>
            <a:off x="6525341" y="3031768"/>
            <a:ext cx="1146468" cy="553998"/>
          </a:xfrm>
          <a:prstGeom prst="rect">
            <a:avLst/>
          </a:prstGeom>
          <a:noFill/>
        </p:spPr>
        <p:txBody>
          <a:bodyPr wrap="none" lIns="91440" tIns="45720" rIns="91440" bIns="45720">
            <a:spAutoFit/>
          </a:bodyPr>
          <a:lstStyle/>
          <a:p>
            <a:pPr algn="ctr"/>
            <a:r>
              <a:rPr lang="es-ES" sz="1500" b="1" cap="none" spc="50" dirty="0">
                <a:ln w="0"/>
                <a:solidFill>
                  <a:schemeClr val="bg1"/>
                </a:solidFill>
                <a:effectLst>
                  <a:innerShdw blurRad="63500" dist="50800" dir="13500000">
                    <a:srgbClr val="000000">
                      <a:alpha val="50000"/>
                    </a:srgbClr>
                  </a:innerShdw>
                </a:effectLst>
              </a:rPr>
              <a:t>Q</a:t>
            </a:r>
            <a:r>
              <a:rPr lang="es-BO" sz="1500" b="1" cap="none" spc="50" dirty="0" err="1">
                <a:ln w="0"/>
                <a:solidFill>
                  <a:schemeClr val="bg1"/>
                </a:solidFill>
                <a:effectLst>
                  <a:innerShdw blurRad="63500" dist="50800" dir="13500000">
                    <a:srgbClr val="000000">
                      <a:alpha val="50000"/>
                    </a:srgbClr>
                  </a:innerShdw>
                </a:effectLst>
              </a:rPr>
              <a:t>uiero</a:t>
            </a:r>
            <a:endParaRPr lang="es-BO" sz="1500" b="1" cap="none" spc="50" dirty="0">
              <a:ln w="0"/>
              <a:solidFill>
                <a:schemeClr val="bg1"/>
              </a:solidFill>
              <a:effectLst>
                <a:innerShdw blurRad="63500" dist="50800" dir="13500000">
                  <a:srgbClr val="000000">
                    <a:alpha val="50000"/>
                  </a:srgbClr>
                </a:innerShdw>
              </a:effectLst>
            </a:endParaRPr>
          </a:p>
          <a:p>
            <a:pPr algn="ctr"/>
            <a:r>
              <a:rPr lang="es-BO" sz="1500" b="1" cap="none" spc="50" dirty="0">
                <a:ln w="0"/>
                <a:solidFill>
                  <a:schemeClr val="bg1"/>
                </a:solidFill>
                <a:effectLst>
                  <a:innerShdw blurRad="63500" dist="50800" dir="13500000">
                    <a:srgbClr val="000000">
                      <a:alpha val="50000"/>
                    </a:srgbClr>
                  </a:innerShdw>
                </a:effectLst>
              </a:rPr>
              <a:t> reclamar</a:t>
            </a:r>
            <a:endParaRPr lang="es-ES" sz="1500" b="1" cap="none" spc="50" dirty="0">
              <a:ln w="0"/>
              <a:solidFill>
                <a:schemeClr val="bg2"/>
              </a:solidFill>
              <a:effectLst>
                <a:innerShdw blurRad="63500" dist="50800" dir="13500000">
                  <a:srgbClr val="000000">
                    <a:alpha val="50000"/>
                  </a:srgbClr>
                </a:innerShdw>
              </a:effectLst>
            </a:endParaRPr>
          </a:p>
        </p:txBody>
      </p:sp>
      <p:sp>
        <p:nvSpPr>
          <p:cNvPr id="11" name="Rectángulo 10">
            <a:extLst>
              <a:ext uri="{FF2B5EF4-FFF2-40B4-BE49-F238E27FC236}">
                <a16:creationId xmlns:a16="http://schemas.microsoft.com/office/drawing/2014/main" id="{01DD7898-0EEB-FCF0-E2AB-667C16A3A1DA}"/>
              </a:ext>
            </a:extLst>
          </p:cNvPr>
          <p:cNvSpPr/>
          <p:nvPr/>
        </p:nvSpPr>
        <p:spPr>
          <a:xfrm>
            <a:off x="5218676" y="2452562"/>
            <a:ext cx="1146468" cy="553998"/>
          </a:xfrm>
          <a:prstGeom prst="rect">
            <a:avLst/>
          </a:prstGeom>
          <a:noFill/>
        </p:spPr>
        <p:txBody>
          <a:bodyPr wrap="none" lIns="91440" tIns="45720" rIns="91440" bIns="45720">
            <a:spAutoFit/>
          </a:bodyPr>
          <a:lstStyle/>
          <a:p>
            <a:pPr algn="ctr"/>
            <a:r>
              <a:rPr lang="es-ES" sz="1500" b="1" cap="none" spc="50" dirty="0">
                <a:ln w="0"/>
                <a:solidFill>
                  <a:schemeClr val="bg1"/>
                </a:solidFill>
                <a:effectLst>
                  <a:innerShdw blurRad="63500" dist="50800" dir="13500000">
                    <a:srgbClr val="000000">
                      <a:alpha val="50000"/>
                    </a:srgbClr>
                  </a:innerShdw>
                </a:effectLst>
              </a:rPr>
              <a:t>Q</a:t>
            </a:r>
            <a:r>
              <a:rPr lang="es-BO" sz="1500" b="1" cap="none" spc="50" dirty="0" err="1">
                <a:ln w="0"/>
                <a:solidFill>
                  <a:schemeClr val="bg1"/>
                </a:solidFill>
                <a:effectLst>
                  <a:innerShdw blurRad="63500" dist="50800" dir="13500000">
                    <a:srgbClr val="000000">
                      <a:alpha val="50000"/>
                    </a:srgbClr>
                  </a:innerShdw>
                </a:effectLst>
              </a:rPr>
              <a:t>uiero</a:t>
            </a:r>
            <a:endParaRPr lang="es-BO" sz="1500" b="1" cap="none" spc="50" dirty="0">
              <a:ln w="0"/>
              <a:solidFill>
                <a:schemeClr val="bg1"/>
              </a:solidFill>
              <a:effectLst>
                <a:innerShdw blurRad="63500" dist="50800" dir="13500000">
                  <a:srgbClr val="000000">
                    <a:alpha val="50000"/>
                  </a:srgbClr>
                </a:innerShdw>
              </a:effectLst>
            </a:endParaRPr>
          </a:p>
          <a:p>
            <a:pPr algn="ctr"/>
            <a:r>
              <a:rPr lang="es-BO" sz="1500" b="1" cap="none" spc="50" dirty="0">
                <a:ln w="0"/>
                <a:solidFill>
                  <a:schemeClr val="bg1"/>
                </a:solidFill>
                <a:effectLst>
                  <a:innerShdw blurRad="63500" dist="50800" dir="13500000">
                    <a:srgbClr val="000000">
                      <a:alpha val="50000"/>
                    </a:srgbClr>
                  </a:innerShdw>
                </a:effectLst>
              </a:rPr>
              <a:t> reclamar</a:t>
            </a:r>
            <a:endParaRPr lang="es-ES" sz="15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7434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623E8F-67D6-85CD-20AE-721E6CE6859B}"/>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1776" r="13707" b="4343"/>
          <a:stretch/>
        </p:blipFill>
        <p:spPr>
          <a:xfrm>
            <a:off x="5220072" y="155091"/>
            <a:ext cx="3672585" cy="6489207"/>
          </a:xfrm>
          <a:prstGeom prst="rect">
            <a:avLst/>
          </a:prstGeom>
        </p:spPr>
      </p:pic>
      <p:sp>
        <p:nvSpPr>
          <p:cNvPr id="4" name="Rectángulo: esquinas redondeadas 3">
            <a:extLst>
              <a:ext uri="{FF2B5EF4-FFF2-40B4-BE49-F238E27FC236}">
                <a16:creationId xmlns:a16="http://schemas.microsoft.com/office/drawing/2014/main" id="{E3ECE21A-FE96-9E26-8E07-8E860DE522B1}"/>
              </a:ext>
            </a:extLst>
          </p:cNvPr>
          <p:cNvSpPr/>
          <p:nvPr/>
        </p:nvSpPr>
        <p:spPr>
          <a:xfrm>
            <a:off x="143331" y="719696"/>
            <a:ext cx="4536681" cy="59050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Wingdings" pitchFamily="2" charset="2"/>
              <a:buChar char="v"/>
            </a:pPr>
            <a:endParaRPr lang="es-ES" sz="1200" dirty="0">
              <a:solidFill>
                <a:schemeClr val="bg1"/>
              </a:solidFill>
            </a:endParaRPr>
          </a:p>
          <a:p>
            <a:pPr marL="285750" indent="-285750" algn="just">
              <a:buFont typeface="Wingdings" pitchFamily="2" charset="2"/>
              <a:buChar char="v"/>
            </a:pPr>
            <a:r>
              <a:rPr lang="es-ES" sz="1200" dirty="0">
                <a:solidFill>
                  <a:schemeClr val="bg1"/>
                </a:solidFill>
              </a:rPr>
              <a:t>Recibir todo reclamo formulado por los consumidores financieros, consignando el medio por el cual requieren que se les remitan las cartas de respuesta a sus reclamos, en caso de que no opten por apersonarse a la entidad financiera a recoger las mismas;</a:t>
            </a:r>
          </a:p>
          <a:p>
            <a:pPr marL="285750" indent="-285750" algn="just">
              <a:buFont typeface="Wingdings" pitchFamily="2" charset="2"/>
              <a:buChar char="v"/>
            </a:pPr>
            <a:r>
              <a:rPr lang="es-ES" sz="1200" dirty="0">
                <a:solidFill>
                  <a:schemeClr val="bg1"/>
                </a:solidFill>
              </a:rPr>
              <a:t>Registrar el reclamo, asignándole un número único y correlativo</a:t>
            </a:r>
          </a:p>
          <a:p>
            <a:pPr marL="285750" indent="-285750" algn="just">
              <a:buFont typeface="Wingdings" pitchFamily="2" charset="2"/>
              <a:buChar char="v"/>
            </a:pPr>
            <a:r>
              <a:rPr lang="es-ES" sz="1200" dirty="0">
                <a:solidFill>
                  <a:schemeClr val="bg1"/>
                </a:solidFill>
              </a:rPr>
              <a:t>Comunicar a los consumidores financieros su número único de reclamo, dejando constancia de ello. Dicha comunicación, debe realizarse inmediatamente o en un plazo máximo de veinticuatro (24) horas, computables desde el registro del reclamo, cuando éste sea presentado a través del sitio web de la entidad financiera;</a:t>
            </a:r>
          </a:p>
          <a:p>
            <a:pPr marL="285750" indent="-285750" algn="just">
              <a:buFont typeface="Wingdings" pitchFamily="2" charset="2"/>
              <a:buChar char="v"/>
            </a:pPr>
            <a:r>
              <a:rPr lang="es-ES" sz="1200" dirty="0">
                <a:solidFill>
                  <a:schemeClr val="bg1"/>
                </a:solidFill>
              </a:rPr>
              <a:t>Solicitar a los consumidores financieros, cuando corresponda, adjuntar la documentación pertinente;</a:t>
            </a:r>
          </a:p>
          <a:p>
            <a:pPr marL="285750" indent="-285750" algn="just">
              <a:buFont typeface="Wingdings" pitchFamily="2" charset="2"/>
              <a:buChar char="v"/>
            </a:pPr>
            <a:r>
              <a:rPr lang="es-ES" sz="1200" dirty="0">
                <a:solidFill>
                  <a:schemeClr val="bg1"/>
                </a:solidFill>
              </a:rPr>
              <a:t>Realizar el análisis de toda la documentación presentada por los consumidores financieros que respalda el reclamo;</a:t>
            </a:r>
          </a:p>
          <a:p>
            <a:pPr marL="285750" indent="-285750" algn="just">
              <a:buFont typeface="Wingdings" pitchFamily="2" charset="2"/>
              <a:buChar char="v"/>
            </a:pPr>
            <a:r>
              <a:rPr lang="es-ES" sz="1200" dirty="0">
                <a:solidFill>
                  <a:schemeClr val="bg1"/>
                </a:solidFill>
              </a:rPr>
              <a:t>Emitir y registrar la respuesta al reclamo en el plazo establecido en el presente Reglamento;</a:t>
            </a:r>
          </a:p>
          <a:p>
            <a:pPr marL="285750" indent="-285750" algn="just">
              <a:buFont typeface="Wingdings" pitchFamily="2" charset="2"/>
              <a:buChar char="v"/>
            </a:pPr>
            <a:r>
              <a:rPr lang="es-ES" sz="1200" dirty="0">
                <a:solidFill>
                  <a:schemeClr val="bg1"/>
                </a:solidFill>
              </a:rPr>
              <a:t>Proporcionar la carta de respuesta a los consumidores financieros, a través del medio requerido por éstos o al momento en que se apersonen por la entidad financiera a recoger la misma, según sea el caso;</a:t>
            </a:r>
          </a:p>
          <a:p>
            <a:pPr algn="ctr"/>
            <a:endParaRPr lang="es-BO" dirty="0"/>
          </a:p>
        </p:txBody>
      </p:sp>
      <p:sp>
        <p:nvSpPr>
          <p:cNvPr id="2" name="Bocadillo: ovalado 1">
            <a:extLst>
              <a:ext uri="{FF2B5EF4-FFF2-40B4-BE49-F238E27FC236}">
                <a16:creationId xmlns:a16="http://schemas.microsoft.com/office/drawing/2014/main" id="{DA046CB4-BED8-C694-BB2F-040CE5C5B7F7}"/>
              </a:ext>
            </a:extLst>
          </p:cNvPr>
          <p:cNvSpPr/>
          <p:nvPr/>
        </p:nvSpPr>
        <p:spPr>
          <a:xfrm>
            <a:off x="4427984" y="0"/>
            <a:ext cx="3589432" cy="1628800"/>
          </a:xfrm>
          <a:prstGeom prst="wedgeEllipseCallout">
            <a:avLst>
              <a:gd name="adj1" fmla="val 18438"/>
              <a:gd name="adj2" fmla="val 670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BO" sz="1800" b="1" dirty="0">
                <a:solidFill>
                  <a:schemeClr val="bg2">
                    <a:lumMod val="50000"/>
                  </a:schemeClr>
                </a:solidFill>
              </a:rPr>
              <a:t>PROCEDIMIENTO PARA LA RECEPCION Y ATENCION DE RECLAMOS</a:t>
            </a:r>
          </a:p>
        </p:txBody>
      </p:sp>
    </p:spTree>
    <p:extLst>
      <p:ext uri="{BB962C8B-B14F-4D97-AF65-F5344CB8AC3E}">
        <p14:creationId xmlns:p14="http://schemas.microsoft.com/office/powerpoint/2010/main" val="144247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a de flujo: proceso alternativo 2">
            <a:extLst>
              <a:ext uri="{FF2B5EF4-FFF2-40B4-BE49-F238E27FC236}">
                <a16:creationId xmlns:a16="http://schemas.microsoft.com/office/drawing/2014/main" id="{BF0A71D4-2359-5849-4949-C09042C26A0D}"/>
              </a:ext>
            </a:extLst>
          </p:cNvPr>
          <p:cNvSpPr/>
          <p:nvPr/>
        </p:nvSpPr>
        <p:spPr>
          <a:xfrm>
            <a:off x="3059832" y="116632"/>
            <a:ext cx="5688632" cy="648072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v"/>
            </a:pPr>
            <a:r>
              <a:rPr lang="es-ES" sz="1200" dirty="0">
                <a:solidFill>
                  <a:schemeClr val="bg2">
                    <a:lumMod val="50000"/>
                  </a:schemeClr>
                </a:solidFill>
              </a:rPr>
              <a:t>La respuesta a cada reclamo debe ser emitida y estar a disposición de los consumidores financieros en un plazo máximo de cinco (5) días hábiles administrativos, a partir de la fecha de la recepción del mismo</a:t>
            </a:r>
            <a:r>
              <a:rPr lang="es-BO" sz="1200" dirty="0">
                <a:solidFill>
                  <a:schemeClr val="bg2">
                    <a:lumMod val="50000"/>
                  </a:schemeClr>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bg2">
                    <a:lumMod val="50000"/>
                  </a:schemeClr>
                </a:solidFill>
              </a:rPr>
              <a:t>En caso de requerir un plazo mayor, la entidad financiera debe comunicar a los consumidores financieros, dentro de los cinco (5) días hábil es administrativos establecidos, la fecha en la que emitirá y pondrá a su disposición la respuesta, señalando los motivos, debidamente fundamentados, por los cuales la atención de su reclamo requerirá un tiempo de análisis mayor; dicha fecha, no debe exceder los diez (10) días hábiles administrativos computados desde la recepción del reclamo</a:t>
            </a:r>
            <a:r>
              <a:rPr lang="es-BO" sz="1200" dirty="0">
                <a:solidFill>
                  <a:schemeClr val="bg2">
                    <a:lumMod val="50000"/>
                  </a:schemeClr>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bg2">
                    <a:lumMod val="50000"/>
                  </a:schemeClr>
                </a:solidFill>
              </a:rPr>
              <a:t>En caso de que la entidad financiera requiera un plazo adicional a los diez (10) días hábiles administrativos para atender el reclamo, debe comunicar, por escrito a ASFI y al consumidor financiero dicho extremo, fundamentando el motivo por el cual necesitaría un tiempo superior para emitir la respuesta al consumidor financiero. La entidad financiera sólo podrá requerir un plazo adicional en dos (2) oportunidades, cada una de las cuales no deberá exceder los cinco (5) días hábiles administrativos</a:t>
            </a:r>
            <a:r>
              <a:rPr lang="es-BO" sz="1200" dirty="0">
                <a:solidFill>
                  <a:schemeClr val="bg2">
                    <a:lumMod val="50000"/>
                  </a:schemeClr>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bg2">
                    <a:lumMod val="50000"/>
                  </a:schemeClr>
                </a:solidFill>
              </a:rPr>
              <a:t>Cuando la atención del reclamo dependa de aspectos no atribuibles a la entidad financiera, dentro de los cinco (5) días hábiles administrativos, computables desde la recepción inicial del reclamo, ésta comunicará por escrito a ASFI y al consumidor financiero el plazo en el que emitirá su respuesta, fundamentando el motivo por el cual requiere del mismo. ASFI, en caso de que considere que el plazo requerido es excesivo, podrá modificar lo, indicando tal determinación a la entidad financiera</a:t>
            </a:r>
            <a:r>
              <a:rPr lang="es-BO" sz="1200" dirty="0">
                <a:solidFill>
                  <a:schemeClr val="bg2">
                    <a:lumMod val="50000"/>
                  </a:schemeClr>
                </a:solidFill>
                <a:latin typeface="Times New Roman" panose="02020603050405020304" pitchFamily="18" charset="0"/>
                <a:cs typeface="Times New Roman" panose="02020603050405020304" pitchFamily="18" charset="0"/>
              </a:rPr>
              <a:t>.</a:t>
            </a:r>
          </a:p>
          <a:p>
            <a:pPr marL="285750" indent="-285750" algn="just">
              <a:buFont typeface="Wingdings" pitchFamily="2" charset="2"/>
              <a:buChar char="v"/>
            </a:pPr>
            <a:r>
              <a:rPr lang="es-ES" sz="1200" dirty="0">
                <a:solidFill>
                  <a:schemeClr val="bg2">
                    <a:lumMod val="50000"/>
                  </a:schemeClr>
                </a:solidFill>
              </a:rPr>
              <a:t>En todos los casos, la entidad financiera debe dejar evidencia de haber comunicado al consumidor financiero la fecha en la que la respuesta fue emitida y puesta a su disposición.</a:t>
            </a:r>
            <a:endParaRPr lang="es-BO" sz="12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6CCC40C9-34C2-5EF6-A38F-8CF6D6906423}"/>
              </a:ext>
            </a:extLst>
          </p:cNvPr>
          <p:cNvPicPr>
            <a:picLocks noChangeAspect="1"/>
          </p:cNvPicPr>
          <p:nvPr/>
        </p:nvPicPr>
        <p:blipFill rotWithShape="1">
          <a:blip r:embed="rId2">
            <a:extLst>
              <a:ext uri="{28A0092B-C50C-407E-A947-70E740481C1C}">
                <a14:useLocalDpi xmlns:a14="http://schemas.microsoft.com/office/drawing/2010/main" val="0"/>
              </a:ext>
            </a:extLst>
          </a:blip>
          <a:srcRect l="57288" t="50000" r="7402" b="3583"/>
          <a:stretch/>
        </p:blipFill>
        <p:spPr>
          <a:xfrm>
            <a:off x="179512" y="3706737"/>
            <a:ext cx="2836950" cy="2971007"/>
          </a:xfrm>
          <a:prstGeom prst="rect">
            <a:avLst/>
          </a:prstGeom>
        </p:spPr>
      </p:pic>
      <p:sp>
        <p:nvSpPr>
          <p:cNvPr id="7" name="Bocadillo: ovalado 6">
            <a:extLst>
              <a:ext uri="{FF2B5EF4-FFF2-40B4-BE49-F238E27FC236}">
                <a16:creationId xmlns:a16="http://schemas.microsoft.com/office/drawing/2014/main" id="{221557E8-932B-A15B-EF28-40841F48948E}"/>
              </a:ext>
            </a:extLst>
          </p:cNvPr>
          <p:cNvSpPr/>
          <p:nvPr/>
        </p:nvSpPr>
        <p:spPr>
          <a:xfrm>
            <a:off x="109377" y="332656"/>
            <a:ext cx="2700808" cy="3240360"/>
          </a:xfrm>
          <a:prstGeom prst="wedgeEllipseCallout">
            <a:avLst>
              <a:gd name="adj1" fmla="val -362"/>
              <a:gd name="adj2" fmla="val 584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9" name="CuadroTexto 8">
            <a:extLst>
              <a:ext uri="{FF2B5EF4-FFF2-40B4-BE49-F238E27FC236}">
                <a16:creationId xmlns:a16="http://schemas.microsoft.com/office/drawing/2014/main" id="{1473C80C-661C-ADF6-2CBB-2251D52822BA}"/>
              </a:ext>
            </a:extLst>
          </p:cNvPr>
          <p:cNvSpPr txBox="1"/>
          <p:nvPr/>
        </p:nvSpPr>
        <p:spPr>
          <a:xfrm>
            <a:off x="179511" y="1340768"/>
            <a:ext cx="2376265" cy="1200329"/>
          </a:xfrm>
          <a:prstGeom prst="rect">
            <a:avLst/>
          </a:prstGeom>
          <a:noFill/>
        </p:spPr>
        <p:txBody>
          <a:bodyPr wrap="square">
            <a:spAutoFit/>
          </a:bodyPr>
          <a:lstStyle/>
          <a:p>
            <a:pPr algn="ctr"/>
            <a:r>
              <a:rPr lang="es-BO" sz="1800" b="1" dirty="0">
                <a:solidFill>
                  <a:schemeClr val="bg2">
                    <a:lumMod val="50000"/>
                  </a:schemeClr>
                </a:solidFill>
              </a:rPr>
              <a:t>CARACTERÍSTICAS </a:t>
            </a:r>
          </a:p>
          <a:p>
            <a:pPr algn="ctr"/>
            <a:r>
              <a:rPr lang="es-BO" sz="1800" b="1" dirty="0">
                <a:solidFill>
                  <a:schemeClr val="bg2">
                    <a:lumMod val="50000"/>
                  </a:schemeClr>
                </a:solidFill>
              </a:rPr>
              <a:t> Y PLAZOS PARA </a:t>
            </a:r>
          </a:p>
          <a:p>
            <a:pPr algn="ctr"/>
            <a:r>
              <a:rPr lang="es-BO" sz="1800" b="1" dirty="0">
                <a:solidFill>
                  <a:schemeClr val="bg2">
                    <a:lumMod val="50000"/>
                  </a:schemeClr>
                </a:solidFill>
              </a:rPr>
              <a:t>LA RESPUESTA</a:t>
            </a:r>
          </a:p>
          <a:p>
            <a:pPr algn="ctr"/>
            <a:r>
              <a:rPr lang="es-BO" sz="1800" b="1" dirty="0">
                <a:solidFill>
                  <a:schemeClr val="bg2">
                    <a:lumMod val="50000"/>
                  </a:schemeClr>
                </a:solidFill>
              </a:rPr>
              <a:t> A RECLAMOS</a:t>
            </a:r>
          </a:p>
        </p:txBody>
      </p:sp>
    </p:spTree>
    <p:extLst>
      <p:ext uri="{BB962C8B-B14F-4D97-AF65-F5344CB8AC3E}">
        <p14:creationId xmlns:p14="http://schemas.microsoft.com/office/powerpoint/2010/main" val="15865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E2D0BE-E730-EB7C-359F-8CE8AA60ED7F}"/>
              </a:ext>
            </a:extLst>
          </p:cNvPr>
          <p:cNvPicPr>
            <a:picLocks noChangeAspect="1"/>
          </p:cNvPicPr>
          <p:nvPr/>
        </p:nvPicPr>
        <p:blipFill rotWithShape="1">
          <a:blip r:embed="rId2">
            <a:extLst>
              <a:ext uri="{28A0092B-C50C-407E-A947-70E740481C1C}">
                <a14:useLocalDpi xmlns:a14="http://schemas.microsoft.com/office/drawing/2010/main" val="0"/>
              </a:ext>
            </a:extLst>
          </a:blip>
          <a:srcRect l="1694" t="12958" r="1694" b="7906"/>
          <a:stretch/>
        </p:blipFill>
        <p:spPr>
          <a:xfrm>
            <a:off x="1043608" y="3412284"/>
            <a:ext cx="6840760" cy="3384376"/>
          </a:xfrm>
          <a:prstGeom prst="rect">
            <a:avLst/>
          </a:prstGeom>
        </p:spPr>
      </p:pic>
      <p:sp>
        <p:nvSpPr>
          <p:cNvPr id="6" name="Bocadillo: ovalado 5">
            <a:extLst>
              <a:ext uri="{FF2B5EF4-FFF2-40B4-BE49-F238E27FC236}">
                <a16:creationId xmlns:a16="http://schemas.microsoft.com/office/drawing/2014/main" id="{908CCB31-16B8-D63F-DF3D-DA8BD7B333DC}"/>
              </a:ext>
            </a:extLst>
          </p:cNvPr>
          <p:cNvSpPr/>
          <p:nvPr/>
        </p:nvSpPr>
        <p:spPr>
          <a:xfrm>
            <a:off x="434852" y="980728"/>
            <a:ext cx="2192931" cy="2255756"/>
          </a:xfrm>
          <a:prstGeom prst="wedgeEllipseCallout">
            <a:avLst>
              <a:gd name="adj1" fmla="val 49267"/>
              <a:gd name="adj2" fmla="val 583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5" name="CuadroTexto 4">
            <a:extLst>
              <a:ext uri="{FF2B5EF4-FFF2-40B4-BE49-F238E27FC236}">
                <a16:creationId xmlns:a16="http://schemas.microsoft.com/office/drawing/2014/main" id="{D5A8B06E-5103-EFD0-2B7B-1B2093187ECF}"/>
              </a:ext>
            </a:extLst>
          </p:cNvPr>
          <p:cNvSpPr txBox="1"/>
          <p:nvPr/>
        </p:nvSpPr>
        <p:spPr>
          <a:xfrm>
            <a:off x="261348" y="1484784"/>
            <a:ext cx="2539937" cy="923330"/>
          </a:xfrm>
          <a:prstGeom prst="rect">
            <a:avLst/>
          </a:prstGeom>
          <a:noFill/>
        </p:spPr>
        <p:txBody>
          <a:bodyPr wrap="square">
            <a:spAutoFit/>
          </a:bodyPr>
          <a:lstStyle/>
          <a:p>
            <a:pPr algn="ctr"/>
            <a:r>
              <a:rPr lang="es-BO" b="1" dirty="0">
                <a:solidFill>
                  <a:schemeClr val="bg2">
                    <a:lumMod val="50000"/>
                  </a:schemeClr>
                </a:solidFill>
              </a:rPr>
              <a:t>QUE ES </a:t>
            </a:r>
          </a:p>
          <a:p>
            <a:pPr algn="ctr"/>
            <a:r>
              <a:rPr lang="es-BO" b="1" dirty="0">
                <a:solidFill>
                  <a:schemeClr val="bg2">
                    <a:lumMod val="50000"/>
                  </a:schemeClr>
                </a:solidFill>
              </a:rPr>
              <a:t>LA LEYENDA EN LA RESPUESTA</a:t>
            </a:r>
            <a:endParaRPr lang="es-BO" sz="1800" b="1" dirty="0">
              <a:solidFill>
                <a:schemeClr val="bg2">
                  <a:lumMod val="50000"/>
                </a:schemeClr>
              </a:solidFill>
            </a:endParaRPr>
          </a:p>
        </p:txBody>
      </p:sp>
      <p:sp>
        <p:nvSpPr>
          <p:cNvPr id="8" name="Bocadillo: ovalado 7">
            <a:extLst>
              <a:ext uri="{FF2B5EF4-FFF2-40B4-BE49-F238E27FC236}">
                <a16:creationId xmlns:a16="http://schemas.microsoft.com/office/drawing/2014/main" id="{F4E0B9D4-4610-BD28-1DCF-CC437BC9CEB9}"/>
              </a:ext>
            </a:extLst>
          </p:cNvPr>
          <p:cNvSpPr/>
          <p:nvPr/>
        </p:nvSpPr>
        <p:spPr>
          <a:xfrm>
            <a:off x="3203848" y="260648"/>
            <a:ext cx="5940152" cy="2975836"/>
          </a:xfrm>
          <a:prstGeom prst="wedgeEllipseCallout">
            <a:avLst>
              <a:gd name="adj1" fmla="val 22447"/>
              <a:gd name="adj2" fmla="val 709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0" name="CuadroTexto 9">
            <a:extLst>
              <a:ext uri="{FF2B5EF4-FFF2-40B4-BE49-F238E27FC236}">
                <a16:creationId xmlns:a16="http://schemas.microsoft.com/office/drawing/2014/main" id="{C721BF0F-7F90-A116-1E0E-59578E1A02C0}"/>
              </a:ext>
            </a:extLst>
          </p:cNvPr>
          <p:cNvSpPr txBox="1"/>
          <p:nvPr/>
        </p:nvSpPr>
        <p:spPr>
          <a:xfrm>
            <a:off x="3655976" y="754375"/>
            <a:ext cx="4856384" cy="2164182"/>
          </a:xfrm>
          <a:prstGeom prst="rect">
            <a:avLst/>
          </a:prstGeom>
          <a:noFill/>
        </p:spPr>
        <p:txBody>
          <a:bodyPr wrap="square">
            <a:spAutoFit/>
          </a:bodyPr>
          <a:lstStyle/>
          <a:p>
            <a:pPr lvl="1" algn="just">
              <a:lnSpc>
                <a:spcPct val="150000"/>
              </a:lnSpc>
            </a:pPr>
            <a:r>
              <a:rPr lang="es-BO" sz="1300" b="1" dirty="0">
                <a:solidFill>
                  <a:schemeClr val="bg1"/>
                </a:solidFill>
                <a:latin typeface="Yu Gothic Light" panose="020B0300000000000000" pitchFamily="34" charset="-128"/>
                <a:ea typeface="Yu Gothic Light" panose="020B0300000000000000" pitchFamily="34" charset="-128"/>
                <a:cs typeface="Times New Roman" panose="02020603050405020304" pitchFamily="18" charset="0"/>
              </a:rPr>
              <a:t>La respuesta por la Entidad Financiera al Consumidor Financiero , debe incluir la leyenda “ </a:t>
            </a:r>
            <a:r>
              <a:rPr lang="es-BO" sz="1300" b="1" i="1" dirty="0">
                <a:solidFill>
                  <a:schemeClr val="bg1"/>
                </a:solidFill>
                <a:latin typeface="Yu Gothic Light" panose="020B0300000000000000" pitchFamily="34" charset="-128"/>
                <a:ea typeface="Yu Gothic Light" panose="020B0300000000000000" pitchFamily="34" charset="-128"/>
                <a:cs typeface="Times New Roman" panose="02020603050405020304" pitchFamily="18" charset="0"/>
              </a:rPr>
              <a:t>Si el consumidor financiero, esta en desacuerdo con la respuesta emitida, puede acudir en Segunda Instancia a la defensoría del consumidor financiero  de la Autoridad de Supervisión del Sistema Financiero ASFI que se encuentra disponible en todas sus Oficinas”.</a:t>
            </a:r>
          </a:p>
        </p:txBody>
      </p:sp>
    </p:spTree>
    <p:extLst>
      <p:ext uri="{BB962C8B-B14F-4D97-AF65-F5344CB8AC3E}">
        <p14:creationId xmlns:p14="http://schemas.microsoft.com/office/powerpoint/2010/main" val="173724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99D36D-8CFE-BE0B-F340-93B22A2117A5}"/>
              </a:ext>
            </a:extLst>
          </p:cNvPr>
          <p:cNvPicPr>
            <a:picLocks noChangeAspect="1"/>
          </p:cNvPicPr>
          <p:nvPr/>
        </p:nvPicPr>
        <p:blipFill>
          <a:blip r:embed="rId2"/>
          <a:stretch>
            <a:fillRect/>
          </a:stretch>
        </p:blipFill>
        <p:spPr>
          <a:xfrm>
            <a:off x="179512" y="1421322"/>
            <a:ext cx="8640960" cy="4979504"/>
          </a:xfrm>
          <a:prstGeom prst="rect">
            <a:avLst/>
          </a:prstGeom>
        </p:spPr>
      </p:pic>
      <p:sp>
        <p:nvSpPr>
          <p:cNvPr id="6" name="Rectángulo 5">
            <a:extLst>
              <a:ext uri="{FF2B5EF4-FFF2-40B4-BE49-F238E27FC236}">
                <a16:creationId xmlns:a16="http://schemas.microsoft.com/office/drawing/2014/main" id="{6877AF50-605B-3CB5-1B56-A2D407DDCD7E}"/>
              </a:ext>
            </a:extLst>
          </p:cNvPr>
          <p:cNvSpPr/>
          <p:nvPr/>
        </p:nvSpPr>
        <p:spPr>
          <a:xfrm>
            <a:off x="1157971" y="84374"/>
            <a:ext cx="6366357" cy="1077218"/>
          </a:xfrm>
          <a:prstGeom prst="rect">
            <a:avLst/>
          </a:prstGeom>
          <a:solidFill>
            <a:schemeClr val="accent3">
              <a:lumMod val="40000"/>
              <a:lumOff val="60000"/>
            </a:schemeClr>
          </a:solidFill>
        </p:spPr>
        <p:txBody>
          <a:bodyPr wrap="square">
            <a:spAutoFit/>
          </a:bodyPr>
          <a:lstStyle/>
          <a:p>
            <a:r>
              <a:rPr lang="es-BO" sz="3200" b="1" dirty="0">
                <a:solidFill>
                  <a:schemeClr val="bg1"/>
                </a:solidFill>
                <a:latin typeface="Tempus Sans ITC" panose="04020404030D07020202" pitchFamily="82" charset="0"/>
                <a:cs typeface="Times New Roman" panose="02020603050405020304" pitchFamily="18" charset="0"/>
              </a:rPr>
              <a:t>La Respuesta emitida debe cumplir </a:t>
            </a:r>
          </a:p>
          <a:p>
            <a:r>
              <a:rPr lang="es-BO" sz="3200" b="1" dirty="0">
                <a:solidFill>
                  <a:schemeClr val="bg1"/>
                </a:solidFill>
                <a:latin typeface="Tempus Sans ITC" panose="04020404030D07020202" pitchFamily="82" charset="0"/>
                <a:cs typeface="Times New Roman" panose="02020603050405020304" pitchFamily="18" charset="0"/>
              </a:rPr>
              <a:t>con las siguientes características:</a:t>
            </a:r>
          </a:p>
        </p:txBody>
      </p:sp>
      <p:sp>
        <p:nvSpPr>
          <p:cNvPr id="8" name="CuadroTexto 7">
            <a:extLst>
              <a:ext uri="{FF2B5EF4-FFF2-40B4-BE49-F238E27FC236}">
                <a16:creationId xmlns:a16="http://schemas.microsoft.com/office/drawing/2014/main" id="{7C9AE236-170A-C51F-D162-0EEAFC9AB2A1}"/>
              </a:ext>
            </a:extLst>
          </p:cNvPr>
          <p:cNvSpPr txBox="1"/>
          <p:nvPr/>
        </p:nvSpPr>
        <p:spPr>
          <a:xfrm>
            <a:off x="2443605" y="3048937"/>
            <a:ext cx="2448272" cy="923330"/>
          </a:xfrm>
          <a:prstGeom prst="rect">
            <a:avLst/>
          </a:prstGeom>
          <a:noFill/>
        </p:spPr>
        <p:txBody>
          <a:bodyPr wrap="square">
            <a:spAutoFit/>
          </a:bodyPr>
          <a:lstStyle/>
          <a:p>
            <a:pPr algn="ctr"/>
            <a:r>
              <a:rPr lang="es-BO" b="1" dirty="0">
                <a:solidFill>
                  <a:schemeClr val="bg1"/>
                </a:solidFill>
                <a:latin typeface="Times New Roman" panose="02020603050405020304" pitchFamily="18" charset="0"/>
                <a:cs typeface="Times New Roman" panose="02020603050405020304" pitchFamily="18" charset="0"/>
              </a:rPr>
              <a:t>EXPRESA: </a:t>
            </a:r>
            <a:r>
              <a:rPr lang="es-BO" dirty="0">
                <a:solidFill>
                  <a:schemeClr val="bg1"/>
                </a:solidFill>
                <a:latin typeface="Times New Roman" panose="02020603050405020304" pitchFamily="18" charset="0"/>
                <a:cs typeface="Times New Roman" panose="02020603050405020304" pitchFamily="18" charset="0"/>
              </a:rPr>
              <a:t>Mediante </a:t>
            </a:r>
          </a:p>
          <a:p>
            <a:pPr algn="ctr"/>
            <a:r>
              <a:rPr lang="es-BO" dirty="0">
                <a:solidFill>
                  <a:schemeClr val="bg1"/>
                </a:solidFill>
                <a:latin typeface="Times New Roman" panose="02020603050405020304" pitchFamily="18" charset="0"/>
                <a:cs typeface="Times New Roman" panose="02020603050405020304" pitchFamily="18" charset="0"/>
              </a:rPr>
              <a:t> comunicación </a:t>
            </a:r>
          </a:p>
          <a:p>
            <a:pPr algn="ctr"/>
            <a:r>
              <a:rPr lang="es-BO" dirty="0">
                <a:solidFill>
                  <a:schemeClr val="bg1"/>
                </a:solidFill>
                <a:latin typeface="Times New Roman" panose="02020603050405020304" pitchFamily="18" charset="0"/>
                <a:cs typeface="Times New Roman" panose="02020603050405020304" pitchFamily="18" charset="0"/>
              </a:rPr>
              <a:t>escrita.</a:t>
            </a:r>
          </a:p>
        </p:txBody>
      </p:sp>
      <p:sp>
        <p:nvSpPr>
          <p:cNvPr id="10" name="CuadroTexto 9">
            <a:extLst>
              <a:ext uri="{FF2B5EF4-FFF2-40B4-BE49-F238E27FC236}">
                <a16:creationId xmlns:a16="http://schemas.microsoft.com/office/drawing/2014/main" id="{A9C05C45-FEDA-1B17-CDA0-FF8AF3A0F38A}"/>
              </a:ext>
            </a:extLst>
          </p:cNvPr>
          <p:cNvSpPr txBox="1"/>
          <p:nvPr/>
        </p:nvSpPr>
        <p:spPr>
          <a:xfrm>
            <a:off x="755576" y="2204864"/>
            <a:ext cx="2912165" cy="1708160"/>
          </a:xfrm>
          <a:prstGeom prst="rect">
            <a:avLst/>
          </a:prstGeom>
          <a:noFill/>
        </p:spPr>
        <p:txBody>
          <a:bodyPr wrap="square">
            <a:spAutoFit/>
          </a:bodyPr>
          <a:lstStyle/>
          <a:p>
            <a:pPr algn="just"/>
            <a:r>
              <a:rPr lang="es-BO" sz="1500" b="1" dirty="0">
                <a:solidFill>
                  <a:schemeClr val="bg1"/>
                </a:solidFill>
                <a:latin typeface="Times New Roman" panose="02020603050405020304" pitchFamily="18" charset="0"/>
                <a:cs typeface="Times New Roman" panose="02020603050405020304" pitchFamily="18" charset="0"/>
              </a:rPr>
              <a:t>OPORTUNA: </a:t>
            </a:r>
          </a:p>
          <a:p>
            <a:pPr algn="just"/>
            <a:r>
              <a:rPr lang="es-BO" sz="1500" dirty="0">
                <a:solidFill>
                  <a:schemeClr val="bg1"/>
                </a:solidFill>
                <a:latin typeface="Times New Roman" panose="02020603050405020304" pitchFamily="18" charset="0"/>
                <a:cs typeface="Times New Roman" panose="02020603050405020304" pitchFamily="18" charset="0"/>
              </a:rPr>
              <a:t>Se refiere al cumplimiento con el plazo fijado para su </a:t>
            </a:r>
          </a:p>
          <a:p>
            <a:pPr algn="just"/>
            <a:r>
              <a:rPr lang="es-BO" sz="1500" dirty="0">
                <a:solidFill>
                  <a:schemeClr val="bg1"/>
                </a:solidFill>
                <a:latin typeface="Times New Roman" panose="02020603050405020304" pitchFamily="18" charset="0"/>
                <a:cs typeface="Times New Roman" panose="02020603050405020304" pitchFamily="18" charset="0"/>
              </a:rPr>
              <a:t>emisión, de acuerdo</a:t>
            </a:r>
          </a:p>
          <a:p>
            <a:pPr algn="just"/>
            <a:r>
              <a:rPr lang="es-BO" sz="1500" dirty="0">
                <a:solidFill>
                  <a:schemeClr val="bg1"/>
                </a:solidFill>
                <a:latin typeface="Times New Roman" panose="02020603050405020304" pitchFamily="18" charset="0"/>
                <a:cs typeface="Times New Roman" panose="02020603050405020304" pitchFamily="18" charset="0"/>
              </a:rPr>
              <a:t> a lo establecido en </a:t>
            </a:r>
          </a:p>
          <a:p>
            <a:pPr algn="just"/>
            <a:r>
              <a:rPr lang="es-BO" sz="1500" dirty="0">
                <a:solidFill>
                  <a:schemeClr val="bg1"/>
                </a:solidFill>
                <a:latin typeface="Times New Roman" panose="02020603050405020304" pitchFamily="18" charset="0"/>
                <a:cs typeface="Times New Roman" panose="02020603050405020304" pitchFamily="18" charset="0"/>
              </a:rPr>
              <a:t>el presente </a:t>
            </a:r>
          </a:p>
          <a:p>
            <a:pPr algn="just"/>
            <a:r>
              <a:rPr lang="es-BO" sz="1500" dirty="0">
                <a:solidFill>
                  <a:schemeClr val="bg1"/>
                </a:solidFill>
                <a:latin typeface="Times New Roman" panose="02020603050405020304" pitchFamily="18" charset="0"/>
                <a:cs typeface="Times New Roman" panose="02020603050405020304" pitchFamily="18" charset="0"/>
              </a:rPr>
              <a:t>reglamento.</a:t>
            </a:r>
          </a:p>
        </p:txBody>
      </p:sp>
      <p:sp>
        <p:nvSpPr>
          <p:cNvPr id="12" name="CuadroTexto 11">
            <a:extLst>
              <a:ext uri="{FF2B5EF4-FFF2-40B4-BE49-F238E27FC236}">
                <a16:creationId xmlns:a16="http://schemas.microsoft.com/office/drawing/2014/main" id="{1BD2757E-7BE0-ED90-7F9E-2F4BD4BE54E6}"/>
              </a:ext>
            </a:extLst>
          </p:cNvPr>
          <p:cNvSpPr txBox="1"/>
          <p:nvPr/>
        </p:nvSpPr>
        <p:spPr>
          <a:xfrm>
            <a:off x="4167405" y="2061536"/>
            <a:ext cx="2208006" cy="1015663"/>
          </a:xfrm>
          <a:prstGeom prst="rect">
            <a:avLst/>
          </a:prstGeom>
          <a:noFill/>
        </p:spPr>
        <p:txBody>
          <a:bodyPr wrap="square">
            <a:spAutoFit/>
          </a:bodyPr>
          <a:lstStyle/>
          <a:p>
            <a:pPr algn="just"/>
            <a:r>
              <a:rPr lang="es-BO" sz="1200" b="1" dirty="0">
                <a:solidFill>
                  <a:schemeClr val="bg1"/>
                </a:solidFill>
                <a:latin typeface="Times New Roman" panose="02020603050405020304" pitchFamily="18" charset="0"/>
                <a:cs typeface="Times New Roman" panose="02020603050405020304" pitchFamily="18" charset="0"/>
              </a:rPr>
              <a:t>COMPRENSIBLE: </a:t>
            </a:r>
          </a:p>
          <a:p>
            <a:pPr algn="just"/>
            <a:r>
              <a:rPr lang="es-BO" sz="1200" dirty="0">
                <a:solidFill>
                  <a:schemeClr val="bg1"/>
                </a:solidFill>
                <a:latin typeface="Times New Roman" panose="02020603050405020304" pitchFamily="18" charset="0"/>
                <a:cs typeface="Times New Roman" panose="02020603050405020304" pitchFamily="18" charset="0"/>
              </a:rPr>
              <a:t>Contener información clara </a:t>
            </a:r>
          </a:p>
          <a:p>
            <a:pPr algn="just"/>
            <a:r>
              <a:rPr lang="es-BO" sz="1200" dirty="0">
                <a:solidFill>
                  <a:schemeClr val="bg1"/>
                </a:solidFill>
                <a:latin typeface="Times New Roman" panose="02020603050405020304" pitchFamily="18" charset="0"/>
                <a:cs typeface="Times New Roman" panose="02020603050405020304" pitchFamily="18" charset="0"/>
              </a:rPr>
              <a:t>que facilite el entendimiento </a:t>
            </a:r>
          </a:p>
          <a:p>
            <a:pPr algn="just"/>
            <a:r>
              <a:rPr lang="es-BO" sz="1200" dirty="0">
                <a:solidFill>
                  <a:schemeClr val="bg1"/>
                </a:solidFill>
                <a:latin typeface="Times New Roman" panose="02020603050405020304" pitchFamily="18" charset="0"/>
                <a:cs typeface="Times New Roman" panose="02020603050405020304" pitchFamily="18" charset="0"/>
              </a:rPr>
              <a:t>de la misma por parte</a:t>
            </a:r>
          </a:p>
          <a:p>
            <a:pPr algn="just"/>
            <a:r>
              <a:rPr lang="es-BO" sz="1200" dirty="0">
                <a:solidFill>
                  <a:schemeClr val="bg1"/>
                </a:solidFill>
                <a:latin typeface="Times New Roman" panose="02020603050405020304" pitchFamily="18" charset="0"/>
                <a:cs typeface="Times New Roman" panose="02020603050405020304" pitchFamily="18" charset="0"/>
              </a:rPr>
              <a:t> del Consumidor Financiero.</a:t>
            </a:r>
          </a:p>
        </p:txBody>
      </p:sp>
      <p:sp>
        <p:nvSpPr>
          <p:cNvPr id="14" name="CuadroTexto 13">
            <a:extLst>
              <a:ext uri="{FF2B5EF4-FFF2-40B4-BE49-F238E27FC236}">
                <a16:creationId xmlns:a16="http://schemas.microsoft.com/office/drawing/2014/main" id="{9AA209E9-59A5-AD8B-0307-1C8CCEB57C00}"/>
              </a:ext>
            </a:extLst>
          </p:cNvPr>
          <p:cNvSpPr txBox="1"/>
          <p:nvPr/>
        </p:nvSpPr>
        <p:spPr>
          <a:xfrm>
            <a:off x="6228184" y="2457363"/>
            <a:ext cx="2448272" cy="1323439"/>
          </a:xfrm>
          <a:prstGeom prst="rect">
            <a:avLst/>
          </a:prstGeom>
          <a:noFill/>
        </p:spPr>
        <p:txBody>
          <a:bodyPr wrap="square">
            <a:spAutoFit/>
          </a:bodyPr>
          <a:lstStyle/>
          <a:p>
            <a:pPr algn="just"/>
            <a:r>
              <a:rPr lang="es-BO" sz="1300" b="1" dirty="0">
                <a:solidFill>
                  <a:schemeClr val="bg1"/>
                </a:solidFill>
                <a:latin typeface="Times New Roman" panose="02020603050405020304" pitchFamily="18" charset="0"/>
                <a:cs typeface="Times New Roman" panose="02020603050405020304" pitchFamily="18" charset="0"/>
              </a:rPr>
              <a:t>INTEGRA: </a:t>
            </a:r>
          </a:p>
          <a:p>
            <a:pPr algn="just"/>
            <a:r>
              <a:rPr lang="es-BO" sz="1300" dirty="0">
                <a:solidFill>
                  <a:schemeClr val="bg1"/>
                </a:solidFill>
                <a:latin typeface="Times New Roman" panose="02020603050405020304" pitchFamily="18" charset="0"/>
                <a:cs typeface="Times New Roman" panose="02020603050405020304" pitchFamily="18" charset="0"/>
              </a:rPr>
              <a:t>Debe corresponder a la verdad de </a:t>
            </a:r>
          </a:p>
          <a:p>
            <a:pPr algn="just"/>
            <a:r>
              <a:rPr lang="es-BO" sz="1300" dirty="0">
                <a:solidFill>
                  <a:schemeClr val="bg1"/>
                </a:solidFill>
                <a:latin typeface="Times New Roman" panose="02020603050405020304" pitchFamily="18" charset="0"/>
                <a:cs typeface="Times New Roman" panose="02020603050405020304" pitchFamily="18" charset="0"/>
              </a:rPr>
              <a:t>los hechos, ser completa, exacta, </a:t>
            </a:r>
          </a:p>
          <a:p>
            <a:pPr algn="just"/>
            <a:r>
              <a:rPr lang="es-BO" sz="1300" dirty="0">
                <a:solidFill>
                  <a:schemeClr val="bg1"/>
                </a:solidFill>
                <a:latin typeface="Times New Roman" panose="02020603050405020304" pitchFamily="18" charset="0"/>
                <a:cs typeface="Times New Roman" panose="02020603050405020304" pitchFamily="18" charset="0"/>
              </a:rPr>
              <a:t>imparcial y verificables respecto</a:t>
            </a:r>
          </a:p>
          <a:p>
            <a:pPr algn="just"/>
            <a:r>
              <a:rPr lang="es-BO" sz="1300" dirty="0">
                <a:solidFill>
                  <a:schemeClr val="bg1"/>
                </a:solidFill>
                <a:latin typeface="Times New Roman" panose="02020603050405020304" pitchFamily="18" charset="0"/>
                <a:cs typeface="Times New Roman" panose="02020603050405020304" pitchFamily="18" charset="0"/>
              </a:rPr>
              <a:t> a los aspectos planteados en el</a:t>
            </a:r>
          </a:p>
          <a:p>
            <a:pPr algn="just"/>
            <a:r>
              <a:rPr lang="es-BO" sz="1300" dirty="0">
                <a:solidFill>
                  <a:schemeClr val="bg1"/>
                </a:solidFill>
                <a:latin typeface="Times New Roman" panose="02020603050405020304" pitchFamily="18" charset="0"/>
                <a:cs typeface="Times New Roman" panose="02020603050405020304" pitchFamily="18" charset="0"/>
              </a:rPr>
              <a:t> Reclam</a:t>
            </a:r>
            <a:r>
              <a:rPr lang="es-BO" sz="1500" dirty="0">
                <a:solidFill>
                  <a:schemeClr val="bg1"/>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91035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191D6F-7B22-D11D-533A-4B47E6E0CFD7}"/>
              </a:ext>
            </a:extLst>
          </p:cNvPr>
          <p:cNvPicPr>
            <a:picLocks noChangeAspect="1"/>
          </p:cNvPicPr>
          <p:nvPr/>
        </p:nvPicPr>
        <p:blipFill rotWithShape="1">
          <a:blip r:embed="rId2"/>
          <a:srcRect t="8939" b="12564"/>
          <a:stretch/>
        </p:blipFill>
        <p:spPr>
          <a:xfrm>
            <a:off x="225844" y="1412776"/>
            <a:ext cx="5962650" cy="4680520"/>
          </a:xfrm>
          <a:prstGeom prst="rect">
            <a:avLst/>
          </a:prstGeom>
        </p:spPr>
      </p:pic>
      <p:sp>
        <p:nvSpPr>
          <p:cNvPr id="2" name="Rectángulo redondeado 1"/>
          <p:cNvSpPr/>
          <p:nvPr/>
        </p:nvSpPr>
        <p:spPr>
          <a:xfrm>
            <a:off x="6253860" y="1890112"/>
            <a:ext cx="2664296" cy="3528392"/>
          </a:xfrm>
          <a:prstGeom prst="roundRect">
            <a:avLst/>
          </a:prstGeom>
          <a:solidFill>
            <a:schemeClr val="accent2">
              <a:lumMod val="75000"/>
            </a:schemeClr>
          </a:solidFill>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t>Aclarar que la Entidad Financiera queda prohibida realizar cualquier cobro en el proceso de atención de reclamo (recepción y respuesta).</a:t>
            </a:r>
          </a:p>
        </p:txBody>
      </p:sp>
      <p:sp>
        <p:nvSpPr>
          <p:cNvPr id="5" name="Rectángulo redondeado 1">
            <a:extLst>
              <a:ext uri="{FF2B5EF4-FFF2-40B4-BE49-F238E27FC236}">
                <a16:creationId xmlns:a16="http://schemas.microsoft.com/office/drawing/2014/main" id="{AB6E9997-1F16-40DF-AD63-230B1E3E47F1}"/>
              </a:ext>
            </a:extLst>
          </p:cNvPr>
          <p:cNvSpPr/>
          <p:nvPr/>
        </p:nvSpPr>
        <p:spPr>
          <a:xfrm>
            <a:off x="2555776" y="296652"/>
            <a:ext cx="4392488" cy="936104"/>
          </a:xfrm>
          <a:prstGeom prst="roundRect">
            <a:avLst/>
          </a:prstGeom>
          <a:solidFill>
            <a:schemeClr val="accent2">
              <a:lumMod val="60000"/>
              <a:lumOff val="40000"/>
            </a:schemeClr>
          </a:solidFill>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000" b="1" dirty="0"/>
              <a:t>PROHIBICIÓN</a:t>
            </a:r>
          </a:p>
        </p:txBody>
      </p:sp>
      <p:sp>
        <p:nvSpPr>
          <p:cNvPr id="4" name="Rectángulo redondeado 3"/>
          <p:cNvSpPr/>
          <p:nvPr/>
        </p:nvSpPr>
        <p:spPr>
          <a:xfrm>
            <a:off x="534752" y="1890112"/>
            <a:ext cx="5009356" cy="720080"/>
          </a:xfrm>
          <a:prstGeom prst="roundRect">
            <a:avLst/>
          </a:prstGeom>
          <a:solidFill>
            <a:srgbClr val="FF0000"/>
          </a:solidFill>
          <a:effectLst>
            <a:outerShdw blurRad="584200" dist="50800" dir="5400000" algn="ctr" rotWithShape="0">
              <a:srgbClr val="000000">
                <a:alpha val="58000"/>
              </a:srgbClr>
            </a:outerShdw>
            <a:reflection stA="52000" endA="300" endPos="55000" dir="5400000" sy="-100000" algn="bl" rotWithShape="0"/>
          </a:effectLst>
          <a:scene3d>
            <a:camera prst="isometricRightUp">
              <a:rot lat="1800000" lon="20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t>NO COBRAR</a:t>
            </a:r>
          </a:p>
        </p:txBody>
      </p:sp>
    </p:spTree>
    <p:extLst>
      <p:ext uri="{BB962C8B-B14F-4D97-AF65-F5344CB8AC3E}">
        <p14:creationId xmlns:p14="http://schemas.microsoft.com/office/powerpoint/2010/main" val="349002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1BF6F2-6D85-A50D-1733-10C38C3917C3}"/>
              </a:ext>
            </a:extLst>
          </p:cNvPr>
          <p:cNvPicPr>
            <a:picLocks noChangeAspect="1"/>
          </p:cNvPicPr>
          <p:nvPr/>
        </p:nvPicPr>
        <p:blipFill rotWithShape="1">
          <a:blip r:embed="rId2"/>
          <a:srcRect l="9680" t="4395" r="6320" b="6149"/>
          <a:stretch/>
        </p:blipFill>
        <p:spPr>
          <a:xfrm>
            <a:off x="827584" y="417626"/>
            <a:ext cx="7632848" cy="6022748"/>
          </a:xfrm>
          <a:prstGeom prst="rect">
            <a:avLst/>
          </a:prstGeom>
        </p:spPr>
      </p:pic>
      <p:sp>
        <p:nvSpPr>
          <p:cNvPr id="5" name="CuadroTexto 4">
            <a:extLst>
              <a:ext uri="{FF2B5EF4-FFF2-40B4-BE49-F238E27FC236}">
                <a16:creationId xmlns:a16="http://schemas.microsoft.com/office/drawing/2014/main" id="{543DC78B-8DC9-DEC8-DAA4-EEEECBB89D97}"/>
              </a:ext>
            </a:extLst>
          </p:cNvPr>
          <p:cNvSpPr txBox="1"/>
          <p:nvPr/>
        </p:nvSpPr>
        <p:spPr>
          <a:xfrm>
            <a:off x="2771800" y="836712"/>
            <a:ext cx="1616021" cy="1200329"/>
          </a:xfrm>
          <a:prstGeom prst="rect">
            <a:avLst/>
          </a:prstGeom>
          <a:noFill/>
        </p:spPr>
        <p:txBody>
          <a:bodyPr wrap="square">
            <a:spAutoFit/>
          </a:bodyPr>
          <a:lstStyle/>
          <a:p>
            <a:pPr algn="ctr"/>
            <a:r>
              <a:rPr lang="es-ES" sz="1800" b="1" dirty="0">
                <a:solidFill>
                  <a:schemeClr val="bg1"/>
                </a:solidFill>
              </a:rPr>
              <a:t>COMO REGISTRAR UN RECLAMO</a:t>
            </a:r>
          </a:p>
        </p:txBody>
      </p:sp>
      <p:sp>
        <p:nvSpPr>
          <p:cNvPr id="7" name="CuadroTexto 6">
            <a:extLst>
              <a:ext uri="{FF2B5EF4-FFF2-40B4-BE49-F238E27FC236}">
                <a16:creationId xmlns:a16="http://schemas.microsoft.com/office/drawing/2014/main" id="{B806707E-9C68-D2DF-1C8D-4FAB8C36AA97}"/>
              </a:ext>
            </a:extLst>
          </p:cNvPr>
          <p:cNvSpPr txBox="1"/>
          <p:nvPr/>
        </p:nvSpPr>
        <p:spPr>
          <a:xfrm>
            <a:off x="4761117" y="825285"/>
            <a:ext cx="2727986" cy="646331"/>
          </a:xfrm>
          <a:prstGeom prst="rect">
            <a:avLst/>
          </a:prstGeom>
          <a:noFill/>
        </p:spPr>
        <p:txBody>
          <a:bodyPr wrap="square">
            <a:spAutoFit/>
          </a:bodyPr>
          <a:lstStyle/>
          <a:p>
            <a:pPr algn="ctr"/>
            <a:r>
              <a:rPr lang="es-ES" b="1" dirty="0">
                <a:solidFill>
                  <a:schemeClr val="bg1"/>
                </a:solidFill>
              </a:rPr>
              <a:t>DE LA SIGUIENTE MANERA</a:t>
            </a:r>
            <a:endParaRPr lang="es-ES" sz="1800" b="1" dirty="0">
              <a:solidFill>
                <a:schemeClr val="bg1"/>
              </a:solidFill>
            </a:endParaRPr>
          </a:p>
        </p:txBody>
      </p:sp>
    </p:spTree>
    <p:extLst>
      <p:ext uri="{BB962C8B-B14F-4D97-AF65-F5344CB8AC3E}">
        <p14:creationId xmlns:p14="http://schemas.microsoft.com/office/powerpoint/2010/main" val="2972385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3761</TotalTime>
  <Words>1073</Words>
  <Application>Microsoft Office PowerPoint</Application>
  <PresentationFormat>Presentación en pantalla (4:3)</PresentationFormat>
  <Paragraphs>84</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Yu Gothic Light</vt:lpstr>
      <vt:lpstr>Arial</vt:lpstr>
      <vt:lpstr>Baskerville Old Face</vt:lpstr>
      <vt:lpstr>Calibri</vt:lpstr>
      <vt:lpstr>Century Gothic</vt:lpstr>
      <vt:lpstr>Tempus Sans ITC</vt:lpstr>
      <vt:lpstr>Times New Roman</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Evelyn Nataly Chavez Prado</dc:creator>
  <cp:lastModifiedBy>Paola Ponce Moscoso</cp:lastModifiedBy>
  <cp:revision>117</cp:revision>
  <cp:lastPrinted>2020-12-19T15:24:04Z</cp:lastPrinted>
  <dcterms:created xsi:type="dcterms:W3CDTF">2014-07-22T20:47:41Z</dcterms:created>
  <dcterms:modified xsi:type="dcterms:W3CDTF">2023-12-13T20:28:41Z</dcterms:modified>
</cp:coreProperties>
</file>