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328" r:id="rId6"/>
    <p:sldId id="329" r:id="rId7"/>
    <p:sldId id="330" r:id="rId8"/>
    <p:sldId id="331" r:id="rId9"/>
    <p:sldId id="335" r:id="rId10"/>
    <p:sldId id="336" r:id="rId11"/>
    <p:sldId id="327" r:id="rId12"/>
    <p:sldId id="291" r:id="rId13"/>
    <p:sldId id="333" r:id="rId14"/>
    <p:sldId id="332" r:id="rId15"/>
    <p:sldId id="334" r:id="rId16"/>
    <p:sldId id="290" r:id="rId17"/>
    <p:sldId id="337" r:id="rId18"/>
    <p:sldId id="293" r:id="rId19"/>
    <p:sldId id="305" r:id="rId20"/>
    <p:sldId id="338" r:id="rId21"/>
    <p:sldId id="317"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Javier Rocha" userId="09feac1c628910ea" providerId="LiveId" clId="{107A4056-441C-49BD-83C6-CC2CC20F79E0}"/>
    <pc:docChg chg="custSel modSld">
      <pc:chgData name="J. Javier Rocha" userId="09feac1c628910ea" providerId="LiveId" clId="{107A4056-441C-49BD-83C6-CC2CC20F79E0}" dt="2024-11-13T15:45:02.608" v="28" actId="20577"/>
      <pc:docMkLst>
        <pc:docMk/>
      </pc:docMkLst>
      <pc:sldChg chg="modSp mod">
        <pc:chgData name="J. Javier Rocha" userId="09feac1c628910ea" providerId="LiveId" clId="{107A4056-441C-49BD-83C6-CC2CC20F79E0}" dt="2024-11-13T15:45:02.608" v="28" actId="20577"/>
        <pc:sldMkLst>
          <pc:docMk/>
          <pc:sldMk cId="2883772500" sldId="257"/>
        </pc:sldMkLst>
        <pc:spChg chg="mod">
          <ac:chgData name="J. Javier Rocha" userId="09feac1c628910ea" providerId="LiveId" clId="{107A4056-441C-49BD-83C6-CC2CC20F79E0}" dt="2024-11-13T15:45:02.608" v="28" actId="20577"/>
          <ac:spMkLst>
            <pc:docMk/>
            <pc:sldMk cId="2883772500" sldId="25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11/13/2024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11/13/2024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5302" y="1848465"/>
            <a:ext cx="11481396" cy="2262821"/>
          </a:xfrm>
        </p:spPr>
        <p:txBody>
          <a:bodyPr>
            <a:noAutofit/>
          </a:bodyPr>
          <a:lstStyle/>
          <a:p>
            <a:r>
              <a:rPr lang="es-BO" sz="4500" b="1"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Costo asumidos por el consumidor financiero</a:t>
            </a:r>
            <a:endParaRPr lang="es-BO" sz="4500" b="1" dirty="0">
              <a:solidFill>
                <a:schemeClr val="tx1"/>
              </a:solidFill>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69829" y="5751872"/>
            <a:ext cx="6008915" cy="648928"/>
          </a:xfrm>
        </p:spPr>
        <p:txBody>
          <a:bodyPr/>
          <a:lstStyle/>
          <a:p>
            <a:pPr algn="l"/>
            <a:r>
              <a:rPr lang="es-BO" dirty="0">
                <a:solidFill>
                  <a:schemeClr val="tx1"/>
                </a:solidFill>
                <a:latin typeface="Times New Roman" panose="02020603050405020304" pitchFamily="18" charset="0"/>
                <a:cs typeface="Times New Roman" panose="02020603050405020304" pitchFamily="18" charset="0"/>
              </a:rPr>
              <a:t>Dr. Roger Poma  </a:t>
            </a:r>
          </a:p>
        </p:txBody>
      </p:sp>
      <p:pic>
        <p:nvPicPr>
          <p:cNvPr id="5" name="Imagen 4">
            <a:extLst>
              <a:ext uri="{FF2B5EF4-FFF2-40B4-BE49-F238E27FC236}">
                <a16:creationId xmlns:a16="http://schemas.microsoft.com/office/drawing/2014/main" id="{EE01076C-F8E3-F2C5-6AB6-2DB4E48B0624}"/>
              </a:ext>
            </a:extLst>
          </p:cNvPr>
          <p:cNvPicPr>
            <a:picLocks noChangeAspect="1"/>
          </p:cNvPicPr>
          <p:nvPr/>
        </p:nvPicPr>
        <p:blipFill>
          <a:blip r:embed="rId2"/>
          <a:stretch>
            <a:fillRect/>
          </a:stretch>
        </p:blipFill>
        <p:spPr>
          <a:xfrm>
            <a:off x="9773265" y="80132"/>
            <a:ext cx="2261419" cy="135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83772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fontScale="92500" lnSpcReduction="20000"/>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7.- </a:t>
            </a:r>
            <a:r>
              <a:rPr lang="es-MX" sz="4500" b="1" dirty="0">
                <a:solidFill>
                  <a:schemeClr val="tx1"/>
                </a:solidFill>
                <a:latin typeface="Times New Roman" panose="02020603050405020304" pitchFamily="18" charset="0"/>
                <a:cs typeface="Times New Roman" panose="02020603050405020304" pitchFamily="18" charset="0"/>
              </a:rPr>
              <a:t>seguros para las tarjetas de crédito y debito</a:t>
            </a:r>
            <a:r>
              <a:rPr lang="es-MX" sz="4500" dirty="0">
                <a:latin typeface="Times New Roman" panose="02020603050405020304" pitchFamily="18" charset="0"/>
                <a:cs typeface="Times New Roman" panose="02020603050405020304" pitchFamily="18" charset="0"/>
              </a:rPr>
              <a:t>: </a:t>
            </a:r>
          </a:p>
          <a:p>
            <a:pPr marL="114300" indent="0" algn="just">
              <a:buNone/>
            </a:pPr>
            <a:r>
              <a:rPr lang="es-MX" sz="4500" dirty="0">
                <a:solidFill>
                  <a:schemeClr val="tx1"/>
                </a:solidFill>
                <a:latin typeface="Times New Roman" panose="02020603050405020304" pitchFamily="18" charset="0"/>
                <a:cs typeface="Times New Roman" panose="02020603050405020304" pitchFamily="18" charset="0"/>
              </a:rPr>
              <a:t>Montos previamente establecidos bajo la aprobación del consumidor financiero, donde estos montos se debitaran de manera automática de las cuentas del beneficiario para proteger dichas tarjetas en el caso de algún mal proceder </a:t>
            </a: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89764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872" y="1159267"/>
            <a:ext cx="11596255" cy="4395066"/>
          </a:xfrm>
        </p:spPr>
        <p:txBody>
          <a:bodyPr>
            <a:normAutofit/>
          </a:bodyPr>
          <a:lstStyle/>
          <a:p>
            <a:pPr marL="114300" indent="0" algn="just">
              <a:buNone/>
            </a:pPr>
            <a:r>
              <a:rPr lang="es-MX" sz="4500" b="1" i="1" dirty="0">
                <a:latin typeface="Times New Roman" panose="02020603050405020304" pitchFamily="18" charset="0"/>
                <a:cs typeface="Times New Roman" panose="02020603050405020304" pitchFamily="18" charset="0"/>
              </a:rPr>
              <a:t>Todos los costos adicionales, más la tasa de interés pactada, se encuentran reflejados en la Tasa de interés Efectiva Activa (TEAC)</a:t>
            </a:r>
            <a:endParaRPr lang="es-BO" sz="4500" b="1" i="1"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89747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364" y="237762"/>
            <a:ext cx="10222195" cy="1325563"/>
          </a:xfrm>
        </p:spPr>
        <p:txBody>
          <a:bodyPr>
            <a:normAutofit/>
          </a:bodyPr>
          <a:lstStyle/>
          <a:p>
            <a:r>
              <a:rPr lang="es-BO" sz="3500" b="1" u="sng" dirty="0">
                <a:solidFill>
                  <a:schemeClr val="tx1"/>
                </a:solidFill>
                <a:latin typeface="Times New Roman" panose="02020603050405020304" pitchFamily="18" charset="0"/>
                <a:cs typeface="Times New Roman" panose="02020603050405020304" pitchFamily="18" charset="0"/>
              </a:rPr>
              <a:t>Costos asumidos al momento de adquirir certificados de aportación  </a:t>
            </a:r>
            <a:endParaRPr lang="es-BO" sz="3500" b="1" u="sng" dirty="0">
              <a:solidFill>
                <a:schemeClr val="tx1"/>
              </a:solidFill>
            </a:endParaRPr>
          </a:p>
        </p:txBody>
      </p:sp>
      <p:sp>
        <p:nvSpPr>
          <p:cNvPr id="3" name="Marcador de contenido 2"/>
          <p:cNvSpPr>
            <a:spLocks noGrp="1"/>
          </p:cNvSpPr>
          <p:nvPr>
            <p:ph idx="1"/>
          </p:nvPr>
        </p:nvSpPr>
        <p:spPr>
          <a:xfrm>
            <a:off x="235975" y="1639980"/>
            <a:ext cx="11609662" cy="4908303"/>
          </a:xfrm>
        </p:spPr>
        <p:txBody>
          <a:bodyPr>
            <a:noAutofit/>
          </a:bodyPr>
          <a:lstStyle/>
          <a:p>
            <a:pPr marL="0" indent="0" algn="ctr">
              <a:buNone/>
            </a:pPr>
            <a:r>
              <a:rPr lang="es-BO" sz="3500" dirty="0">
                <a:solidFill>
                  <a:schemeClr val="tx1"/>
                </a:solidFill>
                <a:latin typeface="Times New Roman" panose="02020603050405020304" pitchFamily="18" charset="0"/>
                <a:cs typeface="Times New Roman" panose="02020603050405020304" pitchFamily="18" charset="0"/>
              </a:rPr>
              <a:t>Primeramente debemos tener claro que es un certificado de aportación</a:t>
            </a:r>
          </a:p>
          <a:p>
            <a:pPr marL="0" indent="0" algn="just">
              <a:buNone/>
            </a:pPr>
            <a:r>
              <a:rPr lang="es-BO" sz="3500" b="1" i="1" dirty="0">
                <a:solidFill>
                  <a:schemeClr val="tx1"/>
                </a:solidFill>
                <a:latin typeface="Times New Roman" panose="02020603050405020304" pitchFamily="18" charset="0"/>
                <a:cs typeface="Times New Roman" panose="02020603050405020304" pitchFamily="18" charset="0"/>
              </a:rPr>
              <a:t>Concepto certificado de aportación.- </a:t>
            </a:r>
            <a:r>
              <a:rPr lang="es-MX" sz="3500" b="0" i="0" dirty="0">
                <a:solidFill>
                  <a:schemeClr val="tx1"/>
                </a:solidFill>
                <a:effectLst/>
                <a:latin typeface="Times New Roman" panose="02020603050405020304" pitchFamily="18" charset="0"/>
                <a:cs typeface="Times New Roman" panose="02020603050405020304" pitchFamily="18" charset="0"/>
              </a:rPr>
              <a:t>El Certificado de Aportación es el título representativo del aporte efectuado (monto según establecido por la cooperativa) y expresado en el mismo que otorga la Cooperativa y confiere la calidad de asociada o asociado a su titular, con los derechos inherentes, conforme al Estatuto Orgánico.</a:t>
            </a:r>
            <a:endParaRPr lang="es-BO" sz="3500"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4AC647F2-322C-CAFC-87B3-EB762F0036D1}"/>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7355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975" y="161108"/>
            <a:ext cx="10222195" cy="645138"/>
          </a:xfrm>
        </p:spPr>
        <p:txBody>
          <a:bodyPr>
            <a:normAutofit/>
          </a:bodyPr>
          <a:lstStyle/>
          <a:p>
            <a:r>
              <a:rPr lang="es-BO" sz="3500" b="1" u="sng" dirty="0">
                <a:solidFill>
                  <a:schemeClr val="tx1"/>
                </a:solidFill>
                <a:latin typeface="Times New Roman" panose="02020603050405020304" pitchFamily="18" charset="0"/>
                <a:cs typeface="Times New Roman" panose="02020603050405020304" pitchFamily="18" charset="0"/>
              </a:rPr>
              <a:t>Beneficios de ser socio </a:t>
            </a:r>
            <a:endParaRPr lang="es-BO" sz="3500" b="1" u="sng" dirty="0">
              <a:solidFill>
                <a:schemeClr val="tx1"/>
              </a:solidFill>
            </a:endParaRPr>
          </a:p>
        </p:txBody>
      </p:sp>
      <p:sp>
        <p:nvSpPr>
          <p:cNvPr id="3" name="Marcador de contenido 2"/>
          <p:cNvSpPr>
            <a:spLocks noGrp="1"/>
          </p:cNvSpPr>
          <p:nvPr>
            <p:ph idx="1"/>
          </p:nvPr>
        </p:nvSpPr>
        <p:spPr>
          <a:xfrm>
            <a:off x="235975" y="1868129"/>
            <a:ext cx="11609662" cy="4680153"/>
          </a:xfrm>
        </p:spPr>
        <p:txBody>
          <a:bodyPr>
            <a:noAutofit/>
          </a:bodyPr>
          <a:lstStyle/>
          <a:p>
            <a:pPr marL="0" indent="0">
              <a:buNone/>
            </a:pPr>
            <a:r>
              <a:rPr lang="es-BO" sz="3500" dirty="0">
                <a:solidFill>
                  <a:schemeClr val="tx1"/>
                </a:solidFill>
                <a:latin typeface="Times New Roman" panose="02020603050405020304" pitchFamily="18" charset="0"/>
                <a:cs typeface="Times New Roman" panose="02020603050405020304" pitchFamily="18" charset="0"/>
              </a:rPr>
              <a:t>LOS BENEFICIOS SON MUCHOS EN LOS CUALES SE PUEDEN RESCATAR LOS SIGUIENTES</a:t>
            </a:r>
          </a:p>
          <a:p>
            <a:pPr marL="0" indent="0">
              <a:buNone/>
            </a:pPr>
            <a:r>
              <a:rPr lang="es-BO" sz="3500" dirty="0">
                <a:solidFill>
                  <a:schemeClr val="tx1"/>
                </a:solidFill>
                <a:latin typeface="Times New Roman" panose="02020603050405020304" pitchFamily="18" charset="0"/>
                <a:cs typeface="Times New Roman" panose="02020603050405020304" pitchFamily="18" charset="0"/>
              </a:rPr>
              <a:t>- Acceder a todos los productos y servicios que ofrece la cooperativa </a:t>
            </a:r>
          </a:p>
          <a:p>
            <a:pPr>
              <a:buFontTx/>
              <a:buChar char="-"/>
            </a:pPr>
            <a:r>
              <a:rPr lang="es-BO" sz="3500" dirty="0">
                <a:solidFill>
                  <a:schemeClr val="tx1"/>
                </a:solidFill>
                <a:latin typeface="Times New Roman" panose="02020603050405020304" pitchFamily="18" charset="0"/>
                <a:cs typeface="Times New Roman" panose="02020603050405020304" pitchFamily="18" charset="0"/>
              </a:rPr>
              <a:t>Participación en la Asamblea de socios lo que permitirá obtener beneficios (Arroz, aceite, Azúcar, etc.)</a:t>
            </a:r>
          </a:p>
          <a:p>
            <a:pPr>
              <a:buFontTx/>
              <a:buChar char="-"/>
            </a:pPr>
            <a:r>
              <a:rPr lang="es-BO" sz="3500" dirty="0">
                <a:solidFill>
                  <a:schemeClr val="tx1"/>
                </a:solidFill>
                <a:latin typeface="Times New Roman" panose="02020603050405020304" pitchFamily="18" charset="0"/>
                <a:cs typeface="Times New Roman" panose="02020603050405020304" pitchFamily="18" charset="0"/>
              </a:rPr>
              <a:t>Participaciones gratuitas en los programas de educación financiera </a:t>
            </a:r>
          </a:p>
          <a:p>
            <a:pPr marL="0" indent="0">
              <a:buNone/>
            </a:pPr>
            <a:r>
              <a:rPr lang="es-BO" sz="3500" dirty="0">
                <a:solidFill>
                  <a:schemeClr val="tx1"/>
                </a:solidFill>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4AC647F2-322C-CAFC-87B3-EB762F0036D1}"/>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0794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364" y="161107"/>
            <a:ext cx="10222195" cy="824436"/>
          </a:xfrm>
        </p:spPr>
        <p:txBody>
          <a:bodyPr>
            <a:normAutofit/>
          </a:bodyPr>
          <a:lstStyle/>
          <a:p>
            <a:r>
              <a:rPr lang="es-BO" sz="3500" b="1" u="sng" dirty="0">
                <a:solidFill>
                  <a:schemeClr val="tx1"/>
                </a:solidFill>
                <a:latin typeface="Times New Roman" panose="02020603050405020304" pitchFamily="18" charset="0"/>
                <a:cs typeface="Times New Roman" panose="02020603050405020304" pitchFamily="18" charset="0"/>
              </a:rPr>
              <a:t>Beneficios de ser socio </a:t>
            </a:r>
            <a:endParaRPr lang="es-BO" sz="3500" b="1" u="sng" dirty="0">
              <a:solidFill>
                <a:schemeClr val="tx1"/>
              </a:solidFill>
            </a:endParaRPr>
          </a:p>
        </p:txBody>
      </p:sp>
      <p:sp>
        <p:nvSpPr>
          <p:cNvPr id="3" name="Marcador de contenido 2"/>
          <p:cNvSpPr>
            <a:spLocks noGrp="1"/>
          </p:cNvSpPr>
          <p:nvPr>
            <p:ph idx="1"/>
          </p:nvPr>
        </p:nvSpPr>
        <p:spPr>
          <a:xfrm>
            <a:off x="291169" y="1875954"/>
            <a:ext cx="11609662" cy="4908303"/>
          </a:xfrm>
        </p:spPr>
        <p:txBody>
          <a:bodyPr>
            <a:noAutofit/>
          </a:bodyPr>
          <a:lstStyle/>
          <a:p>
            <a:pPr>
              <a:buFontTx/>
              <a:buChar char="-"/>
            </a:pPr>
            <a:r>
              <a:rPr lang="es-BO" sz="3500" dirty="0">
                <a:solidFill>
                  <a:schemeClr val="tx1"/>
                </a:solidFill>
                <a:latin typeface="Times New Roman" panose="02020603050405020304" pitchFamily="18" charset="0"/>
                <a:cs typeface="Times New Roman" panose="02020603050405020304" pitchFamily="18" charset="0"/>
              </a:rPr>
              <a:t>Poder postularse a los consejos de administración y vigilancia “siempre y cuando cumplan todos los requisitos” </a:t>
            </a:r>
          </a:p>
          <a:p>
            <a:pPr>
              <a:buFontTx/>
              <a:buChar char="-"/>
            </a:pPr>
            <a:r>
              <a:rPr lang="es-BO" sz="3500" dirty="0">
                <a:solidFill>
                  <a:schemeClr val="tx1"/>
                </a:solidFill>
                <a:latin typeface="Times New Roman" panose="02020603050405020304" pitchFamily="18" charset="0"/>
                <a:cs typeface="Times New Roman" panose="02020603050405020304" pitchFamily="18" charset="0"/>
              </a:rPr>
              <a:t>Participar en las actividades de la cooperativa “ejemplo cursos gratuitos de repostería, manualidades navideñas y otras organizadas por la cooperativa”</a:t>
            </a:r>
          </a:p>
          <a:p>
            <a:pPr>
              <a:buFontTx/>
              <a:buChar char="-"/>
            </a:pPr>
            <a:r>
              <a:rPr lang="es-BO" sz="3500" dirty="0">
                <a:solidFill>
                  <a:schemeClr val="tx1"/>
                </a:solidFill>
                <a:latin typeface="Times New Roman" panose="02020603050405020304" pitchFamily="18" charset="0"/>
                <a:cs typeface="Times New Roman" panose="02020603050405020304" pitchFamily="18" charset="0"/>
              </a:rPr>
              <a:t>Pago de excedentes según la utilidad de la cooperativa </a:t>
            </a:r>
          </a:p>
          <a:p>
            <a:pPr>
              <a:buFontTx/>
              <a:buChar char="-"/>
            </a:pPr>
            <a:endParaRPr lang="es-BO" sz="3500" dirty="0">
              <a:solidFill>
                <a:schemeClr val="tx1"/>
              </a:solidFill>
              <a:latin typeface="Times New Roman" panose="02020603050405020304" pitchFamily="18" charset="0"/>
              <a:cs typeface="Times New Roman" panose="02020603050405020304" pitchFamily="18" charset="0"/>
            </a:endParaRPr>
          </a:p>
          <a:p>
            <a:pPr>
              <a:buFontTx/>
              <a:buChar char="-"/>
            </a:pPr>
            <a:endParaRPr lang="es-BO" sz="3500"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4AC647F2-322C-CAFC-87B3-EB762F0036D1}"/>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483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364" y="47301"/>
            <a:ext cx="10222195" cy="1052048"/>
          </a:xfrm>
        </p:spPr>
        <p:txBody>
          <a:bodyPr>
            <a:normAutofit/>
          </a:bodyPr>
          <a:lstStyle/>
          <a:p>
            <a:r>
              <a:rPr lang="es-BO" sz="3500" b="1" u="sng" dirty="0">
                <a:solidFill>
                  <a:schemeClr val="tx1"/>
                </a:solidFill>
                <a:latin typeface="Times New Roman" panose="02020603050405020304" pitchFamily="18" charset="0"/>
                <a:cs typeface="Times New Roman" panose="02020603050405020304" pitchFamily="18" charset="0"/>
              </a:rPr>
              <a:t>Beneficios de ser socio “video”</a:t>
            </a:r>
            <a:endParaRPr lang="es-BO" sz="3500" b="1" u="sng" dirty="0">
              <a:solidFill>
                <a:schemeClr val="tx1"/>
              </a:solidFill>
            </a:endParaRPr>
          </a:p>
        </p:txBody>
      </p:sp>
      <p:sp>
        <p:nvSpPr>
          <p:cNvPr id="3" name="Marcador de contenido 2"/>
          <p:cNvSpPr>
            <a:spLocks noGrp="1"/>
          </p:cNvSpPr>
          <p:nvPr>
            <p:ph idx="1"/>
          </p:nvPr>
        </p:nvSpPr>
        <p:spPr>
          <a:xfrm>
            <a:off x="291169" y="1572280"/>
            <a:ext cx="11609662" cy="2803075"/>
          </a:xfrm>
        </p:spPr>
        <p:txBody>
          <a:bodyPr>
            <a:noAutofit/>
          </a:bodyPr>
          <a:lstStyle/>
          <a:p>
            <a:pPr marL="0" indent="0">
              <a:buNone/>
            </a:pPr>
            <a:endParaRPr lang="es-BO" sz="3500" dirty="0">
              <a:solidFill>
                <a:schemeClr val="tx1"/>
              </a:solidFill>
              <a:latin typeface="Times New Roman" panose="02020603050405020304" pitchFamily="18" charset="0"/>
              <a:cs typeface="Times New Roman" panose="02020603050405020304" pitchFamily="18" charset="0"/>
            </a:endParaRPr>
          </a:p>
          <a:p>
            <a:pPr>
              <a:buFontTx/>
              <a:buChar char="-"/>
            </a:pPr>
            <a:endParaRPr lang="es-BO" sz="3500"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4AC647F2-322C-CAFC-87B3-EB762F0036D1}"/>
              </a:ext>
            </a:extLst>
          </p:cNvPr>
          <p:cNvPicPr>
            <a:picLocks noChangeAspect="1"/>
          </p:cNvPicPr>
          <p:nvPr/>
        </p:nvPicPr>
        <p:blipFill>
          <a:blip r:embed="rId4"/>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VIDEO CERTIFICADOS DE APORTACION ">
            <a:hlinkClick r:id="" action="ppaction://media"/>
            <a:extLst>
              <a:ext uri="{FF2B5EF4-FFF2-40B4-BE49-F238E27FC236}">
                <a16:creationId xmlns:a16="http://schemas.microsoft.com/office/drawing/2014/main" id="{7AAFD249-6A93-C96F-0E41-44010F222DD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7923" y="1189703"/>
            <a:ext cx="10471354" cy="5024284"/>
          </a:xfrm>
          <a:prstGeom prst="rect">
            <a:avLst/>
          </a:prstGeom>
        </p:spPr>
      </p:pic>
    </p:spTree>
    <p:extLst>
      <p:ext uri="{BB962C8B-B14F-4D97-AF65-F5344CB8AC3E}">
        <p14:creationId xmlns:p14="http://schemas.microsoft.com/office/powerpoint/2010/main" val="3073246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0" y="236827"/>
            <a:ext cx="11596255" cy="1325563"/>
          </a:xfrm>
        </p:spPr>
        <p:txBody>
          <a:bodyPr>
            <a:noAutofit/>
          </a:bodyPr>
          <a:lstStyle/>
          <a:p>
            <a:r>
              <a:rPr lang="es-BO" sz="3100" b="1" u="sng" dirty="0">
                <a:solidFill>
                  <a:schemeClr val="tx1"/>
                </a:solidFill>
                <a:latin typeface="Times New Roman" panose="02020603050405020304" pitchFamily="18" charset="0"/>
                <a:cs typeface="Times New Roman" panose="02020603050405020304" pitchFamily="18" charset="0"/>
              </a:rPr>
              <a:t>Disposiciones normativas </a:t>
            </a:r>
            <a:r>
              <a:rPr lang="es-ES" sz="3100" b="1" u="sng" dirty="0">
                <a:solidFill>
                  <a:schemeClr val="tx1"/>
                </a:solidFill>
                <a:latin typeface="Times New Roman" pitchFamily="18" charset="0"/>
                <a:cs typeface="Times New Roman" pitchFamily="18" charset="0"/>
              </a:rPr>
              <a:t> </a:t>
            </a:r>
            <a:r>
              <a:rPr lang="es-BO" sz="3100" b="1" u="sng" dirty="0">
                <a:solidFill>
                  <a:schemeClr val="tx1"/>
                </a:solidFill>
                <a:latin typeface="Times New Roman" panose="02020603050405020304" pitchFamily="18" charset="0"/>
                <a:cs typeface="Times New Roman" panose="02020603050405020304" pitchFamily="18" charset="0"/>
              </a:rPr>
              <a:t> </a:t>
            </a:r>
            <a:endParaRPr lang="es-BO" sz="3100" b="1" u="sng" dirty="0">
              <a:solidFill>
                <a:schemeClr val="tx1"/>
              </a:solidFill>
            </a:endParaRPr>
          </a:p>
        </p:txBody>
      </p:sp>
      <p:sp>
        <p:nvSpPr>
          <p:cNvPr id="3" name="Marcador de contenido 2"/>
          <p:cNvSpPr>
            <a:spLocks noGrp="1"/>
          </p:cNvSpPr>
          <p:nvPr>
            <p:ph idx="1"/>
          </p:nvPr>
        </p:nvSpPr>
        <p:spPr>
          <a:xfrm>
            <a:off x="249381" y="1562390"/>
            <a:ext cx="11596255" cy="4395066"/>
          </a:xfrm>
        </p:spPr>
        <p:txBody>
          <a:bodyPr>
            <a:normAutofit lnSpcReduction="10000"/>
          </a:bodyPr>
          <a:lstStyle/>
          <a:p>
            <a:pPr marL="0" indent="0" algn="just">
              <a:buNone/>
            </a:pPr>
            <a:r>
              <a:rPr lang="es-419" sz="3800" dirty="0">
                <a:solidFill>
                  <a:schemeClr val="tx1"/>
                </a:solidFill>
                <a:latin typeface="Times New Roman" panose="02020603050405020304" pitchFamily="18" charset="0"/>
                <a:cs typeface="Times New Roman" panose="02020603050405020304" pitchFamily="18" charset="0"/>
              </a:rPr>
              <a:t>Según lo establecido por la asfi, todos los gastos asumidos por el consumidor financiero deben estar visibles en todas las oficinas de la entidad de intermediación financiera, así como también publicadas mediante videos cortos de fácil entendimiento dentro del circuito cerrado de la institución financiera así como también en todos los medio de difusión al publico en general </a:t>
            </a:r>
            <a:endParaRPr lang="es-BO" dirty="0"/>
          </a:p>
        </p:txBody>
      </p:sp>
      <p:pic>
        <p:nvPicPr>
          <p:cNvPr id="4" name="Imagen 3">
            <a:extLst>
              <a:ext uri="{FF2B5EF4-FFF2-40B4-BE49-F238E27FC236}">
                <a16:creationId xmlns:a16="http://schemas.microsoft.com/office/drawing/2014/main" id="{A8D02BDF-78D9-1A7C-37BF-5D0387CF6184}"/>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72916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0" y="236827"/>
            <a:ext cx="11596255" cy="1325563"/>
          </a:xfrm>
        </p:spPr>
        <p:txBody>
          <a:bodyPr>
            <a:noAutofit/>
          </a:bodyPr>
          <a:lstStyle/>
          <a:p>
            <a:r>
              <a:rPr lang="es-BO" sz="3100" b="1" u="sng" dirty="0">
                <a:solidFill>
                  <a:schemeClr val="tx1"/>
                </a:solidFill>
                <a:latin typeface="Times New Roman" panose="02020603050405020304" pitchFamily="18" charset="0"/>
                <a:cs typeface="Times New Roman" panose="02020603050405020304" pitchFamily="18" charset="0"/>
              </a:rPr>
              <a:t>Prohibiciones  </a:t>
            </a:r>
            <a:r>
              <a:rPr lang="es-ES" sz="3100" b="1" u="sng" dirty="0">
                <a:solidFill>
                  <a:schemeClr val="tx1"/>
                </a:solidFill>
                <a:latin typeface="Times New Roman" pitchFamily="18" charset="0"/>
                <a:cs typeface="Times New Roman" pitchFamily="18" charset="0"/>
              </a:rPr>
              <a:t> </a:t>
            </a:r>
            <a:r>
              <a:rPr lang="es-BO" sz="3100" b="1" u="sng" dirty="0">
                <a:solidFill>
                  <a:schemeClr val="tx1"/>
                </a:solidFill>
                <a:latin typeface="Times New Roman" panose="02020603050405020304" pitchFamily="18" charset="0"/>
                <a:cs typeface="Times New Roman" panose="02020603050405020304" pitchFamily="18" charset="0"/>
              </a:rPr>
              <a:t> </a:t>
            </a:r>
            <a:endParaRPr lang="es-BO" sz="3100" b="1" u="sng" dirty="0">
              <a:solidFill>
                <a:schemeClr val="tx1"/>
              </a:solidFill>
            </a:endParaRPr>
          </a:p>
        </p:txBody>
      </p:sp>
      <p:sp>
        <p:nvSpPr>
          <p:cNvPr id="3" name="Marcador de contenido 2"/>
          <p:cNvSpPr>
            <a:spLocks noGrp="1"/>
          </p:cNvSpPr>
          <p:nvPr>
            <p:ph idx="1"/>
          </p:nvPr>
        </p:nvSpPr>
        <p:spPr>
          <a:xfrm>
            <a:off x="249381" y="1562390"/>
            <a:ext cx="11596255" cy="4395066"/>
          </a:xfrm>
        </p:spPr>
        <p:txBody>
          <a:bodyPr>
            <a:normAutofit fontScale="85000" lnSpcReduction="10000"/>
          </a:bodyPr>
          <a:lstStyle/>
          <a:p>
            <a:pPr marL="0" indent="0" algn="just">
              <a:buNone/>
            </a:pPr>
            <a:r>
              <a:rPr lang="es-419" sz="3800" dirty="0">
                <a:solidFill>
                  <a:schemeClr val="tx1"/>
                </a:solidFill>
                <a:latin typeface="Times New Roman" panose="02020603050405020304" pitchFamily="18" charset="0"/>
                <a:cs typeface="Times New Roman" panose="02020603050405020304" pitchFamily="18" charset="0"/>
              </a:rPr>
              <a:t>Queda completamente PROHIBIDO que los funcionarios de las entidades financieras cobren sobornos por agilización de tramites o reciban bonos de gratificación o dadivas por algún servicio por parte de los consumidores financiero.</a:t>
            </a:r>
          </a:p>
          <a:p>
            <a:pPr marL="0" indent="0" algn="just">
              <a:buNone/>
            </a:pPr>
            <a:r>
              <a:rPr lang="es-419" sz="3800" dirty="0">
                <a:solidFill>
                  <a:schemeClr val="tx1"/>
                </a:solidFill>
                <a:latin typeface="Times New Roman" panose="02020603050405020304" pitchFamily="18" charset="0"/>
                <a:cs typeface="Times New Roman" panose="02020603050405020304" pitchFamily="18" charset="0"/>
              </a:rPr>
              <a:t>Las funcionarios que cobren bonos externos a los consumidores financieros pueden ser sujetos a despidos o en su defecto a procesos administrativos penales según normativa y reglamentos internos de cada entidad de intermediación financiera  </a:t>
            </a:r>
            <a:endParaRPr lang="es-BO" dirty="0"/>
          </a:p>
        </p:txBody>
      </p:sp>
      <p:pic>
        <p:nvPicPr>
          <p:cNvPr id="4" name="Imagen 3">
            <a:extLst>
              <a:ext uri="{FF2B5EF4-FFF2-40B4-BE49-F238E27FC236}">
                <a16:creationId xmlns:a16="http://schemas.microsoft.com/office/drawing/2014/main" id="{A8D02BDF-78D9-1A7C-37BF-5D0387CF6184}"/>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5281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0" y="236827"/>
            <a:ext cx="11596255" cy="1325563"/>
          </a:xfrm>
        </p:spPr>
        <p:txBody>
          <a:bodyPr>
            <a:noAutofit/>
          </a:bodyPr>
          <a:lstStyle/>
          <a:p>
            <a:r>
              <a:rPr lang="es-BO" sz="3100" b="1" u="sng" dirty="0">
                <a:solidFill>
                  <a:schemeClr val="tx1"/>
                </a:solidFill>
                <a:latin typeface="Times New Roman" panose="02020603050405020304" pitchFamily="18" charset="0"/>
                <a:cs typeface="Times New Roman" panose="02020603050405020304" pitchFamily="18" charset="0"/>
              </a:rPr>
              <a:t>CALIDAD DE INFORMACION </a:t>
            </a:r>
            <a:r>
              <a:rPr lang="es-ES" sz="3100" b="1" u="sng" dirty="0">
                <a:solidFill>
                  <a:schemeClr val="tx1"/>
                </a:solidFill>
                <a:latin typeface="Times New Roman" pitchFamily="18" charset="0"/>
                <a:cs typeface="Times New Roman" pitchFamily="18" charset="0"/>
              </a:rPr>
              <a:t> </a:t>
            </a:r>
            <a:r>
              <a:rPr lang="es-BO" sz="3100" b="1" u="sng" dirty="0">
                <a:solidFill>
                  <a:schemeClr val="tx1"/>
                </a:solidFill>
                <a:latin typeface="Times New Roman" panose="02020603050405020304" pitchFamily="18" charset="0"/>
                <a:cs typeface="Times New Roman" panose="02020603050405020304" pitchFamily="18" charset="0"/>
              </a:rPr>
              <a:t> </a:t>
            </a:r>
            <a:endParaRPr lang="es-BO" sz="3100" b="1" u="sng" dirty="0">
              <a:solidFill>
                <a:schemeClr val="tx1"/>
              </a:solidFill>
            </a:endParaRPr>
          </a:p>
        </p:txBody>
      </p:sp>
      <p:sp>
        <p:nvSpPr>
          <p:cNvPr id="3" name="Marcador de contenido 2"/>
          <p:cNvSpPr>
            <a:spLocks noGrp="1"/>
          </p:cNvSpPr>
          <p:nvPr>
            <p:ph idx="1"/>
          </p:nvPr>
        </p:nvSpPr>
        <p:spPr>
          <a:xfrm>
            <a:off x="249380" y="1839481"/>
            <a:ext cx="11596255" cy="4395066"/>
          </a:xfrm>
        </p:spPr>
        <p:txBody>
          <a:bodyPr>
            <a:normAutofit fontScale="92500" lnSpcReduction="10000"/>
          </a:bodyPr>
          <a:lstStyle/>
          <a:p>
            <a:pPr marL="0" lvl="2" indent="0" algn="just">
              <a:spcBef>
                <a:spcPts val="1000"/>
              </a:spcBef>
              <a:buNone/>
            </a:pPr>
            <a:r>
              <a:rPr lang="es-ES" sz="4500" dirty="0">
                <a:solidFill>
                  <a:schemeClr val="tx1"/>
                </a:solidFill>
                <a:latin typeface="Times New Roman" panose="02020603050405020304" pitchFamily="18" charset="0"/>
                <a:cs typeface="Times New Roman" panose="02020603050405020304" pitchFamily="18" charset="0"/>
              </a:rPr>
              <a:t>Recibir por parte de las entidades financieras información fidedigna, amplia, integra, clara, comprensibles, oportuna, sobre las características y condiciones de los productos y servicios financieros que ofrecen, así como los costos asumidos por la contratación de los servicios financieros </a:t>
            </a:r>
            <a:endParaRPr lang="es-419" sz="4500" dirty="0">
              <a:solidFill>
                <a:schemeClr val="tx1"/>
              </a:solidFill>
              <a:latin typeface="Times New Roman" panose="02020603050405020304" pitchFamily="18" charset="0"/>
              <a:cs typeface="Times New Roman" panose="02020603050405020304" pitchFamily="18" charset="0"/>
            </a:endParaRPr>
          </a:p>
          <a:p>
            <a:pPr marL="0" lvl="2" indent="0" algn="just">
              <a:spcBef>
                <a:spcPts val="1000"/>
              </a:spcBef>
              <a:buNone/>
            </a:pPr>
            <a:endParaRPr lang="es-BO" dirty="0"/>
          </a:p>
        </p:txBody>
      </p:sp>
      <p:pic>
        <p:nvPicPr>
          <p:cNvPr id="4" name="Imagen 3">
            <a:extLst>
              <a:ext uri="{FF2B5EF4-FFF2-40B4-BE49-F238E27FC236}">
                <a16:creationId xmlns:a16="http://schemas.microsoft.com/office/drawing/2014/main" id="{15DE3FAB-D7E9-D166-4ED1-3B9DE9C7E02E}"/>
              </a:ext>
            </a:extLst>
          </p:cNvPr>
          <p:cNvPicPr>
            <a:picLocks noChangeAspect="1"/>
          </p:cNvPicPr>
          <p:nvPr/>
        </p:nvPicPr>
        <p:blipFill>
          <a:blip r:embed="rId2"/>
          <a:stretch>
            <a:fillRect/>
          </a:stretch>
        </p:blipFill>
        <p:spPr>
          <a:xfrm>
            <a:off x="10568560" y="0"/>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42253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60" y="583190"/>
            <a:ext cx="11804075" cy="1325563"/>
          </a:xfrm>
        </p:spPr>
        <p:txBody>
          <a:bodyPr>
            <a:noAutofit/>
          </a:bodyPr>
          <a:lstStyle/>
          <a:p>
            <a:r>
              <a:rPr lang="es-BO" b="1" u="sng" dirty="0">
                <a:solidFill>
                  <a:schemeClr val="tx1"/>
                </a:solidFill>
                <a:latin typeface="Times New Roman" panose="02020603050405020304" pitchFamily="18" charset="0"/>
                <a:cs typeface="Times New Roman" panose="02020603050405020304" pitchFamily="18" charset="0"/>
              </a:rPr>
              <a:t>DE LAS Obligaciones de los consumidores financieros</a:t>
            </a:r>
            <a:r>
              <a:rPr lang="es-ES" b="1" u="sng" dirty="0">
                <a:solidFill>
                  <a:schemeClr val="tx1"/>
                </a:solidFill>
                <a:latin typeface="Times New Roman" pitchFamily="18" charset="0"/>
                <a:cs typeface="Times New Roman" pitchFamily="18" charset="0"/>
              </a:rPr>
              <a:t> </a:t>
            </a:r>
            <a:r>
              <a:rPr lang="es-BO" b="1" u="sng" dirty="0">
                <a:solidFill>
                  <a:schemeClr val="tx1"/>
                </a:solidFill>
                <a:latin typeface="Times New Roman" panose="02020603050405020304" pitchFamily="18" charset="0"/>
                <a:cs typeface="Times New Roman" panose="02020603050405020304" pitchFamily="18" charset="0"/>
              </a:rPr>
              <a:t> </a:t>
            </a:r>
            <a:endParaRPr lang="es-BO" b="1" u="sng" dirty="0">
              <a:solidFill>
                <a:schemeClr val="tx1"/>
              </a:solidFill>
            </a:endParaRPr>
          </a:p>
        </p:txBody>
      </p:sp>
      <p:sp>
        <p:nvSpPr>
          <p:cNvPr id="3" name="Marcador de contenido 2"/>
          <p:cNvSpPr>
            <a:spLocks noGrp="1"/>
          </p:cNvSpPr>
          <p:nvPr>
            <p:ph idx="1"/>
          </p:nvPr>
        </p:nvSpPr>
        <p:spPr>
          <a:xfrm>
            <a:off x="249380" y="1908753"/>
            <a:ext cx="11596255" cy="4131827"/>
          </a:xfrm>
        </p:spPr>
        <p:txBody>
          <a:bodyPr>
            <a:normAutofit fontScale="92500" lnSpcReduction="20000"/>
          </a:bodyPr>
          <a:lstStyle/>
          <a:p>
            <a:pPr marL="0" lvl="2" indent="0" algn="just">
              <a:spcBef>
                <a:spcPts val="1000"/>
              </a:spcBef>
              <a:buNone/>
            </a:pPr>
            <a:r>
              <a:rPr lang="es-ES" sz="4800" b="1"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 consumidores financieros deben leer a cabalidad </a:t>
            </a:r>
            <a:r>
              <a:rPr lang="es-ES" sz="4800"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los documentos a ser suscritos con una entidad financiera, sean estos contratos, boletas de depósito o retiro, autorizaciones, solicitudes u otros, así como conservar las copias que la entidad suministre de los mismos.</a:t>
            </a:r>
            <a:endParaRPr lang="es-419" sz="4800"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s-BO" dirty="0"/>
          </a:p>
        </p:txBody>
      </p:sp>
      <p:pic>
        <p:nvPicPr>
          <p:cNvPr id="4" name="Imagen 3">
            <a:extLst>
              <a:ext uri="{FF2B5EF4-FFF2-40B4-BE49-F238E27FC236}">
                <a16:creationId xmlns:a16="http://schemas.microsoft.com/office/drawing/2014/main" id="{4909D746-8C80-7FC5-546F-3DD648D895C9}"/>
              </a:ext>
            </a:extLst>
          </p:cNvPr>
          <p:cNvPicPr>
            <a:picLocks noChangeAspect="1"/>
          </p:cNvPicPr>
          <p:nvPr/>
        </p:nvPicPr>
        <p:blipFill>
          <a:blip r:embed="rId2"/>
          <a:stretch>
            <a:fillRect/>
          </a:stretch>
        </p:blipFill>
        <p:spPr>
          <a:xfrm>
            <a:off x="10785987" y="75172"/>
            <a:ext cx="1245123" cy="74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6085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515600" cy="1325563"/>
          </a:xfrm>
        </p:spPr>
        <p:txBody>
          <a:bodyPr>
            <a:normAutofit/>
          </a:bodyPr>
          <a:lstStyle/>
          <a:p>
            <a:r>
              <a:rPr lang="es-BO" sz="6000" b="1" u="sng" dirty="0">
                <a:solidFill>
                  <a:schemeClr val="tx1"/>
                </a:solidFill>
                <a:latin typeface="Times New Roman" panose="02020603050405020304" pitchFamily="18" charset="0"/>
                <a:cs typeface="Times New Roman" panose="02020603050405020304" pitchFamily="18" charset="0"/>
              </a:rPr>
              <a:t>OBJETIVO DE CURSO </a:t>
            </a:r>
            <a:endParaRPr lang="es-BO" sz="6000" b="1" dirty="0">
              <a:solidFill>
                <a:schemeClr val="tx1"/>
              </a:solidFill>
            </a:endParaRPr>
          </a:p>
        </p:txBody>
      </p:sp>
      <p:sp>
        <p:nvSpPr>
          <p:cNvPr id="3" name="Marcador de contenido 2"/>
          <p:cNvSpPr>
            <a:spLocks noGrp="1"/>
          </p:cNvSpPr>
          <p:nvPr>
            <p:ph idx="1"/>
          </p:nvPr>
        </p:nvSpPr>
        <p:spPr>
          <a:xfrm>
            <a:off x="249381" y="1562390"/>
            <a:ext cx="11596255" cy="4395066"/>
          </a:xfrm>
        </p:spPr>
        <p:txBody>
          <a:bodyPr>
            <a:normAutofit lnSpcReduction="10000"/>
          </a:bodyPr>
          <a:lstStyle/>
          <a:p>
            <a:pPr marL="0" indent="0" algn="just">
              <a:buNone/>
            </a:pPr>
            <a:r>
              <a:rPr lang="es-BO" sz="6000" dirty="0">
                <a:solidFill>
                  <a:schemeClr val="tx1"/>
                </a:solidFill>
                <a:latin typeface="Times New Roman" panose="02020603050405020304" pitchFamily="18" charset="0"/>
                <a:cs typeface="Times New Roman" panose="02020603050405020304" pitchFamily="18" charset="0"/>
              </a:rPr>
              <a:t>Que los consumidores financieros conozcan los costos que asumen por adquirir servicios financieros ya sean de créditos como de ahorro </a:t>
            </a:r>
          </a:p>
          <a:p>
            <a:pPr marL="0" indent="0">
              <a:buNone/>
            </a:pPr>
            <a:endParaRPr lang="es-BO" dirty="0"/>
          </a:p>
        </p:txBody>
      </p:sp>
      <p:pic>
        <p:nvPicPr>
          <p:cNvPr id="4" name="Imagen 3">
            <a:extLst>
              <a:ext uri="{FF2B5EF4-FFF2-40B4-BE49-F238E27FC236}">
                <a16:creationId xmlns:a16="http://schemas.microsoft.com/office/drawing/2014/main" id="{F7EC9C3A-A25B-2A54-E744-1A49E78AA803}"/>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55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872" y="550606"/>
            <a:ext cx="11596255" cy="6027175"/>
          </a:xfrm>
        </p:spPr>
        <p:txBody>
          <a:bodyPr>
            <a:normAutofit/>
          </a:bodyPr>
          <a:lstStyle/>
          <a:p>
            <a:pPr marL="0" lvl="2" indent="0" algn="just">
              <a:spcBef>
                <a:spcPts val="1000"/>
              </a:spcBef>
              <a:buNone/>
            </a:pPr>
            <a:r>
              <a:rPr lang="es-ES" sz="3800" b="1"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 el caso de evidenciar alguna irregularidad  de todo lo expuesto anteriormente los consumidores financieros tienen todo el derecho de presentar un punto de reclamo.</a:t>
            </a:r>
          </a:p>
          <a:p>
            <a:pPr marL="0" lvl="2" indent="0" algn="just">
              <a:spcBef>
                <a:spcPts val="1000"/>
              </a:spcBef>
              <a:buNone/>
            </a:pPr>
            <a:r>
              <a:rPr lang="es-ES" sz="3800" b="1"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Este punto de reclamo se los puede hacer de manera personal o en su defecto mediante las plataformas autorizadas o en las oficinas de asfi a nivel nacional </a:t>
            </a:r>
            <a:endParaRPr lang="es-419" sz="3800" dirty="0">
              <a:solidFill>
                <a:schemeClr val="tx1"/>
              </a:solidFill>
              <a:effectLst>
                <a:glow rad="38100">
                  <a:schemeClr val="bg1">
                    <a:lumMod val="50000"/>
                    <a:lumOff val="50000"/>
                    <a:alpha val="2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s-BO" dirty="0"/>
          </a:p>
        </p:txBody>
      </p:sp>
      <p:pic>
        <p:nvPicPr>
          <p:cNvPr id="4" name="Imagen 3">
            <a:extLst>
              <a:ext uri="{FF2B5EF4-FFF2-40B4-BE49-F238E27FC236}">
                <a16:creationId xmlns:a16="http://schemas.microsoft.com/office/drawing/2014/main" id="{4909D746-8C80-7FC5-546F-3DD648D895C9}"/>
              </a:ext>
            </a:extLst>
          </p:cNvPr>
          <p:cNvPicPr>
            <a:picLocks noChangeAspect="1"/>
          </p:cNvPicPr>
          <p:nvPr/>
        </p:nvPicPr>
        <p:blipFill>
          <a:blip r:embed="rId2"/>
          <a:stretch>
            <a:fillRect/>
          </a:stretch>
        </p:blipFill>
        <p:spPr>
          <a:xfrm>
            <a:off x="10785987" y="75172"/>
            <a:ext cx="1245123" cy="74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a:extLst>
              <a:ext uri="{FF2B5EF4-FFF2-40B4-BE49-F238E27FC236}">
                <a16:creationId xmlns:a16="http://schemas.microsoft.com/office/drawing/2014/main" id="{81EF778B-F5A7-4F95-3832-CBBA196D6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2929" y="5329084"/>
            <a:ext cx="1904551" cy="1362485"/>
          </a:xfrm>
          <a:prstGeom prst="rect">
            <a:avLst/>
          </a:prstGeom>
        </p:spPr>
      </p:pic>
    </p:spTree>
    <p:extLst>
      <p:ext uri="{BB962C8B-B14F-4D97-AF65-F5344CB8AC3E}">
        <p14:creationId xmlns:p14="http://schemas.microsoft.com/office/powerpoint/2010/main" val="3358603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1123" y="3429000"/>
            <a:ext cx="7800109" cy="1072222"/>
          </a:xfrm>
        </p:spPr>
        <p:txBody>
          <a:bodyPr>
            <a:noAutofit/>
          </a:bodyPr>
          <a:lstStyle/>
          <a:p>
            <a:r>
              <a:rPr lang="es-ES" sz="4500" b="1" spc="-3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INSTANCIAS DE RECLAMO</a:t>
            </a:r>
            <a:endParaRPr lang="es-BO" sz="4500" b="1" dirty="0">
              <a:solidFill>
                <a:schemeClr val="tx1"/>
              </a:solidFill>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041" y="1474731"/>
            <a:ext cx="2448272" cy="1901084"/>
          </a:xfrm>
          <a:prstGeom prst="rect">
            <a:avLst/>
          </a:prstGeom>
        </p:spPr>
      </p:pic>
      <p:pic>
        <p:nvPicPr>
          <p:cNvPr id="5" name="Imagen 4">
            <a:extLst>
              <a:ext uri="{FF2B5EF4-FFF2-40B4-BE49-F238E27FC236}">
                <a16:creationId xmlns:a16="http://schemas.microsoft.com/office/drawing/2014/main" id="{E69684FF-01DC-5057-621D-0C9A066FF446}"/>
              </a:ext>
            </a:extLst>
          </p:cNvPr>
          <p:cNvPicPr>
            <a:picLocks noChangeAspect="1"/>
          </p:cNvPicPr>
          <p:nvPr/>
        </p:nvPicPr>
        <p:blipFill>
          <a:blip r:embed="rId3"/>
          <a:stretch>
            <a:fillRect/>
          </a:stretch>
        </p:blipFill>
        <p:spPr>
          <a:xfrm>
            <a:off x="10732583" y="310786"/>
            <a:ext cx="1245123" cy="74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6779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0217" y="2355273"/>
            <a:ext cx="11596255" cy="1052945"/>
          </a:xfrm>
        </p:spPr>
        <p:txBody>
          <a:bodyPr>
            <a:normAutofit lnSpcReduction="10000"/>
          </a:bodyPr>
          <a:lstStyle/>
          <a:p>
            <a:pPr marL="0" indent="0" algn="ctr">
              <a:buNone/>
            </a:pPr>
            <a:r>
              <a:rPr lang="es-BO" sz="7000" b="1" dirty="0">
                <a:solidFill>
                  <a:schemeClr val="tx1"/>
                </a:solidFill>
                <a:latin typeface="Times New Roman" panose="02020603050405020304" pitchFamily="18" charset="0"/>
                <a:cs typeface="Times New Roman" panose="02020603050405020304" pitchFamily="18" charset="0"/>
              </a:rPr>
              <a:t>MUCHAS GRACIAS.</a:t>
            </a:r>
          </a:p>
        </p:txBody>
      </p:sp>
    </p:spTree>
    <p:extLst>
      <p:ext uri="{BB962C8B-B14F-4D97-AF65-F5344CB8AC3E}">
        <p14:creationId xmlns:p14="http://schemas.microsoft.com/office/powerpoint/2010/main" val="2805380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151275"/>
            <a:ext cx="9632039" cy="824436"/>
          </a:xfrm>
        </p:spPr>
        <p:txBody>
          <a:bodyPr>
            <a:normAutofit/>
          </a:bodyPr>
          <a:lstStyle/>
          <a:p>
            <a:r>
              <a:rPr lang="es-BO" sz="4000" b="1" u="sng" dirty="0">
                <a:solidFill>
                  <a:schemeClr val="tx1"/>
                </a:solidFill>
                <a:latin typeface="Times New Roman" panose="02020603050405020304" pitchFamily="18" charset="0"/>
                <a:cs typeface="Times New Roman" panose="02020603050405020304" pitchFamily="18" charset="0"/>
              </a:rPr>
              <a:t>COMPETENCIAS A SER ADQUIRIDAS </a:t>
            </a:r>
            <a:endParaRPr lang="es-BO" sz="4000" b="1" dirty="0">
              <a:solidFill>
                <a:schemeClr val="tx1"/>
              </a:solidFill>
            </a:endParaRPr>
          </a:p>
        </p:txBody>
      </p:sp>
      <p:sp>
        <p:nvSpPr>
          <p:cNvPr id="3" name="Marcador de contenido 2"/>
          <p:cNvSpPr>
            <a:spLocks noGrp="1"/>
          </p:cNvSpPr>
          <p:nvPr>
            <p:ph idx="1"/>
          </p:nvPr>
        </p:nvSpPr>
        <p:spPr>
          <a:xfrm>
            <a:off x="249381" y="1375577"/>
            <a:ext cx="11596255" cy="4976062"/>
          </a:xfrm>
        </p:spPr>
        <p:txBody>
          <a:bodyPr>
            <a:normAutofit/>
          </a:bodyPr>
          <a:lstStyle/>
          <a:p>
            <a:pPr marL="0" indent="0" algn="just">
              <a:buNone/>
            </a:pPr>
            <a:r>
              <a:rPr lang="es-BO" sz="4800" dirty="0">
                <a:solidFill>
                  <a:schemeClr val="tx1"/>
                </a:solidFill>
                <a:latin typeface="Times New Roman" panose="02020603050405020304" pitchFamily="18" charset="0"/>
                <a:cs typeface="Times New Roman" panose="02020603050405020304" pitchFamily="18" charset="0"/>
              </a:rPr>
              <a:t>Comprensión y conocimiento base; de los costos que deben asumir los consumidores financieros al momento de adquirir un servicio financiero ya sea en la cooperativa san Antonio u otra entidad de intermediación financiera </a:t>
            </a:r>
          </a:p>
        </p:txBody>
      </p:sp>
      <p:pic>
        <p:nvPicPr>
          <p:cNvPr id="4" name="Imagen 3">
            <a:extLst>
              <a:ext uri="{FF2B5EF4-FFF2-40B4-BE49-F238E27FC236}">
                <a16:creationId xmlns:a16="http://schemas.microsoft.com/office/drawing/2014/main" id="{496F43A5-1BFA-F68A-5805-7936AD8EA1E0}"/>
              </a:ext>
            </a:extLst>
          </p:cNvPr>
          <p:cNvPicPr>
            <a:picLocks noChangeAspect="1"/>
          </p:cNvPicPr>
          <p:nvPr/>
        </p:nvPicPr>
        <p:blipFill>
          <a:blip r:embed="rId2"/>
          <a:stretch>
            <a:fillRect/>
          </a:stretch>
        </p:blipFill>
        <p:spPr>
          <a:xfrm>
            <a:off x="10706211" y="151275"/>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9710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1.- Plan de pagos</a:t>
            </a:r>
          </a:p>
          <a:p>
            <a:pPr marL="114300" indent="0" algn="just">
              <a:buNone/>
            </a:pPr>
            <a:r>
              <a:rPr lang="es-MX" sz="4500" dirty="0">
                <a:latin typeface="Times New Roman" panose="02020603050405020304" pitchFamily="18" charset="0"/>
                <a:cs typeface="Times New Roman" panose="02020603050405020304" pitchFamily="18" charset="0"/>
              </a:rPr>
              <a:t>Los costos que debe cancelar el titular de un crédito se mencionan en el contrato de préstamo y se detallan en un plan de pagos</a:t>
            </a:r>
            <a:endParaRPr lang="es-BO" sz="45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610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2.- </a:t>
            </a:r>
            <a:r>
              <a:rPr lang="es-MX" sz="4500" dirty="0">
                <a:latin typeface="Times New Roman" panose="02020603050405020304" pitchFamily="18" charset="0"/>
                <a:cs typeface="Times New Roman" panose="02020603050405020304" pitchFamily="18" charset="0"/>
              </a:rPr>
              <a:t>GASTOS NOTARIALES Y/O DE REGISTRO DE LA GARANTIA(*).</a:t>
            </a:r>
          </a:p>
          <a:p>
            <a:pPr marL="114300" indent="0" algn="just">
              <a:buNone/>
            </a:pPr>
            <a:r>
              <a:rPr lang="es-MX" sz="4500" dirty="0">
                <a:latin typeface="Times New Roman" panose="02020603050405020304" pitchFamily="18" charset="0"/>
                <a:cs typeface="Times New Roman" panose="02020603050405020304" pitchFamily="18" charset="0"/>
              </a:rPr>
              <a:t>Protocolización, reconocimiento de firma, gravamen. *Según el tipo de crédito </a:t>
            </a:r>
            <a:endParaRPr lang="es-BO" sz="4500" b="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8875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3.- </a:t>
            </a:r>
            <a:r>
              <a:rPr lang="es-MX" sz="4500" b="1" dirty="0">
                <a:solidFill>
                  <a:schemeClr val="tx1"/>
                </a:solidFill>
                <a:latin typeface="Times New Roman" panose="02020603050405020304" pitchFamily="18" charset="0"/>
                <a:cs typeface="Times New Roman" panose="02020603050405020304" pitchFamily="18" charset="0"/>
              </a:rPr>
              <a:t>intereses</a:t>
            </a:r>
          </a:p>
          <a:p>
            <a:pPr marL="114300" indent="0" algn="just">
              <a:buNone/>
            </a:pPr>
            <a:r>
              <a:rPr lang="es-MX" sz="4500" dirty="0">
                <a:latin typeface="Times New Roman" panose="02020603050405020304" pitchFamily="18" charset="0"/>
                <a:cs typeface="Times New Roman" panose="02020603050405020304" pitchFamily="18" charset="0"/>
              </a:rPr>
              <a:t>De acuerdo a la tasa de interés pactada, la cual puede ser fija o variable</a:t>
            </a:r>
            <a:r>
              <a:rPr lang="es-MX" sz="4400" dirty="0">
                <a:latin typeface="Times New Roman" panose="02020603050405020304" pitchFamily="18" charset="0"/>
                <a:cs typeface="Times New Roman" panose="02020603050405020304" pitchFamily="18" charset="0"/>
              </a:rPr>
              <a:t>, según lo dispuesto en base a la conformidad del consumidor financiero </a:t>
            </a:r>
            <a:endParaRPr lang="es-MX" sz="45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8890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4.- </a:t>
            </a:r>
            <a:r>
              <a:rPr lang="es-MX" sz="4500" b="1" dirty="0">
                <a:solidFill>
                  <a:schemeClr val="tx1"/>
                </a:solidFill>
                <a:latin typeface="Times New Roman" panose="02020603050405020304" pitchFamily="18" charset="0"/>
                <a:cs typeface="Times New Roman" panose="02020603050405020304" pitchFamily="18" charset="0"/>
              </a:rPr>
              <a:t>COSTOS DE SEGUROS </a:t>
            </a:r>
          </a:p>
          <a:p>
            <a:pPr marL="114300" indent="0" algn="just">
              <a:buNone/>
            </a:pPr>
            <a:r>
              <a:rPr lang="es-MX" sz="4500" dirty="0">
                <a:latin typeface="Times New Roman" panose="02020603050405020304" pitchFamily="18" charset="0"/>
                <a:cs typeface="Times New Roman" panose="02020603050405020304" pitchFamily="18" charset="0"/>
              </a:rPr>
              <a:t>Seguro de desgravamen, para todos los créditos, seguro de la garantía y seguros adicionales a requerimiento del cliente. *Según el tipo de crédito</a:t>
            </a:r>
            <a:endParaRPr lang="es-MX" sz="4500" b="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9891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5.- </a:t>
            </a:r>
            <a:r>
              <a:rPr lang="es-MX" sz="4500" dirty="0">
                <a:latin typeface="Times New Roman" panose="02020603050405020304" pitchFamily="18" charset="0"/>
                <a:cs typeface="Times New Roman" panose="02020603050405020304" pitchFamily="18" charset="0"/>
              </a:rPr>
              <a:t>EN CASO DE MOROSIDAD: </a:t>
            </a:r>
          </a:p>
          <a:p>
            <a:pPr marL="114300" indent="0" algn="just">
              <a:buNone/>
            </a:pPr>
            <a:r>
              <a:rPr lang="es-MX" sz="4500" dirty="0">
                <a:latin typeface="Times New Roman" panose="02020603050405020304" pitchFamily="18" charset="0"/>
                <a:cs typeface="Times New Roman" panose="02020603050405020304" pitchFamily="18" charset="0"/>
              </a:rPr>
              <a:t>Intereses penales, gastos judiciales, honorarios y todo lo que corresponda en términos de morosidad</a:t>
            </a:r>
            <a:endParaRPr lang="es-MX" sz="4500" b="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2951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1" y="236827"/>
            <a:ext cx="10123652" cy="1325563"/>
          </a:xfrm>
        </p:spPr>
        <p:txBody>
          <a:bodyPr>
            <a:normAutofit/>
          </a:bodyPr>
          <a:lstStyle/>
          <a:p>
            <a:r>
              <a:rPr lang="es-BO" sz="4700" b="1" u="sng" dirty="0">
                <a:solidFill>
                  <a:schemeClr val="tx1"/>
                </a:solidFill>
                <a:latin typeface="Times New Roman" panose="02020603050405020304" pitchFamily="18" charset="0"/>
                <a:cs typeface="Times New Roman" panose="02020603050405020304" pitchFamily="18" charset="0"/>
              </a:rPr>
              <a:t>Cuales son estos costos?</a:t>
            </a:r>
            <a:r>
              <a:rPr lang="es-ES" sz="4700" b="1" u="sng" dirty="0">
                <a:solidFill>
                  <a:schemeClr val="tx1"/>
                </a:solidFill>
                <a:latin typeface="Times New Roman" pitchFamily="18" charset="0"/>
                <a:cs typeface="Times New Roman" pitchFamily="18" charset="0"/>
              </a:rPr>
              <a:t> </a:t>
            </a:r>
            <a:r>
              <a:rPr lang="es-BO" sz="4700" b="1" u="sng" dirty="0">
                <a:solidFill>
                  <a:schemeClr val="tx1"/>
                </a:solidFill>
                <a:latin typeface="Times New Roman" panose="02020603050405020304" pitchFamily="18" charset="0"/>
                <a:cs typeface="Times New Roman" panose="02020603050405020304" pitchFamily="18" charset="0"/>
              </a:rPr>
              <a:t> </a:t>
            </a:r>
            <a:endParaRPr lang="es-BO" sz="4700" b="1" u="sng" dirty="0">
              <a:solidFill>
                <a:schemeClr val="tx1"/>
              </a:solidFill>
            </a:endParaRPr>
          </a:p>
        </p:txBody>
      </p:sp>
      <p:sp>
        <p:nvSpPr>
          <p:cNvPr id="3" name="Marcador de contenido 2"/>
          <p:cNvSpPr>
            <a:spLocks noGrp="1"/>
          </p:cNvSpPr>
          <p:nvPr>
            <p:ph idx="1"/>
          </p:nvPr>
        </p:nvSpPr>
        <p:spPr>
          <a:xfrm>
            <a:off x="249381" y="1562389"/>
            <a:ext cx="11596255" cy="4651597"/>
          </a:xfrm>
        </p:spPr>
        <p:txBody>
          <a:bodyPr>
            <a:normAutofit/>
          </a:bodyPr>
          <a:lstStyle/>
          <a:p>
            <a:pPr marL="114300" indent="0" algn="just">
              <a:buNone/>
            </a:pPr>
            <a:r>
              <a:rPr lang="es-BO" sz="4500" b="1" dirty="0">
                <a:solidFill>
                  <a:schemeClr val="tx1"/>
                </a:solidFill>
                <a:latin typeface="Times New Roman" panose="02020603050405020304" pitchFamily="18" charset="0"/>
                <a:cs typeface="Times New Roman" panose="02020603050405020304" pitchFamily="18" charset="0"/>
              </a:rPr>
              <a:t>6.- </a:t>
            </a:r>
            <a:r>
              <a:rPr lang="es-MX" sz="4500" b="1" dirty="0">
                <a:solidFill>
                  <a:schemeClr val="tx1"/>
                </a:solidFill>
                <a:latin typeface="Times New Roman" panose="02020603050405020304" pitchFamily="18" charset="0"/>
                <a:cs typeface="Times New Roman" panose="02020603050405020304" pitchFamily="18" charset="0"/>
              </a:rPr>
              <a:t>tarjetas de crédito</a:t>
            </a:r>
            <a:r>
              <a:rPr lang="es-MX" sz="4500" dirty="0">
                <a:latin typeface="Times New Roman" panose="02020603050405020304" pitchFamily="18" charset="0"/>
                <a:cs typeface="Times New Roman" panose="02020603050405020304" pitchFamily="18" charset="0"/>
              </a:rPr>
              <a:t>: </a:t>
            </a:r>
          </a:p>
          <a:p>
            <a:pPr marL="114300" indent="0" algn="just">
              <a:buNone/>
            </a:pPr>
            <a:r>
              <a:rPr lang="es-MX" sz="4500" dirty="0">
                <a:latin typeface="Times New Roman" panose="02020603050405020304" pitchFamily="18" charset="0"/>
                <a:cs typeface="Times New Roman" panose="02020603050405020304" pitchFamily="18" charset="0"/>
              </a:rPr>
              <a:t>Intereses cuando correspondan ya sea por el pago mensual o atrasos de pago haciendo responsables de las multas que ameriten</a:t>
            </a:r>
            <a:endParaRPr lang="es-MX" sz="4500" b="1" dirty="0">
              <a:solidFill>
                <a:schemeClr val="tx1"/>
              </a:solidFill>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CFBB3D6C-6208-BC44-2D5E-2656B2F1CFD6}"/>
              </a:ext>
            </a:extLst>
          </p:cNvPr>
          <p:cNvPicPr>
            <a:picLocks noChangeAspect="1"/>
          </p:cNvPicPr>
          <p:nvPr/>
        </p:nvPicPr>
        <p:blipFill>
          <a:blip r:embed="rId2"/>
          <a:stretch>
            <a:fillRect/>
          </a:stretch>
        </p:blipFill>
        <p:spPr>
          <a:xfrm>
            <a:off x="10568559" y="161107"/>
            <a:ext cx="1374060" cy="824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802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176</TotalTime>
  <Words>829</Words>
  <Application>Microsoft Office PowerPoint</Application>
  <PresentationFormat>Panorámica</PresentationFormat>
  <Paragraphs>55</Paragraphs>
  <Slides>22</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Century Gothic</vt:lpstr>
      <vt:lpstr>Times New Roman</vt:lpstr>
      <vt:lpstr>Malla</vt:lpstr>
      <vt:lpstr>Costo asumidos por el consumidor financiero</vt:lpstr>
      <vt:lpstr>OBJETIVO DE CURSO </vt:lpstr>
      <vt:lpstr>COMPETENCIAS A SER ADQUIRIDAS </vt:lpstr>
      <vt:lpstr>Cuales son estos costos?  </vt:lpstr>
      <vt:lpstr>Cuales son estos costos?  </vt:lpstr>
      <vt:lpstr>Cuales son estos costos?  </vt:lpstr>
      <vt:lpstr>Cuales son estos costos?  </vt:lpstr>
      <vt:lpstr>Cuales son estos costos?  </vt:lpstr>
      <vt:lpstr>Cuales son estos costos?  </vt:lpstr>
      <vt:lpstr>Cuales son estos costos?  </vt:lpstr>
      <vt:lpstr>Presentación de PowerPoint</vt:lpstr>
      <vt:lpstr>Costos asumidos al momento de adquirir certificados de aportación  </vt:lpstr>
      <vt:lpstr>Beneficios de ser socio </vt:lpstr>
      <vt:lpstr>Beneficios de ser socio </vt:lpstr>
      <vt:lpstr>Beneficios de ser socio “video”</vt:lpstr>
      <vt:lpstr>Disposiciones normativas   </vt:lpstr>
      <vt:lpstr>Prohibiciones    </vt:lpstr>
      <vt:lpstr>CALIDAD DE INFORMACION   </vt:lpstr>
      <vt:lpstr>DE LAS Obligaciones de los consumidores financieros  </vt:lpstr>
      <vt:lpstr>Presentación de PowerPoint</vt:lpstr>
      <vt:lpstr>INSTANCIAS DE RECLAMO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Y OBLIGACIONES DE LOS CONSUMIDORES FINANCIEROS E INSTANCIAS DE RECLAMO</dc:title>
  <dc:creator>rocharodriguezjuanjavier@gmail.com</dc:creator>
  <cp:lastModifiedBy>J. Javier Rocha</cp:lastModifiedBy>
  <cp:revision>11</cp:revision>
  <dcterms:created xsi:type="dcterms:W3CDTF">2023-05-11T18:20:20Z</dcterms:created>
  <dcterms:modified xsi:type="dcterms:W3CDTF">2024-11-13T15:45:36Z</dcterms:modified>
</cp:coreProperties>
</file>