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5" r:id="rId1"/>
  </p:sldMasterIdLst>
  <p:handoutMasterIdLst>
    <p:handoutMasterId r:id="rId40"/>
  </p:handoutMasterIdLst>
  <p:sldIdLst>
    <p:sldId id="315" r:id="rId2"/>
    <p:sldId id="316" r:id="rId3"/>
    <p:sldId id="259" r:id="rId4"/>
    <p:sldId id="260" r:id="rId5"/>
    <p:sldId id="261" r:id="rId6"/>
    <p:sldId id="262" r:id="rId7"/>
    <p:sldId id="317" r:id="rId8"/>
    <p:sldId id="264" r:id="rId9"/>
    <p:sldId id="265" r:id="rId10"/>
    <p:sldId id="266" r:id="rId11"/>
    <p:sldId id="268" r:id="rId12"/>
    <p:sldId id="269" r:id="rId13"/>
    <p:sldId id="318" r:id="rId14"/>
    <p:sldId id="271" r:id="rId15"/>
    <p:sldId id="272" r:id="rId16"/>
    <p:sldId id="273" r:id="rId17"/>
    <p:sldId id="274" r:id="rId18"/>
    <p:sldId id="275" r:id="rId19"/>
    <p:sldId id="319" r:id="rId20"/>
    <p:sldId id="277" r:id="rId21"/>
    <p:sldId id="278" r:id="rId22"/>
    <p:sldId id="279" r:id="rId23"/>
    <p:sldId id="307" r:id="rId24"/>
    <p:sldId id="309" r:id="rId25"/>
    <p:sldId id="314" r:id="rId26"/>
    <p:sldId id="310" r:id="rId27"/>
    <p:sldId id="297" r:id="rId28"/>
    <p:sldId id="276" r:id="rId29"/>
    <p:sldId id="267" r:id="rId30"/>
    <p:sldId id="270" r:id="rId31"/>
    <p:sldId id="292" r:id="rId32"/>
    <p:sldId id="311" r:id="rId33"/>
    <p:sldId id="263" r:id="rId34"/>
    <p:sldId id="313" r:id="rId35"/>
    <p:sldId id="312" r:id="rId36"/>
    <p:sldId id="293" r:id="rId37"/>
    <p:sldId id="299" r:id="rId38"/>
    <p:sldId id="294" r:id="rId39"/>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68" autoAdjust="0"/>
    <p:restoredTop sz="94660"/>
  </p:normalViewPr>
  <p:slideViewPr>
    <p:cSldViewPr>
      <p:cViewPr>
        <p:scale>
          <a:sx n="100" d="100"/>
          <a:sy n="100" d="100"/>
        </p:scale>
        <p:origin x="318" y="-6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84664" cy="50212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901948" y="0"/>
            <a:ext cx="2984664" cy="502122"/>
          </a:xfrm>
          <a:prstGeom prst="rect">
            <a:avLst/>
          </a:prstGeom>
        </p:spPr>
        <p:txBody>
          <a:bodyPr vert="horz" lIns="91440" tIns="45720" rIns="91440" bIns="45720" rtlCol="0"/>
          <a:lstStyle>
            <a:lvl1pPr algn="r">
              <a:defRPr sz="1200"/>
            </a:lvl1pPr>
          </a:lstStyle>
          <a:p>
            <a:fld id="{85D1F64F-4060-4327-AF1F-2057A6E2EAD4}" type="datetimeFigureOut">
              <a:rPr lang="es-ES" smtClean="0"/>
              <a:t>17/11/2025</a:t>
            </a:fld>
            <a:endParaRPr lang="es-ES"/>
          </a:p>
        </p:txBody>
      </p:sp>
      <p:sp>
        <p:nvSpPr>
          <p:cNvPr id="4" name="Marcador de pie de página 3"/>
          <p:cNvSpPr>
            <a:spLocks noGrp="1"/>
          </p:cNvSpPr>
          <p:nvPr>
            <p:ph type="ftr" sz="quarter" idx="2"/>
          </p:nvPr>
        </p:nvSpPr>
        <p:spPr>
          <a:xfrm>
            <a:off x="1" y="9518179"/>
            <a:ext cx="2984664" cy="502122"/>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901948" y="9518179"/>
            <a:ext cx="2984664" cy="502122"/>
          </a:xfrm>
          <a:prstGeom prst="rect">
            <a:avLst/>
          </a:prstGeom>
        </p:spPr>
        <p:txBody>
          <a:bodyPr vert="horz" lIns="91440" tIns="45720" rIns="91440" bIns="45720" rtlCol="0" anchor="b"/>
          <a:lstStyle>
            <a:lvl1pPr algn="r">
              <a:defRPr sz="1200"/>
            </a:lvl1pPr>
          </a:lstStyle>
          <a:p>
            <a:fld id="{BBBFF743-AEC0-4A25-8287-01984A671B06}" type="slidenum">
              <a:rPr lang="es-ES" smtClean="0"/>
              <a:t>‹Nº›</a:t>
            </a:fld>
            <a:endParaRPr lang="es-ES"/>
          </a:p>
        </p:txBody>
      </p:sp>
    </p:spTree>
    <p:extLst>
      <p:ext uri="{BB962C8B-B14F-4D97-AF65-F5344CB8AC3E}">
        <p14:creationId xmlns:p14="http://schemas.microsoft.com/office/powerpoint/2010/main" val="26939802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8CA578C-9284-448F-80BD-AF11EA4BDCF2}" type="datetimeFigureOut">
              <a:rPr lang="es-BO" smtClean="0"/>
              <a:t>17/11/2025</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35236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CA578C-9284-448F-80BD-AF11EA4BDCF2}" type="datetimeFigureOut">
              <a:rPr lang="es-BO" smtClean="0"/>
              <a:t>17/11/2025</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30767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CA578C-9284-448F-80BD-AF11EA4BDCF2}" type="datetimeFigureOut">
              <a:rPr lang="es-BO" smtClean="0"/>
              <a:t>17/11/2025</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4135066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CA578C-9284-448F-80BD-AF11EA4BDCF2}" type="datetimeFigureOut">
              <a:rPr lang="es-BO" smtClean="0"/>
              <a:t>17/11/2025</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493097C0-03E9-421A-AB4E-01953449C0B9}" type="slidenum">
              <a:rPr lang="es-BO" smtClean="0"/>
              <a:t>‹Nº›</a:t>
            </a:fld>
            <a:endParaRPr lang="es-BO"/>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4012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CA578C-9284-448F-80BD-AF11EA4BDCF2}" type="datetimeFigureOut">
              <a:rPr lang="es-BO" smtClean="0"/>
              <a:t>17/11/2025</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179190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68CA578C-9284-448F-80BD-AF11EA4BDCF2}" type="datetimeFigureOut">
              <a:rPr lang="es-BO" smtClean="0"/>
              <a:t>17/11/2025</a:t>
            </a:fld>
            <a:endParaRPr lang="es-BO"/>
          </a:p>
        </p:txBody>
      </p:sp>
      <p:sp>
        <p:nvSpPr>
          <p:cNvPr id="4" name="Footer Placeholder 3"/>
          <p:cNvSpPr>
            <a:spLocks noGrp="1"/>
          </p:cNvSpPr>
          <p:nvPr>
            <p:ph type="ftr" sz="quarter" idx="11"/>
          </p:nvPr>
        </p:nvSpPr>
        <p:spPr/>
        <p:txBody>
          <a:bodyPr/>
          <a:lstStyle/>
          <a:p>
            <a:endParaRPr lang="es-BO"/>
          </a:p>
        </p:txBody>
      </p:sp>
      <p:sp>
        <p:nvSpPr>
          <p:cNvPr id="5" name="Slide Number Placeholder 4"/>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294986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68CA578C-9284-448F-80BD-AF11EA4BDCF2}" type="datetimeFigureOut">
              <a:rPr lang="es-BO" smtClean="0"/>
              <a:t>17/11/2025</a:t>
            </a:fld>
            <a:endParaRPr lang="es-BO"/>
          </a:p>
        </p:txBody>
      </p:sp>
      <p:sp>
        <p:nvSpPr>
          <p:cNvPr id="4" name="Footer Placeholder 3"/>
          <p:cNvSpPr>
            <a:spLocks noGrp="1"/>
          </p:cNvSpPr>
          <p:nvPr>
            <p:ph type="ftr" sz="quarter" idx="11"/>
          </p:nvPr>
        </p:nvSpPr>
        <p:spPr/>
        <p:txBody>
          <a:bodyPr/>
          <a:lstStyle/>
          <a:p>
            <a:endParaRPr lang="es-BO"/>
          </a:p>
        </p:txBody>
      </p:sp>
      <p:sp>
        <p:nvSpPr>
          <p:cNvPr id="5" name="Slide Number Placeholder 4"/>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959996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CA578C-9284-448F-80BD-AF11EA4BDCF2}" type="datetimeFigureOut">
              <a:rPr lang="es-BO" smtClean="0"/>
              <a:t>17/11/2025</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929771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CA578C-9284-448F-80BD-AF11EA4BDCF2}" type="datetimeFigureOut">
              <a:rPr lang="es-BO" smtClean="0"/>
              <a:t>17/11/2025</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240156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CA578C-9284-448F-80BD-AF11EA4BDCF2}" type="datetimeFigureOut">
              <a:rPr lang="es-BO" smtClean="0"/>
              <a:t>17/11/2025</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49007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8CA578C-9284-448F-80BD-AF11EA4BDCF2}" type="datetimeFigureOut">
              <a:rPr lang="es-BO" smtClean="0"/>
              <a:t>17/11/2025</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35144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8CA578C-9284-448F-80BD-AF11EA4BDCF2}" type="datetimeFigureOut">
              <a:rPr lang="es-BO" smtClean="0"/>
              <a:t>17/11/2025</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343943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8CA578C-9284-448F-80BD-AF11EA4BDCF2}" type="datetimeFigureOut">
              <a:rPr lang="es-BO" smtClean="0"/>
              <a:t>17/11/2025</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47931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8CA578C-9284-448F-80BD-AF11EA4BDCF2}" type="datetimeFigureOut">
              <a:rPr lang="es-BO" smtClean="0"/>
              <a:t>17/11/2025</a:t>
            </a:fld>
            <a:endParaRPr lang="es-BO"/>
          </a:p>
        </p:txBody>
      </p:sp>
      <p:sp>
        <p:nvSpPr>
          <p:cNvPr id="4" name="Footer Placeholder 3"/>
          <p:cNvSpPr>
            <a:spLocks noGrp="1"/>
          </p:cNvSpPr>
          <p:nvPr>
            <p:ph type="ftr" sz="quarter" idx="11"/>
          </p:nvPr>
        </p:nvSpPr>
        <p:spPr/>
        <p:txBody>
          <a:bodyPr/>
          <a:lstStyle/>
          <a:p>
            <a:endParaRPr lang="es-BO"/>
          </a:p>
        </p:txBody>
      </p:sp>
      <p:sp>
        <p:nvSpPr>
          <p:cNvPr id="5" name="Slide Number Placeholder 4"/>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413242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8CA578C-9284-448F-80BD-AF11EA4BDCF2}" type="datetimeFigureOut">
              <a:rPr lang="es-BO" smtClean="0"/>
              <a:t>17/11/2025</a:t>
            </a:fld>
            <a:endParaRPr lang="es-BO"/>
          </a:p>
        </p:txBody>
      </p:sp>
      <p:sp>
        <p:nvSpPr>
          <p:cNvPr id="3" name="Footer Placeholder 2"/>
          <p:cNvSpPr>
            <a:spLocks noGrp="1"/>
          </p:cNvSpPr>
          <p:nvPr>
            <p:ph type="ftr" sz="quarter" idx="11"/>
          </p:nvPr>
        </p:nvSpPr>
        <p:spPr/>
        <p:txBody>
          <a:bodyPr/>
          <a:lstStyle/>
          <a:p>
            <a:endParaRPr lang="es-BO"/>
          </a:p>
        </p:txBody>
      </p:sp>
      <p:sp>
        <p:nvSpPr>
          <p:cNvPr id="4" name="Slide Number Placeholder 3"/>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265806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CA578C-9284-448F-80BD-AF11EA4BDCF2}" type="datetimeFigureOut">
              <a:rPr lang="es-BO" smtClean="0"/>
              <a:t>17/11/2025</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295429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CA578C-9284-448F-80BD-AF11EA4BDCF2}" type="datetimeFigureOut">
              <a:rPr lang="es-BO" smtClean="0"/>
              <a:t>17/11/2025</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2433180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68CA578C-9284-448F-80BD-AF11EA4BDCF2}" type="datetimeFigureOut">
              <a:rPr lang="es-BO" smtClean="0"/>
              <a:t>17/11/2025</a:t>
            </a:fld>
            <a:endParaRPr lang="es-BO"/>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BO"/>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93097C0-03E9-421A-AB4E-01953449C0B9}" type="slidenum">
              <a:rPr lang="es-BO" smtClean="0"/>
              <a:t>‹Nº›</a:t>
            </a:fld>
            <a:endParaRPr lang="es-BO"/>
          </a:p>
        </p:txBody>
      </p:sp>
    </p:spTree>
    <p:extLst>
      <p:ext uri="{BB962C8B-B14F-4D97-AF65-F5344CB8AC3E}">
        <p14:creationId xmlns:p14="http://schemas.microsoft.com/office/powerpoint/2010/main" val="3595220461"/>
      </p:ext>
    </p:extLst>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 id="2147484428" r:id="rId13"/>
    <p:sldLayoutId id="2147484429" r:id="rId14"/>
    <p:sldLayoutId id="2147484430" r:id="rId15"/>
    <p:sldLayoutId id="2147484431" r:id="rId16"/>
    <p:sldLayoutId id="214748443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81.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80.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9.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82.tmp"/></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84.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83.png"/><Relationship Id="rId5" Type="http://schemas.openxmlformats.org/officeDocument/2006/relationships/image" Target="../media/image9.svg"/><Relationship Id="rId15" Type="http://schemas.openxmlformats.org/officeDocument/2006/relationships/image" Target="../media/image86.tmp"/><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85.png"/></Relationships>
</file>

<file path=ppt/slides/_rels/slide1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7.png"/><Relationship Id="rId7"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82.tmp"/><Relationship Id="rId5" Type="http://schemas.openxmlformats.org/officeDocument/2006/relationships/image" Target="../media/image89.svg"/><Relationship Id="rId10" Type="http://schemas.openxmlformats.org/officeDocument/2006/relationships/image" Target="../media/image93.jpeg"/><Relationship Id="rId4" Type="http://schemas.openxmlformats.org/officeDocument/2006/relationships/image" Target="../media/image88.png"/><Relationship Id="rId9" Type="http://schemas.openxmlformats.org/officeDocument/2006/relationships/image" Target="../media/image92.pn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86.tmp"/><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50.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9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95.png"/><Relationship Id="rId17" Type="http://schemas.openxmlformats.org/officeDocument/2006/relationships/image" Target="../media/image99.svg"/><Relationship Id="rId2" Type="http://schemas.openxmlformats.org/officeDocument/2006/relationships/image" Target="../media/image6.jpeg"/><Relationship Id="rId16"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94.png"/><Relationship Id="rId5" Type="http://schemas.openxmlformats.org/officeDocument/2006/relationships/image" Target="../media/image9.svg"/><Relationship Id="rId15" Type="http://schemas.openxmlformats.org/officeDocument/2006/relationships/image" Target="../media/image70.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97.png"/></Relationships>
</file>

<file path=ppt/slides/_rels/slide1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0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01.png"/><Relationship Id="rId2" Type="http://schemas.openxmlformats.org/officeDocument/2006/relationships/image" Target="../media/image6.jpeg"/><Relationship Id="rId16" Type="http://schemas.openxmlformats.org/officeDocument/2006/relationships/image" Target="../media/image104.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0.png"/><Relationship Id="rId5" Type="http://schemas.openxmlformats.org/officeDocument/2006/relationships/image" Target="../media/image9.svg"/><Relationship Id="rId15" Type="http://schemas.openxmlformats.org/officeDocument/2006/relationships/image" Target="../media/image103.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76.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0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5.png"/><Relationship Id="rId5" Type="http://schemas.openxmlformats.org/officeDocument/2006/relationships/image" Target="../media/image9.svg"/><Relationship Id="rId15" Type="http://schemas.openxmlformats.org/officeDocument/2006/relationships/image" Target="../media/image108.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07.png"/></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58.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10.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9.png"/><Relationship Id="rId5" Type="http://schemas.openxmlformats.org/officeDocument/2006/relationships/image" Target="../media/image9.svg"/><Relationship Id="rId15" Type="http://schemas.openxmlformats.org/officeDocument/2006/relationships/image" Target="../media/image112.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11.png"/></Relationships>
</file>

<file path=ppt/slides/_rels/slide1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15.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14.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13.png"/><Relationship Id="rId5" Type="http://schemas.openxmlformats.org/officeDocument/2006/relationships/image" Target="../media/image9.svg"/><Relationship Id="rId15" Type="http://schemas.openxmlformats.org/officeDocument/2006/relationships/image" Target="../media/image117.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16.jpeg"/></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20.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19.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18.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21.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82.tmp"/><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23.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22.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26.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2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24.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29.tmp"/><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28.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27.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130.webp"/><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13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7.png"/><Relationship Id="rId21" Type="http://schemas.openxmlformats.org/officeDocument/2006/relationships/image" Target="../media/image31.png"/><Relationship Id="rId7" Type="http://schemas.openxmlformats.org/officeDocument/2006/relationships/image" Target="../media/image11.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6.jpe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1.png"/><Relationship Id="rId24" Type="http://schemas.openxmlformats.org/officeDocument/2006/relationships/image" Target="../media/image34.svg"/><Relationship Id="rId5" Type="http://schemas.openxmlformats.org/officeDocument/2006/relationships/image" Target="../media/image9.sv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14.png"/><Relationship Id="rId19"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24.png"/><Relationship Id="rId22" Type="http://schemas.openxmlformats.org/officeDocument/2006/relationships/image" Target="../media/image32.svg"/><Relationship Id="rId27" Type="http://schemas.openxmlformats.org/officeDocument/2006/relationships/image" Target="../media/image37.jpeg"/></Relationships>
</file>

<file path=ppt/slides/_rels/slide3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 Id="rId5" Type="http://schemas.openxmlformats.org/officeDocument/2006/relationships/image" Target="../media/image143.png"/><Relationship Id="rId4" Type="http://schemas.openxmlformats.org/officeDocument/2006/relationships/image" Target="../media/image142.png"/></Relationships>
</file>

<file path=ppt/slides/_rels/slide32.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14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0.jpg"/><Relationship Id="rId1" Type="http://schemas.openxmlformats.org/officeDocument/2006/relationships/slideLayout" Target="../slideLayouts/slideLayout7.xml"/><Relationship Id="rId4" Type="http://schemas.openxmlformats.org/officeDocument/2006/relationships/image" Target="../media/image151.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4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41.png"/><Relationship Id="rId17" Type="http://schemas.openxmlformats.org/officeDocument/2006/relationships/image" Target="../media/image4.png"/><Relationship Id="rId2" Type="http://schemas.openxmlformats.org/officeDocument/2006/relationships/image" Target="../media/image6.jpe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40.png"/><Relationship Id="rId5" Type="http://schemas.openxmlformats.org/officeDocument/2006/relationships/image" Target="../media/image9.svg"/><Relationship Id="rId15" Type="http://schemas.openxmlformats.org/officeDocument/2006/relationships/image" Target="../media/image44.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47.png"/><Relationship Id="rId17" Type="http://schemas.openxmlformats.org/officeDocument/2006/relationships/image" Target="../media/image52.jpeg"/><Relationship Id="rId2" Type="http://schemas.openxmlformats.org/officeDocument/2006/relationships/image" Target="../media/image6.jpe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46.png"/><Relationship Id="rId5" Type="http://schemas.openxmlformats.org/officeDocument/2006/relationships/image" Target="../media/image9.svg"/><Relationship Id="rId15" Type="http://schemas.openxmlformats.org/officeDocument/2006/relationships/image" Target="../media/image50.png"/><Relationship Id="rId10" Type="http://schemas.openxmlformats.org/officeDocument/2006/relationships/image" Target="../media/image14.png"/><Relationship Id="rId19" Type="http://schemas.openxmlformats.org/officeDocument/2006/relationships/image" Target="../media/image54.sv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5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56.png"/><Relationship Id="rId2" Type="http://schemas.openxmlformats.org/officeDocument/2006/relationships/image" Target="../media/image6.jpeg"/><Relationship Id="rId16"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55.png"/><Relationship Id="rId5" Type="http://schemas.openxmlformats.org/officeDocument/2006/relationships/image" Target="../media/image9.svg"/><Relationship Id="rId15" Type="http://schemas.openxmlformats.org/officeDocument/2006/relationships/image" Target="../media/image5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58.jpe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63.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62.png"/><Relationship Id="rId2" Type="http://schemas.openxmlformats.org/officeDocument/2006/relationships/image" Target="../media/image6.jpeg"/><Relationship Id="rId16" Type="http://schemas.openxmlformats.org/officeDocument/2006/relationships/image" Target="../media/image66.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61.png"/><Relationship Id="rId5" Type="http://schemas.openxmlformats.org/officeDocument/2006/relationships/image" Target="../media/image9.svg"/><Relationship Id="rId15" Type="http://schemas.openxmlformats.org/officeDocument/2006/relationships/image" Target="../media/image65.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64.jpe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69.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68.png"/><Relationship Id="rId2" Type="http://schemas.openxmlformats.org/officeDocument/2006/relationships/image" Target="../media/image6.jpeg"/><Relationship Id="rId16" Type="http://schemas.openxmlformats.org/officeDocument/2006/relationships/image" Target="../media/image72.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67.png"/><Relationship Id="rId5" Type="http://schemas.openxmlformats.org/officeDocument/2006/relationships/image" Target="../media/image9.svg"/><Relationship Id="rId15" Type="http://schemas.openxmlformats.org/officeDocument/2006/relationships/image" Target="../media/image71.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70.jpe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75.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74.png"/><Relationship Id="rId2" Type="http://schemas.openxmlformats.org/officeDocument/2006/relationships/image" Target="../media/image6.jpeg"/><Relationship Id="rId16"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3.png"/><Relationship Id="rId5" Type="http://schemas.openxmlformats.org/officeDocument/2006/relationships/image" Target="../media/image9.svg"/><Relationship Id="rId15" Type="http://schemas.openxmlformats.org/officeDocument/2006/relationships/image" Target="../media/image77.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7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64DF7-FD2C-A5C2-4A45-3E87F3F7EE3E}"/>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E483AF42-104B-2CBE-00FD-7925584F7E41}"/>
              </a:ext>
            </a:extLst>
          </p:cNvPr>
          <p:cNvPicPr>
            <a:picLocks noChangeAspect="1"/>
          </p:cNvPicPr>
          <p:nvPr/>
        </p:nvPicPr>
        <p:blipFill>
          <a:blip r:embed="rId2"/>
          <a:stretch>
            <a:fillRect/>
          </a:stretch>
        </p:blipFill>
        <p:spPr>
          <a:xfrm>
            <a:off x="7008712" y="260648"/>
            <a:ext cx="1365668" cy="1376014"/>
          </a:xfrm>
          <a:prstGeom prst="rect">
            <a:avLst/>
          </a:prstGeom>
        </p:spPr>
      </p:pic>
      <p:sp>
        <p:nvSpPr>
          <p:cNvPr id="2" name="Freeform 14">
            <a:extLst>
              <a:ext uri="{FF2B5EF4-FFF2-40B4-BE49-F238E27FC236}">
                <a16:creationId xmlns:a16="http://schemas.microsoft.com/office/drawing/2014/main" id="{6B930ABA-42DD-77DB-3557-E563BF634A0D}"/>
              </a:ext>
            </a:extLst>
          </p:cNvPr>
          <p:cNvSpPr/>
          <p:nvPr/>
        </p:nvSpPr>
        <p:spPr>
          <a:xfrm>
            <a:off x="1176100" y="2492896"/>
            <a:ext cx="7500356" cy="1728192"/>
          </a:xfrm>
          <a:custGeom>
            <a:avLst/>
            <a:gdLst/>
            <a:ahLst/>
            <a:cxnLst/>
            <a:rect l="l" t="t" r="r" b="b"/>
            <a:pathLst>
              <a:path w="7191756" h="1386840">
                <a:moveTo>
                  <a:pt x="0" y="0"/>
                </a:moveTo>
                <a:lnTo>
                  <a:pt x="7191756" y="0"/>
                </a:lnTo>
                <a:lnTo>
                  <a:pt x="7191756" y="1386840"/>
                </a:lnTo>
                <a:lnTo>
                  <a:pt x="0" y="1386840"/>
                </a:lnTo>
                <a:lnTo>
                  <a:pt x="0" y="0"/>
                </a:lnTo>
                <a:close/>
              </a:path>
            </a:pathLst>
          </a:custGeom>
          <a:blipFill>
            <a:blip r:embed="rId3"/>
            <a:stretch>
              <a:fillRect/>
            </a:stretch>
          </a:blipFill>
        </p:spPr>
        <p:txBody>
          <a:bodyPr/>
          <a:lstStyle/>
          <a:p>
            <a:endParaRPr lang="es-ES" dirty="0"/>
          </a:p>
        </p:txBody>
      </p:sp>
      <p:sp>
        <p:nvSpPr>
          <p:cNvPr id="3" name="Elipse 2">
            <a:extLst>
              <a:ext uri="{FF2B5EF4-FFF2-40B4-BE49-F238E27FC236}">
                <a16:creationId xmlns:a16="http://schemas.microsoft.com/office/drawing/2014/main" id="{BA6C452E-C842-27C2-4400-48109CA0DACB}"/>
              </a:ext>
            </a:extLst>
          </p:cNvPr>
          <p:cNvSpPr/>
          <p:nvPr/>
        </p:nvSpPr>
        <p:spPr>
          <a:xfrm>
            <a:off x="1043608" y="1844824"/>
            <a:ext cx="7848872" cy="288032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500" dirty="0">
                <a:solidFill>
                  <a:schemeClr val="tx1"/>
                </a:solidFill>
              </a:rPr>
              <a:t>DERECHOS Y OBLIGACIONES DEL CONSUMIDOR FINANCIERO</a:t>
            </a:r>
            <a:endParaRPr lang="es-BO" sz="3500" dirty="0">
              <a:solidFill>
                <a:schemeClr val="tx1"/>
              </a:solidFill>
            </a:endParaRPr>
          </a:p>
        </p:txBody>
      </p:sp>
    </p:spTree>
    <p:extLst>
      <p:ext uri="{BB962C8B-B14F-4D97-AF65-F5344CB8AC3E}">
        <p14:creationId xmlns:p14="http://schemas.microsoft.com/office/powerpoint/2010/main" val="4290911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147572" y="969264"/>
            <a:ext cx="2884932" cy="899160"/>
          </a:xfrm>
          <a:custGeom>
            <a:avLst/>
            <a:gdLst/>
            <a:ahLst/>
            <a:cxnLst/>
            <a:rect l="l" t="t" r="r" b="b"/>
            <a:pathLst>
              <a:path w="2884932" h="899160">
                <a:moveTo>
                  <a:pt x="0" y="0"/>
                </a:moveTo>
                <a:lnTo>
                  <a:pt x="2884932" y="0"/>
                </a:lnTo>
                <a:lnTo>
                  <a:pt x="2884932" y="899160"/>
                </a:lnTo>
                <a:lnTo>
                  <a:pt x="0" y="899160"/>
                </a:lnTo>
                <a:lnTo>
                  <a:pt x="0" y="0"/>
                </a:lnTo>
                <a:close/>
              </a:path>
            </a:pathLst>
          </a:custGeom>
          <a:blipFill>
            <a:blip r:embed="rId11"/>
            <a:stretch>
              <a:fillRect/>
            </a:stretch>
          </a:blipFill>
        </p:spPr>
        <p:txBody>
          <a:bodyPr/>
          <a:lstStyle/>
          <a:p>
            <a:endParaRPr lang="es-ES"/>
          </a:p>
        </p:txBody>
      </p:sp>
      <p:sp>
        <p:nvSpPr>
          <p:cNvPr id="20" name="Freeform 20"/>
          <p:cNvSpPr/>
          <p:nvPr/>
        </p:nvSpPr>
        <p:spPr>
          <a:xfrm>
            <a:off x="0" y="768096"/>
            <a:ext cx="2781300" cy="3310128"/>
          </a:xfrm>
          <a:custGeom>
            <a:avLst/>
            <a:gdLst/>
            <a:ahLst/>
            <a:cxnLst/>
            <a:rect l="l" t="t" r="r" b="b"/>
            <a:pathLst>
              <a:path w="2781300" h="3310128">
                <a:moveTo>
                  <a:pt x="0" y="0"/>
                </a:moveTo>
                <a:lnTo>
                  <a:pt x="2781300" y="0"/>
                </a:lnTo>
                <a:lnTo>
                  <a:pt x="2781300" y="3310128"/>
                </a:lnTo>
                <a:lnTo>
                  <a:pt x="0" y="3310128"/>
                </a:lnTo>
                <a:lnTo>
                  <a:pt x="0" y="0"/>
                </a:lnTo>
                <a:close/>
              </a:path>
            </a:pathLst>
          </a:custGeom>
          <a:blipFill>
            <a:blip r:embed="rId12"/>
            <a:stretch>
              <a:fillRect/>
            </a:stretch>
          </a:blipFill>
        </p:spPr>
        <p:txBody>
          <a:bodyPr/>
          <a:lstStyle/>
          <a:p>
            <a:endParaRPr lang="es-ES"/>
          </a:p>
        </p:txBody>
      </p:sp>
      <p:sp>
        <p:nvSpPr>
          <p:cNvPr id="21" name="Freeform 21"/>
          <p:cNvSpPr/>
          <p:nvPr/>
        </p:nvSpPr>
        <p:spPr>
          <a:xfrm>
            <a:off x="1421892" y="1994916"/>
            <a:ext cx="3162300" cy="1283208"/>
          </a:xfrm>
          <a:custGeom>
            <a:avLst/>
            <a:gdLst/>
            <a:ahLst/>
            <a:cxnLst/>
            <a:rect l="l" t="t" r="r" b="b"/>
            <a:pathLst>
              <a:path w="3162300" h="1283208">
                <a:moveTo>
                  <a:pt x="0" y="0"/>
                </a:moveTo>
                <a:lnTo>
                  <a:pt x="3162300" y="0"/>
                </a:lnTo>
                <a:lnTo>
                  <a:pt x="3162300" y="1283208"/>
                </a:lnTo>
                <a:lnTo>
                  <a:pt x="0" y="1283208"/>
                </a:lnTo>
                <a:lnTo>
                  <a:pt x="0" y="0"/>
                </a:lnTo>
                <a:close/>
              </a:path>
            </a:pathLst>
          </a:custGeom>
          <a:blipFill>
            <a:blip r:embed="rId13"/>
            <a:stretch>
              <a:fillRect/>
            </a:stretch>
          </a:blipFill>
        </p:spPr>
        <p:txBody>
          <a:bodyPr/>
          <a:lstStyle/>
          <a:p>
            <a:endParaRPr lang="es-ES"/>
          </a:p>
        </p:txBody>
      </p:sp>
      <p:sp>
        <p:nvSpPr>
          <p:cNvPr id="25" name="TextBox 25"/>
          <p:cNvSpPr txBox="1"/>
          <p:nvPr/>
        </p:nvSpPr>
        <p:spPr>
          <a:xfrm>
            <a:off x="1399670" y="1057085"/>
            <a:ext cx="2498408" cy="553669"/>
          </a:xfrm>
          <a:prstGeom prst="rect">
            <a:avLst/>
          </a:prstGeom>
        </p:spPr>
        <p:txBody>
          <a:bodyPr lIns="0" tIns="0" rIns="0" bIns="0" rtlCol="0" anchor="t">
            <a:spAutoFit/>
          </a:bodyPr>
          <a:lstStyle/>
          <a:p>
            <a:pPr algn="l">
              <a:lnSpc>
                <a:spcPts val="4485"/>
              </a:lnSpc>
            </a:pPr>
            <a:r>
              <a:rPr lang="en-US" sz="3204" b="1">
                <a:solidFill>
                  <a:srgbClr val="00B0F0"/>
                </a:solidFill>
                <a:latin typeface="Arimo Bold"/>
                <a:ea typeface="Arimo Bold"/>
                <a:cs typeface="Arimo Bold"/>
                <a:sym typeface="Arimo Bold"/>
              </a:rPr>
              <a:t>DERECHO # </a:t>
            </a:r>
          </a:p>
        </p:txBody>
      </p:sp>
      <p:sp>
        <p:nvSpPr>
          <p:cNvPr id="26" name="TextBox 26"/>
          <p:cNvSpPr txBox="1"/>
          <p:nvPr/>
        </p:nvSpPr>
        <p:spPr>
          <a:xfrm>
            <a:off x="4866389" y="2223306"/>
            <a:ext cx="3424542" cy="1505874"/>
          </a:xfrm>
          <a:prstGeom prst="rect">
            <a:avLst/>
          </a:prstGeom>
        </p:spPr>
        <p:txBody>
          <a:bodyPr lIns="0" tIns="0" rIns="0" bIns="0" rtlCol="0" anchor="t">
            <a:spAutoFit/>
          </a:bodyPr>
          <a:lstStyle/>
          <a:p>
            <a:pPr algn="just">
              <a:lnSpc>
                <a:spcPts val="2879"/>
              </a:lnSpc>
            </a:pPr>
            <a:r>
              <a:rPr lang="en-US" sz="2400">
                <a:solidFill>
                  <a:srgbClr val="000000"/>
                </a:solidFill>
                <a:latin typeface="ITC Franklin Gothic LT"/>
                <a:ea typeface="ITC Franklin Gothic LT"/>
                <a:cs typeface="ITC Franklin Gothic LT"/>
                <a:sym typeface="ITC Franklin Gothic LT"/>
              </a:rPr>
              <a:t>Tiene derecho a reclamar y recibir pronta respuesta ante cualquier falla en el servicio. </a:t>
            </a:r>
          </a:p>
        </p:txBody>
      </p:sp>
      <p:sp>
        <p:nvSpPr>
          <p:cNvPr id="27" name="TextBox 27"/>
          <p:cNvSpPr txBox="1"/>
          <p:nvPr/>
        </p:nvSpPr>
        <p:spPr>
          <a:xfrm>
            <a:off x="935112" y="1054498"/>
            <a:ext cx="911076" cy="2270598"/>
          </a:xfrm>
          <a:prstGeom prst="rect">
            <a:avLst/>
          </a:prstGeom>
        </p:spPr>
        <p:txBody>
          <a:bodyPr lIns="0" tIns="0" rIns="0" bIns="0" rtlCol="0" anchor="t">
            <a:spAutoFit/>
          </a:bodyPr>
          <a:lstStyle/>
          <a:p>
            <a:pPr algn="l">
              <a:lnSpc>
                <a:spcPts val="16802"/>
              </a:lnSpc>
            </a:pPr>
            <a:r>
              <a:rPr lang="en-US" sz="12001">
                <a:solidFill>
                  <a:srgbClr val="32531D"/>
                </a:solidFill>
                <a:latin typeface="ITC Franklin Gothic LT"/>
                <a:ea typeface="ITC Franklin Gothic LT"/>
                <a:cs typeface="ITC Franklin Gothic LT"/>
                <a:sym typeface="ITC Franklin Gothic LT"/>
              </a:rPr>
              <a:t>9</a:t>
            </a:r>
          </a:p>
        </p:txBody>
      </p:sp>
      <p:sp>
        <p:nvSpPr>
          <p:cNvPr id="28" name="TextBox 28"/>
          <p:cNvSpPr txBox="1"/>
          <p:nvPr/>
        </p:nvSpPr>
        <p:spPr>
          <a:xfrm>
            <a:off x="1846188" y="2133933"/>
            <a:ext cx="2569478" cy="725007"/>
          </a:xfrm>
          <a:prstGeom prst="rect">
            <a:avLst/>
          </a:prstGeom>
        </p:spPr>
        <p:txBody>
          <a:bodyPr wrap="square" lIns="0" tIns="0" rIns="0" bIns="0" rtlCol="0" anchor="t">
            <a:spAutoFit/>
          </a:bodyPr>
          <a:lstStyle/>
          <a:p>
            <a:pPr algn="l">
              <a:lnSpc>
                <a:spcPts val="6168"/>
              </a:lnSpc>
            </a:pPr>
            <a:r>
              <a:rPr lang="en-US" sz="4406" dirty="0" err="1">
                <a:solidFill>
                  <a:srgbClr val="32531D"/>
                </a:solidFill>
                <a:latin typeface="ITC Franklin Gothic LT"/>
                <a:ea typeface="ITC Franklin Gothic LT"/>
                <a:cs typeface="ITC Franklin Gothic LT"/>
                <a:sym typeface="ITC Franklin Gothic LT"/>
              </a:rPr>
              <a:t>Reclamar</a:t>
            </a:r>
            <a:endParaRPr lang="en-US" sz="4406" dirty="0">
              <a:solidFill>
                <a:srgbClr val="32531D"/>
              </a:solidFill>
              <a:latin typeface="ITC Franklin Gothic LT"/>
              <a:ea typeface="ITC Franklin Gothic LT"/>
              <a:cs typeface="ITC Franklin Gothic LT"/>
              <a:sym typeface="ITC Franklin Gothic LT"/>
            </a:endParaRPr>
          </a:p>
        </p:txBody>
      </p:sp>
      <p:pic>
        <p:nvPicPr>
          <p:cNvPr id="30" name="Imagen 29">
            <a:extLst>
              <a:ext uri="{FF2B5EF4-FFF2-40B4-BE49-F238E27FC236}">
                <a16:creationId xmlns:a16="http://schemas.microsoft.com/office/drawing/2014/main" id="{9FE92DE8-B8BA-DDE1-E3D5-B0C0A27AF5E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98909" y="3120714"/>
            <a:ext cx="2781300" cy="2781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499" y="-131586"/>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162812" y="897636"/>
            <a:ext cx="2884932" cy="899160"/>
          </a:xfrm>
          <a:custGeom>
            <a:avLst/>
            <a:gdLst/>
            <a:ahLst/>
            <a:cxnLst/>
            <a:rect l="l" t="t" r="r" b="b"/>
            <a:pathLst>
              <a:path w="2884932" h="899160">
                <a:moveTo>
                  <a:pt x="0" y="0"/>
                </a:moveTo>
                <a:lnTo>
                  <a:pt x="2884932" y="0"/>
                </a:lnTo>
                <a:lnTo>
                  <a:pt x="2884932" y="899160"/>
                </a:lnTo>
                <a:lnTo>
                  <a:pt x="0" y="899160"/>
                </a:lnTo>
                <a:lnTo>
                  <a:pt x="0" y="0"/>
                </a:lnTo>
                <a:close/>
              </a:path>
            </a:pathLst>
          </a:custGeom>
          <a:blipFill>
            <a:blip r:embed="rId11"/>
            <a:stretch>
              <a:fillRect/>
            </a:stretch>
          </a:blipFill>
        </p:spPr>
        <p:txBody>
          <a:bodyPr/>
          <a:lstStyle/>
          <a:p>
            <a:endParaRPr lang="es-ES"/>
          </a:p>
        </p:txBody>
      </p:sp>
      <p:sp>
        <p:nvSpPr>
          <p:cNvPr id="20" name="Freeform 20"/>
          <p:cNvSpPr/>
          <p:nvPr/>
        </p:nvSpPr>
        <p:spPr>
          <a:xfrm>
            <a:off x="934212" y="984504"/>
            <a:ext cx="3678936" cy="3310128"/>
          </a:xfrm>
          <a:custGeom>
            <a:avLst/>
            <a:gdLst/>
            <a:ahLst/>
            <a:cxnLst/>
            <a:rect l="l" t="t" r="r" b="b"/>
            <a:pathLst>
              <a:path w="3678936" h="3310128">
                <a:moveTo>
                  <a:pt x="0" y="0"/>
                </a:moveTo>
                <a:lnTo>
                  <a:pt x="3678936" y="0"/>
                </a:lnTo>
                <a:lnTo>
                  <a:pt x="3678936" y="3310128"/>
                </a:lnTo>
                <a:lnTo>
                  <a:pt x="0" y="3310128"/>
                </a:lnTo>
                <a:lnTo>
                  <a:pt x="0" y="0"/>
                </a:lnTo>
                <a:close/>
              </a:path>
            </a:pathLst>
          </a:custGeom>
          <a:blipFill>
            <a:blip r:embed="rId12"/>
            <a:stretch>
              <a:fillRect/>
            </a:stretch>
          </a:blipFill>
        </p:spPr>
        <p:txBody>
          <a:bodyPr/>
          <a:lstStyle/>
          <a:p>
            <a:endParaRPr lang="es-ES"/>
          </a:p>
        </p:txBody>
      </p:sp>
      <p:sp>
        <p:nvSpPr>
          <p:cNvPr id="21" name="Freeform 21"/>
          <p:cNvSpPr/>
          <p:nvPr/>
        </p:nvSpPr>
        <p:spPr>
          <a:xfrm>
            <a:off x="2674620" y="984504"/>
            <a:ext cx="2321052" cy="3310128"/>
          </a:xfrm>
          <a:custGeom>
            <a:avLst/>
            <a:gdLst/>
            <a:ahLst/>
            <a:cxnLst/>
            <a:rect l="l" t="t" r="r" b="b"/>
            <a:pathLst>
              <a:path w="2321052" h="3310128">
                <a:moveTo>
                  <a:pt x="0" y="0"/>
                </a:moveTo>
                <a:lnTo>
                  <a:pt x="2321052" y="0"/>
                </a:lnTo>
                <a:lnTo>
                  <a:pt x="2321052" y="3310128"/>
                </a:lnTo>
                <a:lnTo>
                  <a:pt x="0" y="3310128"/>
                </a:lnTo>
                <a:lnTo>
                  <a:pt x="0" y="0"/>
                </a:lnTo>
                <a:close/>
              </a:path>
            </a:pathLst>
          </a:custGeom>
          <a:blipFill>
            <a:blip r:embed="rId13"/>
            <a:stretch>
              <a:fillRect/>
            </a:stretch>
          </a:blipFill>
        </p:spPr>
        <p:txBody>
          <a:bodyPr/>
          <a:lstStyle/>
          <a:p>
            <a:endParaRPr lang="es-ES"/>
          </a:p>
        </p:txBody>
      </p:sp>
      <p:sp>
        <p:nvSpPr>
          <p:cNvPr id="22" name="Freeform 22"/>
          <p:cNvSpPr/>
          <p:nvPr/>
        </p:nvSpPr>
        <p:spPr>
          <a:xfrm>
            <a:off x="1153668" y="3244596"/>
            <a:ext cx="3201924" cy="1231392"/>
          </a:xfrm>
          <a:custGeom>
            <a:avLst/>
            <a:gdLst/>
            <a:ahLst/>
            <a:cxnLst/>
            <a:rect l="l" t="t" r="r" b="b"/>
            <a:pathLst>
              <a:path w="3201924" h="1231392">
                <a:moveTo>
                  <a:pt x="0" y="0"/>
                </a:moveTo>
                <a:lnTo>
                  <a:pt x="3201924" y="0"/>
                </a:lnTo>
                <a:lnTo>
                  <a:pt x="3201924" y="1231392"/>
                </a:lnTo>
                <a:lnTo>
                  <a:pt x="0" y="1231392"/>
                </a:lnTo>
                <a:lnTo>
                  <a:pt x="0" y="0"/>
                </a:lnTo>
                <a:close/>
              </a:path>
            </a:pathLst>
          </a:custGeom>
          <a:blipFill>
            <a:blip r:embed="rId14"/>
            <a:stretch>
              <a:fillRect/>
            </a:stretch>
          </a:blipFill>
        </p:spPr>
        <p:txBody>
          <a:bodyPr/>
          <a:lstStyle/>
          <a:p>
            <a:endParaRPr lang="es-ES"/>
          </a:p>
        </p:txBody>
      </p:sp>
      <p:sp>
        <p:nvSpPr>
          <p:cNvPr id="26" name="TextBox 26"/>
          <p:cNvSpPr txBox="1"/>
          <p:nvPr/>
        </p:nvSpPr>
        <p:spPr>
          <a:xfrm>
            <a:off x="4708141" y="1988658"/>
            <a:ext cx="3315472" cy="1871634"/>
          </a:xfrm>
          <a:prstGeom prst="rect">
            <a:avLst/>
          </a:prstGeom>
        </p:spPr>
        <p:txBody>
          <a:bodyPr lIns="0" tIns="0" rIns="0" bIns="0" rtlCol="0" anchor="t">
            <a:spAutoFit/>
          </a:bodyPr>
          <a:lstStyle/>
          <a:p>
            <a:pPr algn="l">
              <a:lnSpc>
                <a:spcPts val="2879"/>
              </a:lnSpc>
            </a:pPr>
            <a:r>
              <a:rPr lang="en-US" sz="2400">
                <a:solidFill>
                  <a:srgbClr val="000000"/>
                </a:solidFill>
                <a:latin typeface="ITC Franklin Gothic LT"/>
                <a:ea typeface="ITC Franklin Gothic LT"/>
                <a:cs typeface="ITC Franklin Gothic LT"/>
                <a:sym typeface="ITC Franklin Gothic LT"/>
              </a:rPr>
              <a:t>Tiene derecho a la protección por parte de la Autoridad de Supervisión del Sistema Financiero ASFI. </a:t>
            </a:r>
          </a:p>
        </p:txBody>
      </p:sp>
      <p:sp>
        <p:nvSpPr>
          <p:cNvPr id="27" name="TextBox 27"/>
          <p:cNvSpPr txBox="1"/>
          <p:nvPr/>
        </p:nvSpPr>
        <p:spPr>
          <a:xfrm>
            <a:off x="1414910" y="1099375"/>
            <a:ext cx="2498408" cy="439369"/>
          </a:xfrm>
          <a:prstGeom prst="rect">
            <a:avLst/>
          </a:prstGeom>
        </p:spPr>
        <p:txBody>
          <a:bodyPr lIns="0" tIns="0" rIns="0" bIns="0" rtlCol="0" anchor="t">
            <a:spAutoFit/>
          </a:bodyPr>
          <a:lstStyle/>
          <a:p>
            <a:pPr algn="l">
              <a:lnSpc>
                <a:spcPts val="3226"/>
              </a:lnSpc>
            </a:pPr>
            <a:r>
              <a:rPr lang="en-US" sz="3204" b="1">
                <a:solidFill>
                  <a:srgbClr val="32531D"/>
                </a:solidFill>
                <a:latin typeface="Arimo Bold"/>
                <a:ea typeface="Arimo Bold"/>
                <a:cs typeface="Arimo Bold"/>
                <a:sym typeface="Arimo Bold"/>
              </a:rPr>
              <a:t>DERECHO # </a:t>
            </a:r>
          </a:p>
        </p:txBody>
      </p:sp>
      <p:sp>
        <p:nvSpPr>
          <p:cNvPr id="28" name="TextBox 28"/>
          <p:cNvSpPr txBox="1"/>
          <p:nvPr/>
        </p:nvSpPr>
        <p:spPr>
          <a:xfrm>
            <a:off x="1883454" y="1728106"/>
            <a:ext cx="2164290" cy="1813398"/>
          </a:xfrm>
          <a:prstGeom prst="rect">
            <a:avLst/>
          </a:prstGeom>
        </p:spPr>
        <p:txBody>
          <a:bodyPr lIns="0" tIns="0" rIns="0" bIns="0" rtlCol="0" anchor="t">
            <a:spAutoFit/>
          </a:bodyPr>
          <a:lstStyle/>
          <a:p>
            <a:pPr algn="l">
              <a:lnSpc>
                <a:spcPts val="12086"/>
              </a:lnSpc>
            </a:pPr>
            <a:r>
              <a:rPr lang="en-US" sz="12001">
                <a:solidFill>
                  <a:srgbClr val="FF0000"/>
                </a:solidFill>
                <a:latin typeface="ITC Franklin Gothic LT"/>
                <a:ea typeface="ITC Franklin Gothic LT"/>
                <a:cs typeface="ITC Franklin Gothic LT"/>
                <a:sym typeface="ITC Franklin Gothic LT"/>
              </a:rPr>
              <a:t>10 </a:t>
            </a:r>
          </a:p>
        </p:txBody>
      </p:sp>
      <p:sp>
        <p:nvSpPr>
          <p:cNvPr id="29" name="TextBox 29"/>
          <p:cNvSpPr txBox="1"/>
          <p:nvPr/>
        </p:nvSpPr>
        <p:spPr>
          <a:xfrm>
            <a:off x="1359251" y="2948168"/>
            <a:ext cx="2756692" cy="1186672"/>
          </a:xfrm>
          <a:prstGeom prst="rect">
            <a:avLst/>
          </a:prstGeom>
        </p:spPr>
        <p:txBody>
          <a:bodyPr wrap="square" lIns="0" tIns="0" rIns="0" bIns="0" rtlCol="0" anchor="t">
            <a:spAutoFit/>
          </a:bodyPr>
          <a:lstStyle/>
          <a:p>
            <a:pPr algn="l">
              <a:lnSpc>
                <a:spcPts val="11015"/>
              </a:lnSpc>
            </a:pPr>
            <a:r>
              <a:rPr lang="en-US" sz="4406" dirty="0" err="1">
                <a:solidFill>
                  <a:srgbClr val="FF0000"/>
                </a:solidFill>
                <a:latin typeface="ITC Franklin Gothic LT"/>
                <a:ea typeface="ITC Franklin Gothic LT"/>
                <a:cs typeface="ITC Franklin Gothic LT"/>
                <a:sym typeface="ITC Franklin Gothic LT"/>
              </a:rPr>
              <a:t>Protección</a:t>
            </a:r>
            <a:r>
              <a:rPr lang="en-US" sz="4406" dirty="0">
                <a:solidFill>
                  <a:srgbClr val="000000"/>
                </a:solidFill>
                <a:latin typeface="ITC Franklin Gothic LT"/>
                <a:ea typeface="ITC Franklin Gothic LT"/>
                <a:cs typeface="ITC Franklin Gothic LT"/>
                <a:sym typeface="ITC Franklin Gothic LT"/>
              </a:rPr>
              <a:t> </a:t>
            </a:r>
          </a:p>
        </p:txBody>
      </p:sp>
      <p:pic>
        <p:nvPicPr>
          <p:cNvPr id="31" name="Imagen 30">
            <a:extLst>
              <a:ext uri="{FF2B5EF4-FFF2-40B4-BE49-F238E27FC236}">
                <a16:creationId xmlns:a16="http://schemas.microsoft.com/office/drawing/2014/main" id="{67D8085E-757B-DF95-DDA4-D646FD575F0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88084" y="4519345"/>
            <a:ext cx="2619943" cy="12895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890016" y="5615940"/>
            <a:ext cx="7386828" cy="541020"/>
          </a:xfrm>
          <a:custGeom>
            <a:avLst/>
            <a:gdLst/>
            <a:ahLst/>
            <a:cxnLst/>
            <a:rect l="l" t="t" r="r" b="b"/>
            <a:pathLst>
              <a:path w="7386828" h="541020">
                <a:moveTo>
                  <a:pt x="0" y="0"/>
                </a:moveTo>
                <a:lnTo>
                  <a:pt x="7386828" y="0"/>
                </a:lnTo>
                <a:lnTo>
                  <a:pt x="7386828"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989952" y="1017041"/>
            <a:ext cx="7179688" cy="4831585"/>
          </a:xfrm>
          <a:custGeom>
            <a:avLst/>
            <a:gdLst/>
            <a:ahLst/>
            <a:cxnLst/>
            <a:rect l="l" t="t" r="r" b="b"/>
            <a:pathLst>
              <a:path w="7179688" h="4831585">
                <a:moveTo>
                  <a:pt x="0" y="0"/>
                </a:moveTo>
                <a:lnTo>
                  <a:pt x="7179688" y="0"/>
                </a:lnTo>
                <a:lnTo>
                  <a:pt x="7179688" y="4831585"/>
                </a:lnTo>
                <a:lnTo>
                  <a:pt x="0" y="48315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sp>
        <p:nvSpPr>
          <p:cNvPr id="8" name="Freeform 8"/>
          <p:cNvSpPr/>
          <p:nvPr/>
        </p:nvSpPr>
        <p:spPr>
          <a:xfrm>
            <a:off x="886968" y="957072"/>
            <a:ext cx="7386828" cy="5045964"/>
          </a:xfrm>
          <a:custGeom>
            <a:avLst/>
            <a:gdLst/>
            <a:ahLst/>
            <a:cxnLst/>
            <a:rect l="l" t="t" r="r" b="b"/>
            <a:pathLst>
              <a:path w="7386828" h="5045964">
                <a:moveTo>
                  <a:pt x="0" y="0"/>
                </a:moveTo>
                <a:lnTo>
                  <a:pt x="7386828" y="0"/>
                </a:lnTo>
                <a:lnTo>
                  <a:pt x="7386828" y="5045964"/>
                </a:lnTo>
                <a:lnTo>
                  <a:pt x="0" y="5045964"/>
                </a:lnTo>
                <a:lnTo>
                  <a:pt x="0" y="0"/>
                </a:lnTo>
                <a:close/>
              </a:path>
            </a:pathLst>
          </a:custGeom>
          <a:blipFill>
            <a:blip r:embed="rId6"/>
            <a:stretch>
              <a:fillRect/>
            </a:stretch>
          </a:blipFill>
        </p:spPr>
        <p:txBody>
          <a:bodyPr/>
          <a:lstStyle/>
          <a:p>
            <a:endParaRPr lang="es-ES"/>
          </a:p>
        </p:txBody>
      </p:sp>
      <p:grpSp>
        <p:nvGrpSpPr>
          <p:cNvPr id="9" name="Group 9"/>
          <p:cNvGrpSpPr>
            <a:grpSpLocks noChangeAspect="1"/>
          </p:cNvGrpSpPr>
          <p:nvPr/>
        </p:nvGrpSpPr>
        <p:grpSpPr>
          <a:xfrm>
            <a:off x="990600" y="1009698"/>
            <a:ext cx="7179688" cy="4831585"/>
            <a:chOff x="0" y="0"/>
            <a:chExt cx="7179691" cy="4831588"/>
          </a:xfrm>
        </p:grpSpPr>
        <p:sp>
          <p:nvSpPr>
            <p:cNvPr id="10" name="Freeform 10"/>
            <p:cNvSpPr/>
            <p:nvPr/>
          </p:nvSpPr>
          <p:spPr>
            <a:xfrm>
              <a:off x="0" y="0"/>
              <a:ext cx="7179691" cy="4831588"/>
            </a:xfrm>
            <a:custGeom>
              <a:avLst/>
              <a:gdLst/>
              <a:ahLst/>
              <a:cxnLst/>
              <a:rect l="l" t="t" r="r" b="b"/>
              <a:pathLst>
                <a:path w="7179691" h="4831588">
                  <a:moveTo>
                    <a:pt x="0" y="4831588"/>
                  </a:moveTo>
                  <a:lnTo>
                    <a:pt x="0" y="0"/>
                  </a:lnTo>
                  <a:lnTo>
                    <a:pt x="7179691" y="0"/>
                  </a:lnTo>
                  <a:lnTo>
                    <a:pt x="7179691" y="4831588"/>
                  </a:lnTo>
                  <a:close/>
                </a:path>
              </a:pathLst>
            </a:custGeom>
            <a:solidFill>
              <a:srgbClr val="FFFFFF"/>
            </a:solidFill>
          </p:spPr>
          <p:txBody>
            <a:bodyPr/>
            <a:lstStyle/>
            <a:p>
              <a:endParaRPr lang="es-ES"/>
            </a:p>
          </p:txBody>
        </p:sp>
      </p:grpSp>
      <p:sp>
        <p:nvSpPr>
          <p:cNvPr id="11" name="Freeform 11"/>
          <p:cNvSpPr/>
          <p:nvPr/>
        </p:nvSpPr>
        <p:spPr>
          <a:xfrm rot="1435680">
            <a:off x="769515" y="702031"/>
            <a:ext cx="567823" cy="567823"/>
          </a:xfrm>
          <a:custGeom>
            <a:avLst/>
            <a:gdLst/>
            <a:ahLst/>
            <a:cxnLst/>
            <a:rect l="l" t="t" r="r" b="b"/>
            <a:pathLst>
              <a:path w="567823" h="567823">
                <a:moveTo>
                  <a:pt x="0" y="0"/>
                </a:moveTo>
                <a:lnTo>
                  <a:pt x="567824" y="0"/>
                </a:lnTo>
                <a:lnTo>
                  <a:pt x="567824" y="567823"/>
                </a:lnTo>
                <a:lnTo>
                  <a:pt x="0" y="567823"/>
                </a:lnTo>
                <a:lnTo>
                  <a:pt x="0" y="0"/>
                </a:lnTo>
                <a:close/>
              </a:path>
            </a:pathLst>
          </a:custGeom>
          <a:blipFill>
            <a:blip r:embed="rId7"/>
            <a:stretch>
              <a:fillRect/>
            </a:stretch>
          </a:blipFill>
        </p:spPr>
        <p:txBody>
          <a:bodyPr/>
          <a:lstStyle/>
          <a:p>
            <a:endParaRPr lang="es-ES"/>
          </a:p>
        </p:txBody>
      </p:sp>
      <p:grpSp>
        <p:nvGrpSpPr>
          <p:cNvPr id="12" name="Group 12"/>
          <p:cNvGrpSpPr>
            <a:grpSpLocks noChangeAspect="1"/>
          </p:cNvGrpSpPr>
          <p:nvPr/>
        </p:nvGrpSpPr>
        <p:grpSpPr>
          <a:xfrm rot="4096199">
            <a:off x="7855429" y="749684"/>
            <a:ext cx="566928" cy="566928"/>
            <a:chOff x="0" y="0"/>
            <a:chExt cx="755904" cy="755904"/>
          </a:xfrm>
        </p:grpSpPr>
        <p:sp>
          <p:nvSpPr>
            <p:cNvPr id="13" name="Freeform 13"/>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7"/>
              <a:stretch>
                <a:fillRect/>
              </a:stretch>
            </a:blipFill>
          </p:spPr>
          <p:txBody>
            <a:bodyPr/>
            <a:lstStyle/>
            <a:p>
              <a:endParaRPr lang="es-ES"/>
            </a:p>
          </p:txBody>
        </p:sp>
      </p:grpSp>
      <p:sp>
        <p:nvSpPr>
          <p:cNvPr id="14" name="Freeform 14"/>
          <p:cNvSpPr/>
          <p:nvPr/>
        </p:nvSpPr>
        <p:spPr>
          <a:xfrm>
            <a:off x="1424940" y="2526792"/>
            <a:ext cx="6429756" cy="1008888"/>
          </a:xfrm>
          <a:custGeom>
            <a:avLst/>
            <a:gdLst/>
            <a:ahLst/>
            <a:cxnLst/>
            <a:rect l="l" t="t" r="r" b="b"/>
            <a:pathLst>
              <a:path w="6429756" h="1008888">
                <a:moveTo>
                  <a:pt x="0" y="0"/>
                </a:moveTo>
                <a:lnTo>
                  <a:pt x="6429756" y="0"/>
                </a:lnTo>
                <a:lnTo>
                  <a:pt x="6429756" y="1008888"/>
                </a:lnTo>
                <a:lnTo>
                  <a:pt x="0" y="1008888"/>
                </a:lnTo>
                <a:lnTo>
                  <a:pt x="0" y="0"/>
                </a:lnTo>
                <a:close/>
              </a:path>
            </a:pathLst>
          </a:custGeom>
          <a:blipFill>
            <a:blip r:embed="rId8"/>
            <a:stretch>
              <a:fillRect/>
            </a:stretch>
          </a:blipFill>
        </p:spPr>
        <p:txBody>
          <a:bodyPr/>
          <a:lstStyle/>
          <a:p>
            <a:endParaRPr lang="es-ES"/>
          </a:p>
        </p:txBody>
      </p:sp>
      <p:sp>
        <p:nvSpPr>
          <p:cNvPr id="15" name="Freeform 15"/>
          <p:cNvSpPr/>
          <p:nvPr/>
        </p:nvSpPr>
        <p:spPr>
          <a:xfrm>
            <a:off x="2548128" y="3075432"/>
            <a:ext cx="4073652" cy="1008888"/>
          </a:xfrm>
          <a:custGeom>
            <a:avLst/>
            <a:gdLst/>
            <a:ahLst/>
            <a:cxnLst/>
            <a:rect l="l" t="t" r="r" b="b"/>
            <a:pathLst>
              <a:path w="4073652" h="1008888">
                <a:moveTo>
                  <a:pt x="0" y="0"/>
                </a:moveTo>
                <a:lnTo>
                  <a:pt x="4073652" y="0"/>
                </a:lnTo>
                <a:lnTo>
                  <a:pt x="4073652" y="1008888"/>
                </a:lnTo>
                <a:lnTo>
                  <a:pt x="0" y="1008888"/>
                </a:lnTo>
                <a:lnTo>
                  <a:pt x="0" y="0"/>
                </a:lnTo>
                <a:close/>
              </a:path>
            </a:pathLst>
          </a:custGeom>
          <a:blipFill>
            <a:blip r:embed="rId9"/>
            <a:stretch>
              <a:fillRect/>
            </a:stretch>
          </a:blipFill>
        </p:spPr>
        <p:txBody>
          <a:bodyPr/>
          <a:lstStyle/>
          <a:p>
            <a:endParaRPr lang="es-ES"/>
          </a:p>
        </p:txBody>
      </p:sp>
      <p:sp>
        <p:nvSpPr>
          <p:cNvPr id="16" name="Freeform 16"/>
          <p:cNvSpPr/>
          <p:nvPr/>
        </p:nvSpPr>
        <p:spPr>
          <a:xfrm>
            <a:off x="1403604" y="3827873"/>
            <a:ext cx="3096388" cy="1657765"/>
          </a:xfrm>
          <a:custGeom>
            <a:avLst/>
            <a:gdLst/>
            <a:ahLst/>
            <a:cxnLst/>
            <a:rect l="l" t="t" r="r" b="b"/>
            <a:pathLst>
              <a:path w="2933700" h="1120531">
                <a:moveTo>
                  <a:pt x="0" y="0"/>
                </a:moveTo>
                <a:lnTo>
                  <a:pt x="2933700" y="0"/>
                </a:lnTo>
                <a:lnTo>
                  <a:pt x="2933700" y="1120531"/>
                </a:lnTo>
                <a:lnTo>
                  <a:pt x="0" y="1120531"/>
                </a:lnTo>
                <a:lnTo>
                  <a:pt x="0" y="0"/>
                </a:lnTo>
                <a:close/>
              </a:path>
            </a:pathLst>
          </a:custGeom>
          <a:blipFill>
            <a:blip r:embed="rId10"/>
            <a:stretch>
              <a:fillRect/>
            </a:stretch>
          </a:blipFill>
        </p:spPr>
        <p:txBody>
          <a:bodyPr/>
          <a:lstStyle/>
          <a:p>
            <a:endParaRPr lang="es-ES"/>
          </a:p>
        </p:txBody>
      </p:sp>
      <p:sp>
        <p:nvSpPr>
          <p:cNvPr id="21" name="TextBox 21"/>
          <p:cNvSpPr txBox="1"/>
          <p:nvPr/>
        </p:nvSpPr>
        <p:spPr>
          <a:xfrm>
            <a:off x="2831335" y="3176197"/>
            <a:ext cx="3546577" cy="621382"/>
          </a:xfrm>
          <a:prstGeom prst="rect">
            <a:avLst/>
          </a:prstGeom>
        </p:spPr>
        <p:txBody>
          <a:bodyPr lIns="0" tIns="0" rIns="0" bIns="0" rtlCol="0" anchor="t">
            <a:spAutoFit/>
          </a:bodyPr>
          <a:lstStyle/>
          <a:p>
            <a:pPr algn="l">
              <a:lnSpc>
                <a:spcPts val="5043"/>
              </a:lnSpc>
            </a:pPr>
            <a:r>
              <a:rPr lang="en-US" sz="3602" b="1">
                <a:solidFill>
                  <a:srgbClr val="22831B"/>
                </a:solidFill>
                <a:latin typeface="Arimo Bold"/>
                <a:ea typeface="Arimo Bold"/>
                <a:cs typeface="Arimo Bold"/>
                <a:sym typeface="Arimo Bold"/>
              </a:rPr>
              <a:t>OBLIGACIONES</a:t>
            </a:r>
          </a:p>
        </p:txBody>
      </p:sp>
      <p:pic>
        <p:nvPicPr>
          <p:cNvPr id="22" name="Imagen 21">
            <a:extLst>
              <a:ext uri="{FF2B5EF4-FFF2-40B4-BE49-F238E27FC236}">
                <a16:creationId xmlns:a16="http://schemas.microsoft.com/office/drawing/2014/main" id="{3C869C85-6E81-99C1-DD40-A1EB14AFA2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01537" y="3835499"/>
            <a:ext cx="1691138" cy="16911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21" name="Freeform 21"/>
          <p:cNvSpPr/>
          <p:nvPr/>
        </p:nvSpPr>
        <p:spPr>
          <a:xfrm>
            <a:off x="2075688" y="1094232"/>
            <a:ext cx="2130552" cy="3037332"/>
          </a:xfrm>
          <a:custGeom>
            <a:avLst/>
            <a:gdLst/>
            <a:ahLst/>
            <a:cxnLst/>
            <a:rect l="l" t="t" r="r" b="b"/>
            <a:pathLst>
              <a:path w="2130552" h="3037332">
                <a:moveTo>
                  <a:pt x="0" y="0"/>
                </a:moveTo>
                <a:lnTo>
                  <a:pt x="2130552" y="0"/>
                </a:lnTo>
                <a:lnTo>
                  <a:pt x="2130552" y="3037332"/>
                </a:lnTo>
                <a:lnTo>
                  <a:pt x="0" y="3037332"/>
                </a:lnTo>
                <a:lnTo>
                  <a:pt x="0" y="0"/>
                </a:lnTo>
                <a:close/>
              </a:path>
            </a:pathLst>
          </a:custGeom>
          <a:blipFill>
            <a:blip r:embed="rId11"/>
            <a:stretch>
              <a:fillRect/>
            </a:stretch>
          </a:blipFill>
        </p:spPr>
        <p:txBody>
          <a:bodyPr/>
          <a:lstStyle/>
          <a:p>
            <a:endParaRPr lang="es-ES"/>
          </a:p>
        </p:txBody>
      </p:sp>
      <p:sp>
        <p:nvSpPr>
          <p:cNvPr id="25" name="TextBox 25"/>
          <p:cNvSpPr txBox="1"/>
          <p:nvPr/>
        </p:nvSpPr>
        <p:spPr>
          <a:xfrm>
            <a:off x="1307424" y="1261145"/>
            <a:ext cx="2695280" cy="2027911"/>
          </a:xfrm>
          <a:prstGeom prst="rect">
            <a:avLst/>
          </a:prstGeom>
        </p:spPr>
        <p:txBody>
          <a:bodyPr lIns="0" tIns="0" rIns="0" bIns="0" rtlCol="0" anchor="t">
            <a:spAutoFit/>
          </a:bodyPr>
          <a:lstStyle/>
          <a:p>
            <a:pPr algn="ctr">
              <a:lnSpc>
                <a:spcPts val="4337"/>
              </a:lnSpc>
            </a:pPr>
            <a:r>
              <a:rPr lang="en-US" sz="3098" b="1" dirty="0">
                <a:solidFill>
                  <a:srgbClr val="4B7D2C"/>
                </a:solidFill>
                <a:latin typeface="Arimo Bold"/>
                <a:ea typeface="Arimo Bold"/>
                <a:cs typeface="Arimo Bold"/>
                <a:sym typeface="Arimo Bold"/>
              </a:rPr>
              <a:t>OBLIGACION </a:t>
            </a:r>
          </a:p>
          <a:p>
            <a:pPr algn="ctr">
              <a:lnSpc>
                <a:spcPts val="15408"/>
              </a:lnSpc>
            </a:pPr>
            <a:r>
              <a:rPr lang="en-US" sz="11005" spc="22" dirty="0">
                <a:solidFill>
                  <a:srgbClr val="FFC000"/>
                </a:solidFill>
                <a:latin typeface="ITC Franklin Gothic LT"/>
                <a:ea typeface="ITC Franklin Gothic LT"/>
                <a:cs typeface="ITC Franklin Gothic LT"/>
                <a:sym typeface="ITC Franklin Gothic LT"/>
              </a:rPr>
              <a:t>1 </a:t>
            </a:r>
          </a:p>
        </p:txBody>
      </p:sp>
      <p:sp>
        <p:nvSpPr>
          <p:cNvPr id="27" name="TextBox 27"/>
          <p:cNvSpPr txBox="1"/>
          <p:nvPr/>
        </p:nvSpPr>
        <p:spPr>
          <a:xfrm>
            <a:off x="4696331" y="2586058"/>
            <a:ext cx="3717673" cy="801117"/>
          </a:xfrm>
          <a:prstGeom prst="rect">
            <a:avLst/>
          </a:prstGeom>
        </p:spPr>
        <p:txBody>
          <a:bodyPr wrap="square" lIns="0" tIns="0" rIns="0" bIns="0" rtlCol="0" anchor="t">
            <a:spAutoFit/>
          </a:bodyPr>
          <a:lstStyle/>
          <a:p>
            <a:pPr algn="l">
              <a:lnSpc>
                <a:spcPts val="1200"/>
              </a:lnSpc>
            </a:pPr>
            <a:r>
              <a:rPr lang="en-US" sz="1600" dirty="0">
                <a:solidFill>
                  <a:srgbClr val="000000"/>
                </a:solidFill>
                <a:latin typeface="ITC Franklin Gothic LT" panose="020B0604020202020204" charset="0"/>
                <a:ea typeface="ITC Franklin Gothic LT"/>
                <a:cs typeface="ITC Franklin Gothic LT"/>
                <a:sym typeface="ITC Franklin Gothic LT"/>
              </a:rPr>
              <a:t>Que la Entidad de Intermediación </a:t>
            </a:r>
          </a:p>
          <a:p>
            <a:pPr algn="l">
              <a:lnSpc>
                <a:spcPts val="1201"/>
              </a:lnSpc>
            </a:pPr>
            <a:r>
              <a:rPr lang="en-US" sz="1600" dirty="0">
                <a:solidFill>
                  <a:srgbClr val="000000"/>
                </a:solidFill>
                <a:latin typeface="ITC Franklin Gothic LT" panose="020B0604020202020204" charset="0"/>
                <a:ea typeface="ITC Franklin Gothic LT"/>
                <a:cs typeface="ITC Franklin Gothic LT"/>
                <a:sym typeface="ITC Franklin Gothic LT"/>
              </a:rPr>
              <a:t>Financiera se </a:t>
            </a:r>
            <a:r>
              <a:rPr lang="en-US" sz="1600" dirty="0" err="1">
                <a:solidFill>
                  <a:srgbClr val="000000"/>
                </a:solidFill>
                <a:latin typeface="ITC Franklin Gothic LT" panose="020B0604020202020204" charset="0"/>
                <a:ea typeface="ITC Franklin Gothic LT"/>
                <a:cs typeface="ITC Franklin Gothic LT"/>
                <a:sym typeface="ITC Franklin Gothic LT"/>
              </a:rPr>
              <a:t>encuentre</a:t>
            </a:r>
            <a:r>
              <a:rPr lang="en-US" sz="1600" dirty="0">
                <a:solidFill>
                  <a:srgbClr val="000000"/>
                </a:solidFill>
                <a:latin typeface="ITC Franklin Gothic LT" panose="020B0604020202020204" charset="0"/>
                <a:ea typeface="ITC Franklin Gothic LT"/>
                <a:cs typeface="ITC Franklin Gothic LT"/>
                <a:sym typeface="ITC Franklin Gothic LT"/>
              </a:rPr>
              <a:t> </a:t>
            </a:r>
            <a:r>
              <a:rPr lang="en-US" sz="1600" dirty="0" err="1">
                <a:solidFill>
                  <a:srgbClr val="000000"/>
                </a:solidFill>
                <a:latin typeface="ITC Franklin Gothic LT" panose="020B0604020202020204" charset="0"/>
                <a:ea typeface="ITC Franklin Gothic LT"/>
                <a:cs typeface="ITC Franklin Gothic LT"/>
                <a:sym typeface="ITC Franklin Gothic LT"/>
              </a:rPr>
              <a:t>autorizada</a:t>
            </a:r>
            <a:r>
              <a:rPr lang="en-US" sz="1600" dirty="0">
                <a:solidFill>
                  <a:srgbClr val="000000"/>
                </a:solidFill>
                <a:latin typeface="ITC Franklin Gothic LT" panose="020B0604020202020204" charset="0"/>
                <a:ea typeface="ITC Franklin Gothic LT"/>
                <a:cs typeface="ITC Franklin Gothic LT"/>
                <a:sym typeface="ITC Franklin Gothic LT"/>
              </a:rPr>
              <a:t> y </a:t>
            </a:r>
          </a:p>
          <a:p>
            <a:pPr algn="l">
              <a:lnSpc>
                <a:spcPts val="1200"/>
              </a:lnSpc>
            </a:pPr>
            <a:r>
              <a:rPr lang="en-US" sz="1600" spc="2" dirty="0" err="1">
                <a:solidFill>
                  <a:srgbClr val="000000"/>
                </a:solidFill>
                <a:latin typeface="ITC Franklin Gothic LT" panose="020B0604020202020204" charset="0"/>
                <a:ea typeface="ITC Franklin Gothic LT"/>
                <a:cs typeface="ITC Franklin Gothic LT"/>
                <a:sym typeface="ITC Franklin Gothic LT"/>
              </a:rPr>
              <a:t>supervisada</a:t>
            </a:r>
            <a:r>
              <a:rPr lang="en-US" sz="1600" spc="2" dirty="0">
                <a:solidFill>
                  <a:srgbClr val="000000"/>
                </a:solidFill>
                <a:latin typeface="ITC Franklin Gothic LT" panose="020B0604020202020204" charset="0"/>
                <a:ea typeface="ITC Franklin Gothic LT"/>
                <a:cs typeface="ITC Franklin Gothic LT"/>
                <a:sym typeface="ITC Franklin Gothic LT"/>
              </a:rPr>
              <a:t> por la </a:t>
            </a:r>
            <a:r>
              <a:rPr lang="en-US" sz="1600" dirty="0" err="1">
                <a:solidFill>
                  <a:srgbClr val="000000"/>
                </a:solidFill>
                <a:latin typeface="ITC Franklin Gothic LT" panose="020B0604020202020204" charset="0"/>
                <a:ea typeface="ITC Franklin Gothic LT"/>
                <a:cs typeface="ITC Franklin Gothic LT"/>
                <a:sym typeface="ITC Franklin Gothic LT"/>
              </a:rPr>
              <a:t>Autoridad</a:t>
            </a:r>
            <a:r>
              <a:rPr lang="en-US" sz="1600" dirty="0">
                <a:solidFill>
                  <a:srgbClr val="000000"/>
                </a:solidFill>
                <a:latin typeface="ITC Franklin Gothic LT" panose="020B0604020202020204" charset="0"/>
                <a:ea typeface="ITC Franklin Gothic LT"/>
                <a:cs typeface="ITC Franklin Gothic LT"/>
                <a:sym typeface="ITC Franklin Gothic LT"/>
              </a:rPr>
              <a:t> de </a:t>
            </a:r>
          </a:p>
          <a:p>
            <a:pPr algn="l">
              <a:lnSpc>
                <a:spcPts val="1200"/>
              </a:lnSpc>
            </a:pPr>
            <a:r>
              <a:rPr lang="en-US" sz="1600" dirty="0" err="1">
                <a:solidFill>
                  <a:srgbClr val="000000"/>
                </a:solidFill>
                <a:latin typeface="ITC Franklin Gothic LT" panose="020B0604020202020204" charset="0"/>
                <a:ea typeface="ITC Franklin Gothic LT"/>
                <a:cs typeface="ITC Franklin Gothic LT"/>
                <a:sym typeface="ITC Franklin Gothic LT"/>
              </a:rPr>
              <a:t>Supervisión</a:t>
            </a:r>
            <a:r>
              <a:rPr lang="en-US" sz="1600" dirty="0">
                <a:solidFill>
                  <a:srgbClr val="000000"/>
                </a:solidFill>
                <a:latin typeface="ITC Franklin Gothic LT" panose="020B0604020202020204" charset="0"/>
                <a:ea typeface="ITC Franklin Gothic LT"/>
                <a:cs typeface="ITC Franklin Gothic LT"/>
                <a:sym typeface="ITC Franklin Gothic LT"/>
              </a:rPr>
              <a:t> del Sistema Financiero ASFI</a:t>
            </a:r>
            <a:r>
              <a:rPr lang="en-US" sz="2400" dirty="0">
                <a:solidFill>
                  <a:srgbClr val="000000"/>
                </a:solidFill>
                <a:latin typeface="ITC Franklin Gothic LT"/>
                <a:ea typeface="ITC Franklin Gothic LT"/>
                <a:cs typeface="ITC Franklin Gothic LT"/>
                <a:sym typeface="ITC Franklin Gothic LT"/>
              </a:rPr>
              <a:t>. </a:t>
            </a:r>
          </a:p>
        </p:txBody>
      </p:sp>
      <p:sp>
        <p:nvSpPr>
          <p:cNvPr id="28" name="TextBox 28"/>
          <p:cNvSpPr txBox="1"/>
          <p:nvPr/>
        </p:nvSpPr>
        <p:spPr>
          <a:xfrm>
            <a:off x="1250295" y="3197267"/>
            <a:ext cx="3175902" cy="833723"/>
          </a:xfrm>
          <a:prstGeom prst="rect">
            <a:avLst/>
          </a:prstGeom>
        </p:spPr>
        <p:txBody>
          <a:bodyPr lIns="0" tIns="0" rIns="0" bIns="0" rtlCol="0" anchor="t">
            <a:spAutoFit/>
          </a:bodyPr>
          <a:lstStyle/>
          <a:p>
            <a:pPr algn="l">
              <a:lnSpc>
                <a:spcPts val="6168"/>
              </a:lnSpc>
            </a:pPr>
            <a:r>
              <a:rPr lang="en-US" sz="4406" dirty="0">
                <a:solidFill>
                  <a:srgbClr val="FFC000"/>
                </a:solidFill>
                <a:latin typeface="ITC Franklin Gothic LT"/>
                <a:ea typeface="ITC Franklin Gothic LT"/>
                <a:cs typeface="ITC Franklin Gothic LT"/>
                <a:sym typeface="ITC Franklin Gothic LT"/>
              </a:rPr>
              <a:t> </a:t>
            </a:r>
            <a:r>
              <a:rPr lang="en-US" sz="4406" dirty="0" err="1">
                <a:solidFill>
                  <a:srgbClr val="FFC000"/>
                </a:solidFill>
                <a:latin typeface="ITC Franklin Gothic LT"/>
                <a:ea typeface="ITC Franklin Gothic LT"/>
                <a:cs typeface="ITC Franklin Gothic LT"/>
                <a:sym typeface="ITC Franklin Gothic LT"/>
              </a:rPr>
              <a:t>Cerciorarse</a:t>
            </a:r>
            <a:r>
              <a:rPr lang="en-US" sz="4406" dirty="0">
                <a:solidFill>
                  <a:srgbClr val="FFC000"/>
                </a:solidFill>
                <a:latin typeface="ITC Franklin Gothic LT"/>
                <a:ea typeface="ITC Franklin Gothic LT"/>
                <a:cs typeface="ITC Franklin Gothic LT"/>
                <a:sym typeface="ITC Franklin Gothic LT"/>
              </a:rPr>
              <a:t> </a:t>
            </a:r>
          </a:p>
        </p:txBody>
      </p:sp>
      <p:pic>
        <p:nvPicPr>
          <p:cNvPr id="29" name="Imagen 28">
            <a:extLst>
              <a:ext uri="{FF2B5EF4-FFF2-40B4-BE49-F238E27FC236}">
                <a16:creationId xmlns:a16="http://schemas.microsoft.com/office/drawing/2014/main" id="{D7B13B7F-D0B6-B89B-EFD7-AFE8D2D904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62127" y="4645670"/>
            <a:ext cx="2619943" cy="12895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129284" y="987552"/>
            <a:ext cx="3066288" cy="871728"/>
          </a:xfrm>
          <a:custGeom>
            <a:avLst/>
            <a:gdLst/>
            <a:ahLst/>
            <a:cxnLst/>
            <a:rect l="l" t="t" r="r" b="b"/>
            <a:pathLst>
              <a:path w="3066288" h="871728">
                <a:moveTo>
                  <a:pt x="0" y="0"/>
                </a:moveTo>
                <a:lnTo>
                  <a:pt x="3066288" y="0"/>
                </a:lnTo>
                <a:lnTo>
                  <a:pt x="3066288" y="871728"/>
                </a:lnTo>
                <a:lnTo>
                  <a:pt x="0" y="871728"/>
                </a:lnTo>
                <a:lnTo>
                  <a:pt x="0" y="0"/>
                </a:lnTo>
                <a:close/>
              </a:path>
            </a:pathLst>
          </a:custGeom>
          <a:blipFill>
            <a:blip r:embed="rId11"/>
            <a:stretch>
              <a:fillRect/>
            </a:stretch>
          </a:blipFill>
        </p:spPr>
        <p:txBody>
          <a:bodyPr/>
          <a:lstStyle/>
          <a:p>
            <a:endParaRPr lang="es-ES"/>
          </a:p>
        </p:txBody>
      </p:sp>
      <p:sp>
        <p:nvSpPr>
          <p:cNvPr id="20" name="Freeform 20"/>
          <p:cNvSpPr/>
          <p:nvPr/>
        </p:nvSpPr>
        <p:spPr>
          <a:xfrm>
            <a:off x="295656" y="944880"/>
            <a:ext cx="2833116" cy="3310128"/>
          </a:xfrm>
          <a:custGeom>
            <a:avLst/>
            <a:gdLst/>
            <a:ahLst/>
            <a:cxnLst/>
            <a:rect l="l" t="t" r="r" b="b"/>
            <a:pathLst>
              <a:path w="2833116" h="3310128">
                <a:moveTo>
                  <a:pt x="0" y="0"/>
                </a:moveTo>
                <a:lnTo>
                  <a:pt x="2833116" y="0"/>
                </a:lnTo>
                <a:lnTo>
                  <a:pt x="2833116" y="3310128"/>
                </a:lnTo>
                <a:lnTo>
                  <a:pt x="0" y="3310128"/>
                </a:lnTo>
                <a:lnTo>
                  <a:pt x="0" y="0"/>
                </a:lnTo>
                <a:close/>
              </a:path>
            </a:pathLst>
          </a:custGeom>
          <a:blipFill>
            <a:blip r:embed="rId12"/>
            <a:stretch>
              <a:fillRect/>
            </a:stretch>
          </a:blipFill>
        </p:spPr>
        <p:txBody>
          <a:bodyPr/>
          <a:lstStyle/>
          <a:p>
            <a:endParaRPr lang="es-ES"/>
          </a:p>
        </p:txBody>
      </p:sp>
      <p:sp>
        <p:nvSpPr>
          <p:cNvPr id="21" name="Freeform 21"/>
          <p:cNvSpPr/>
          <p:nvPr/>
        </p:nvSpPr>
        <p:spPr>
          <a:xfrm>
            <a:off x="1769364" y="2171700"/>
            <a:ext cx="2862072" cy="1283208"/>
          </a:xfrm>
          <a:custGeom>
            <a:avLst/>
            <a:gdLst/>
            <a:ahLst/>
            <a:cxnLst/>
            <a:rect l="l" t="t" r="r" b="b"/>
            <a:pathLst>
              <a:path w="2862072" h="1283208">
                <a:moveTo>
                  <a:pt x="0" y="0"/>
                </a:moveTo>
                <a:lnTo>
                  <a:pt x="2862072" y="0"/>
                </a:lnTo>
                <a:lnTo>
                  <a:pt x="2862072" y="1283208"/>
                </a:lnTo>
                <a:lnTo>
                  <a:pt x="0" y="1283208"/>
                </a:lnTo>
                <a:lnTo>
                  <a:pt x="0" y="0"/>
                </a:lnTo>
                <a:close/>
              </a:path>
            </a:pathLst>
          </a:custGeom>
          <a:blipFill>
            <a:blip r:embed="rId13"/>
            <a:stretch>
              <a:fillRect/>
            </a:stretch>
          </a:blipFill>
        </p:spPr>
        <p:txBody>
          <a:bodyPr/>
          <a:lstStyle/>
          <a:p>
            <a:endParaRPr lang="es-ES"/>
          </a:p>
        </p:txBody>
      </p:sp>
      <p:sp>
        <p:nvSpPr>
          <p:cNvPr id="22" name="Freeform 22"/>
          <p:cNvSpPr/>
          <p:nvPr/>
        </p:nvSpPr>
        <p:spPr>
          <a:xfrm>
            <a:off x="1042416" y="3072384"/>
            <a:ext cx="3246120" cy="1231392"/>
          </a:xfrm>
          <a:custGeom>
            <a:avLst/>
            <a:gdLst/>
            <a:ahLst/>
            <a:cxnLst/>
            <a:rect l="l" t="t" r="r" b="b"/>
            <a:pathLst>
              <a:path w="3246120" h="1231392">
                <a:moveTo>
                  <a:pt x="0" y="0"/>
                </a:moveTo>
                <a:lnTo>
                  <a:pt x="3246120" y="0"/>
                </a:lnTo>
                <a:lnTo>
                  <a:pt x="3246120" y="1231392"/>
                </a:lnTo>
                <a:lnTo>
                  <a:pt x="0" y="1231392"/>
                </a:lnTo>
                <a:lnTo>
                  <a:pt x="0" y="0"/>
                </a:lnTo>
                <a:close/>
              </a:path>
            </a:pathLst>
          </a:custGeom>
          <a:blipFill>
            <a:blip r:embed="rId14"/>
            <a:stretch>
              <a:fillRect/>
            </a:stretch>
          </a:blipFill>
        </p:spPr>
        <p:txBody>
          <a:bodyPr/>
          <a:lstStyle/>
          <a:p>
            <a:endParaRPr lang="es-ES"/>
          </a:p>
        </p:txBody>
      </p:sp>
      <p:grpSp>
        <p:nvGrpSpPr>
          <p:cNvPr id="24" name="Group 24"/>
          <p:cNvGrpSpPr>
            <a:grpSpLocks noChangeAspect="1"/>
          </p:cNvGrpSpPr>
          <p:nvPr/>
        </p:nvGrpSpPr>
        <p:grpSpPr>
          <a:xfrm rot="376020">
            <a:off x="4380829" y="3485824"/>
            <a:ext cx="3871141" cy="3314452"/>
            <a:chOff x="0" y="0"/>
            <a:chExt cx="5161521" cy="4419270"/>
          </a:xfrm>
        </p:grpSpPr>
        <p:sp>
          <p:nvSpPr>
            <p:cNvPr id="25" name="Freeform 25"/>
            <p:cNvSpPr/>
            <p:nvPr/>
          </p:nvSpPr>
          <p:spPr>
            <a:xfrm>
              <a:off x="0" y="0"/>
              <a:ext cx="5161534" cy="4419346"/>
            </a:xfrm>
            <a:custGeom>
              <a:avLst/>
              <a:gdLst/>
              <a:ahLst/>
              <a:cxnLst/>
              <a:rect l="l" t="t" r="r" b="b"/>
              <a:pathLst>
                <a:path w="5161534" h="4419346">
                  <a:moveTo>
                    <a:pt x="762" y="0"/>
                  </a:moveTo>
                  <a:lnTo>
                    <a:pt x="0" y="4418711"/>
                  </a:lnTo>
                  <a:lnTo>
                    <a:pt x="3478911" y="4419346"/>
                  </a:lnTo>
                  <a:lnTo>
                    <a:pt x="5160772" y="4234688"/>
                  </a:lnTo>
                  <a:lnTo>
                    <a:pt x="5161534" y="889"/>
                  </a:lnTo>
                  <a:lnTo>
                    <a:pt x="762" y="0"/>
                  </a:lnTo>
                  <a:close/>
                </a:path>
              </a:pathLst>
            </a:custGeom>
            <a:blipFill>
              <a:blip r:embed="rId15"/>
              <a:stretch>
                <a:fillRect b="-5"/>
              </a:stretch>
            </a:blipFill>
          </p:spPr>
          <p:txBody>
            <a:bodyPr/>
            <a:lstStyle/>
            <a:p>
              <a:endParaRPr lang="es-ES"/>
            </a:p>
          </p:txBody>
        </p:sp>
      </p:grpSp>
      <p:sp>
        <p:nvSpPr>
          <p:cNvPr id="26" name="Freeform 26"/>
          <p:cNvSpPr/>
          <p:nvPr/>
        </p:nvSpPr>
        <p:spPr>
          <a:xfrm>
            <a:off x="4205478" y="3240405"/>
            <a:ext cx="4249303" cy="3617595"/>
          </a:xfrm>
          <a:custGeom>
            <a:avLst/>
            <a:gdLst/>
            <a:ahLst/>
            <a:cxnLst/>
            <a:rect l="l" t="t" r="r" b="b"/>
            <a:pathLst>
              <a:path w="4249303" h="3617595">
                <a:moveTo>
                  <a:pt x="0" y="0"/>
                </a:moveTo>
                <a:lnTo>
                  <a:pt x="4249303" y="0"/>
                </a:lnTo>
                <a:lnTo>
                  <a:pt x="4249303" y="3617595"/>
                </a:lnTo>
                <a:lnTo>
                  <a:pt x="0" y="361759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s-ES"/>
          </a:p>
        </p:txBody>
      </p:sp>
      <p:sp>
        <p:nvSpPr>
          <p:cNvPr id="27" name="TextBox 27"/>
          <p:cNvSpPr txBox="1"/>
          <p:nvPr/>
        </p:nvSpPr>
        <p:spPr>
          <a:xfrm>
            <a:off x="1374391" y="1080983"/>
            <a:ext cx="2695204" cy="528371"/>
          </a:xfrm>
          <a:prstGeom prst="rect">
            <a:avLst/>
          </a:prstGeom>
        </p:spPr>
        <p:txBody>
          <a:bodyPr lIns="0" tIns="0" rIns="0" bIns="0" rtlCol="0" anchor="t">
            <a:spAutoFit/>
          </a:bodyPr>
          <a:lstStyle/>
          <a:p>
            <a:pPr algn="l">
              <a:lnSpc>
                <a:spcPts val="4334"/>
              </a:lnSpc>
            </a:pPr>
            <a:r>
              <a:rPr lang="en-US" sz="3095" b="1">
                <a:solidFill>
                  <a:srgbClr val="92D050"/>
                </a:solidFill>
                <a:latin typeface="Arimo Bold"/>
                <a:ea typeface="Arimo Bold"/>
                <a:cs typeface="Arimo Bold"/>
                <a:sym typeface="Arimo Bold"/>
              </a:rPr>
              <a:t>OBLIGACION </a:t>
            </a:r>
          </a:p>
        </p:txBody>
      </p:sp>
      <p:sp>
        <p:nvSpPr>
          <p:cNvPr id="28" name="TextBox 28"/>
          <p:cNvSpPr txBox="1"/>
          <p:nvPr/>
        </p:nvSpPr>
        <p:spPr>
          <a:xfrm>
            <a:off x="4808220" y="2376592"/>
            <a:ext cx="2838174" cy="774097"/>
          </a:xfrm>
          <a:prstGeom prst="rect">
            <a:avLst/>
          </a:prstGeom>
        </p:spPr>
        <p:txBody>
          <a:bodyPr lIns="0" tIns="0" rIns="0" bIns="0" rtlCol="0" anchor="t">
            <a:spAutoFit/>
          </a:bodyPr>
          <a:lstStyle/>
          <a:p>
            <a:pPr algn="l">
              <a:lnSpc>
                <a:spcPts val="2879"/>
              </a:lnSpc>
            </a:pPr>
            <a:r>
              <a:rPr lang="en-US" sz="2400" dirty="0">
                <a:solidFill>
                  <a:srgbClr val="000000"/>
                </a:solidFill>
                <a:latin typeface="ITC Franklin Gothic LT"/>
                <a:ea typeface="ITC Franklin Gothic LT"/>
                <a:cs typeface="ITC Franklin Gothic LT"/>
                <a:sym typeface="ITC Franklin Gothic LT"/>
              </a:rPr>
              <a:t>Los Contratos </a:t>
            </a:r>
            <a:r>
              <a:rPr lang="en-US" sz="2400" dirty="0" err="1">
                <a:solidFill>
                  <a:srgbClr val="000000"/>
                </a:solidFill>
                <a:latin typeface="ITC Franklin Gothic LT"/>
                <a:ea typeface="ITC Franklin Gothic LT"/>
                <a:cs typeface="ITC Franklin Gothic LT"/>
                <a:sym typeface="ITC Franklin Gothic LT"/>
              </a:rPr>
              <a:t>que</a:t>
            </a:r>
            <a:r>
              <a:rPr lang="en-US" sz="2400" dirty="0">
                <a:solidFill>
                  <a:srgbClr val="000000"/>
                </a:solidFill>
                <a:latin typeface="ITC Franklin Gothic LT"/>
                <a:ea typeface="ITC Franklin Gothic LT"/>
                <a:cs typeface="ITC Franklin Gothic LT"/>
                <a:sym typeface="ITC Franklin Gothic LT"/>
              </a:rPr>
              <a:t> se van a </a:t>
            </a:r>
            <a:r>
              <a:rPr lang="en-US" sz="2400" dirty="0" err="1">
                <a:solidFill>
                  <a:srgbClr val="000000"/>
                </a:solidFill>
                <a:latin typeface="ITC Franklin Gothic LT"/>
                <a:ea typeface="ITC Franklin Gothic LT"/>
                <a:cs typeface="ITC Franklin Gothic LT"/>
                <a:sym typeface="ITC Franklin Gothic LT"/>
              </a:rPr>
              <a:t>firmar</a:t>
            </a:r>
            <a:r>
              <a:rPr lang="en-US" sz="2400" dirty="0">
                <a:solidFill>
                  <a:srgbClr val="000000"/>
                </a:solidFill>
                <a:latin typeface="ITC Franklin Gothic LT"/>
                <a:ea typeface="ITC Franklin Gothic LT"/>
                <a:cs typeface="ITC Franklin Gothic LT"/>
                <a:sym typeface="ITC Franklin Gothic LT"/>
              </a:rPr>
              <a:t>. </a:t>
            </a:r>
          </a:p>
        </p:txBody>
      </p:sp>
      <p:sp>
        <p:nvSpPr>
          <p:cNvPr id="29" name="TextBox 29"/>
          <p:cNvSpPr txBox="1"/>
          <p:nvPr/>
        </p:nvSpPr>
        <p:spPr>
          <a:xfrm>
            <a:off x="1256676" y="1310059"/>
            <a:ext cx="911076" cy="2270598"/>
          </a:xfrm>
          <a:prstGeom prst="rect">
            <a:avLst/>
          </a:prstGeom>
        </p:spPr>
        <p:txBody>
          <a:bodyPr lIns="0" tIns="0" rIns="0" bIns="0" rtlCol="0" anchor="t">
            <a:spAutoFit/>
          </a:bodyPr>
          <a:lstStyle/>
          <a:p>
            <a:pPr algn="l">
              <a:lnSpc>
                <a:spcPts val="16802"/>
              </a:lnSpc>
            </a:pPr>
            <a:r>
              <a:rPr lang="en-US" sz="12001">
                <a:solidFill>
                  <a:srgbClr val="FF0000"/>
                </a:solidFill>
                <a:latin typeface="ITC Franklin Gothic LT"/>
                <a:ea typeface="ITC Franklin Gothic LT"/>
                <a:cs typeface="ITC Franklin Gothic LT"/>
                <a:sym typeface="ITC Franklin Gothic LT"/>
              </a:rPr>
              <a:t>2</a:t>
            </a:r>
          </a:p>
        </p:txBody>
      </p:sp>
      <p:sp>
        <p:nvSpPr>
          <p:cNvPr id="30" name="TextBox 30"/>
          <p:cNvSpPr txBox="1"/>
          <p:nvPr/>
        </p:nvSpPr>
        <p:spPr>
          <a:xfrm>
            <a:off x="2167752" y="2316966"/>
            <a:ext cx="2128533" cy="833723"/>
          </a:xfrm>
          <a:prstGeom prst="rect">
            <a:avLst/>
          </a:prstGeom>
        </p:spPr>
        <p:txBody>
          <a:bodyPr lIns="0" tIns="0" rIns="0" bIns="0" rtlCol="0" anchor="t">
            <a:spAutoFit/>
          </a:bodyPr>
          <a:lstStyle/>
          <a:p>
            <a:pPr algn="l">
              <a:lnSpc>
                <a:spcPts val="6168"/>
              </a:lnSpc>
            </a:pPr>
            <a:r>
              <a:rPr lang="en-US" sz="4406">
                <a:solidFill>
                  <a:srgbClr val="FF0000"/>
                </a:solidFill>
                <a:latin typeface="ITC Franklin Gothic LT"/>
                <a:ea typeface="ITC Franklin Gothic LT"/>
                <a:cs typeface="ITC Franklin Gothic LT"/>
                <a:sym typeface="ITC Franklin Gothic LT"/>
              </a:rPr>
              <a:t>Conocer </a:t>
            </a:r>
          </a:p>
        </p:txBody>
      </p:sp>
      <p:sp>
        <p:nvSpPr>
          <p:cNvPr id="31" name="TextBox 31"/>
          <p:cNvSpPr txBox="1"/>
          <p:nvPr/>
        </p:nvSpPr>
        <p:spPr>
          <a:xfrm>
            <a:off x="1374391" y="3185674"/>
            <a:ext cx="2711015" cy="833361"/>
          </a:xfrm>
          <a:prstGeom prst="rect">
            <a:avLst/>
          </a:prstGeom>
        </p:spPr>
        <p:txBody>
          <a:bodyPr lIns="0" tIns="0" rIns="0" bIns="0" rtlCol="0" anchor="t">
            <a:spAutoFit/>
          </a:bodyPr>
          <a:lstStyle/>
          <a:p>
            <a:pPr algn="l">
              <a:lnSpc>
                <a:spcPts val="6165"/>
              </a:lnSpc>
            </a:pPr>
            <a:r>
              <a:rPr lang="en-US" sz="4404">
                <a:solidFill>
                  <a:srgbClr val="FF0000"/>
                </a:solidFill>
                <a:latin typeface="ITC Franklin Gothic LT"/>
                <a:ea typeface="ITC Franklin Gothic LT"/>
                <a:cs typeface="ITC Franklin Gothic LT"/>
                <a:sym typeface="ITC Franklin Gothic LT"/>
              </a:rPr>
              <a:t>y Entender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051560" y="842772"/>
            <a:ext cx="3066288" cy="871728"/>
          </a:xfrm>
          <a:custGeom>
            <a:avLst/>
            <a:gdLst/>
            <a:ahLst/>
            <a:cxnLst/>
            <a:rect l="l" t="t" r="r" b="b"/>
            <a:pathLst>
              <a:path w="3066288" h="871728">
                <a:moveTo>
                  <a:pt x="0" y="0"/>
                </a:moveTo>
                <a:lnTo>
                  <a:pt x="3066288" y="0"/>
                </a:lnTo>
                <a:lnTo>
                  <a:pt x="3066288" y="871728"/>
                </a:lnTo>
                <a:lnTo>
                  <a:pt x="0" y="871728"/>
                </a:lnTo>
                <a:lnTo>
                  <a:pt x="0" y="0"/>
                </a:lnTo>
                <a:close/>
              </a:path>
            </a:pathLst>
          </a:custGeom>
          <a:blipFill>
            <a:blip r:embed="rId11"/>
            <a:stretch>
              <a:fillRect/>
            </a:stretch>
          </a:blipFill>
        </p:spPr>
        <p:txBody>
          <a:bodyPr/>
          <a:lstStyle/>
          <a:p>
            <a:endParaRPr lang="es-ES"/>
          </a:p>
        </p:txBody>
      </p:sp>
      <p:sp>
        <p:nvSpPr>
          <p:cNvPr id="20" name="Freeform 20"/>
          <p:cNvSpPr/>
          <p:nvPr/>
        </p:nvSpPr>
        <p:spPr>
          <a:xfrm>
            <a:off x="0" y="877824"/>
            <a:ext cx="2755392" cy="3310128"/>
          </a:xfrm>
          <a:custGeom>
            <a:avLst/>
            <a:gdLst/>
            <a:ahLst/>
            <a:cxnLst/>
            <a:rect l="l" t="t" r="r" b="b"/>
            <a:pathLst>
              <a:path w="2755392" h="3310128">
                <a:moveTo>
                  <a:pt x="0" y="0"/>
                </a:moveTo>
                <a:lnTo>
                  <a:pt x="2755392" y="0"/>
                </a:lnTo>
                <a:lnTo>
                  <a:pt x="2755392" y="3310128"/>
                </a:lnTo>
                <a:lnTo>
                  <a:pt x="0" y="3310128"/>
                </a:lnTo>
                <a:lnTo>
                  <a:pt x="0" y="0"/>
                </a:lnTo>
                <a:close/>
              </a:path>
            </a:pathLst>
          </a:custGeom>
          <a:blipFill>
            <a:blip r:embed="rId12"/>
            <a:stretch>
              <a:fillRect/>
            </a:stretch>
          </a:blipFill>
        </p:spPr>
        <p:txBody>
          <a:bodyPr/>
          <a:lstStyle/>
          <a:p>
            <a:endParaRPr lang="es-ES"/>
          </a:p>
        </p:txBody>
      </p:sp>
      <p:sp>
        <p:nvSpPr>
          <p:cNvPr id="21" name="Freeform 21"/>
          <p:cNvSpPr/>
          <p:nvPr/>
        </p:nvSpPr>
        <p:spPr>
          <a:xfrm>
            <a:off x="1395984" y="2104644"/>
            <a:ext cx="3345180" cy="1283208"/>
          </a:xfrm>
          <a:custGeom>
            <a:avLst/>
            <a:gdLst/>
            <a:ahLst/>
            <a:cxnLst/>
            <a:rect l="l" t="t" r="r" b="b"/>
            <a:pathLst>
              <a:path w="3345180" h="1283208">
                <a:moveTo>
                  <a:pt x="0" y="0"/>
                </a:moveTo>
                <a:lnTo>
                  <a:pt x="3345180" y="0"/>
                </a:lnTo>
                <a:lnTo>
                  <a:pt x="3345180" y="1283208"/>
                </a:lnTo>
                <a:lnTo>
                  <a:pt x="0" y="1283208"/>
                </a:lnTo>
                <a:lnTo>
                  <a:pt x="0" y="0"/>
                </a:lnTo>
                <a:close/>
              </a:path>
            </a:pathLst>
          </a:custGeom>
          <a:blipFill>
            <a:blip r:embed="rId13"/>
            <a:stretch>
              <a:fillRect/>
            </a:stretch>
          </a:blipFill>
        </p:spPr>
        <p:txBody>
          <a:bodyPr/>
          <a:lstStyle/>
          <a:p>
            <a:endParaRPr lang="es-ES"/>
          </a:p>
        </p:txBody>
      </p:sp>
      <p:grpSp>
        <p:nvGrpSpPr>
          <p:cNvPr id="23" name="Group 23"/>
          <p:cNvGrpSpPr>
            <a:grpSpLocks noChangeAspect="1"/>
          </p:cNvGrpSpPr>
          <p:nvPr/>
        </p:nvGrpSpPr>
        <p:grpSpPr>
          <a:xfrm rot="292140">
            <a:off x="817445" y="3355267"/>
            <a:ext cx="3505667" cy="3303775"/>
            <a:chOff x="0" y="0"/>
            <a:chExt cx="4674222" cy="4405033"/>
          </a:xfrm>
        </p:grpSpPr>
        <p:sp>
          <p:nvSpPr>
            <p:cNvPr id="24" name="Freeform 24"/>
            <p:cNvSpPr/>
            <p:nvPr/>
          </p:nvSpPr>
          <p:spPr>
            <a:xfrm>
              <a:off x="0" y="0"/>
              <a:ext cx="4674235" cy="4404995"/>
            </a:xfrm>
            <a:custGeom>
              <a:avLst/>
              <a:gdLst/>
              <a:ahLst/>
              <a:cxnLst/>
              <a:rect l="l" t="t" r="r" b="b"/>
              <a:pathLst>
                <a:path w="4674235" h="4404995">
                  <a:moveTo>
                    <a:pt x="127" y="0"/>
                  </a:moveTo>
                  <a:lnTo>
                    <a:pt x="0" y="4404868"/>
                  </a:lnTo>
                  <a:lnTo>
                    <a:pt x="4674108" y="4404995"/>
                  </a:lnTo>
                  <a:lnTo>
                    <a:pt x="4674235" y="127"/>
                  </a:lnTo>
                  <a:lnTo>
                    <a:pt x="127" y="0"/>
                  </a:lnTo>
                  <a:close/>
                </a:path>
              </a:pathLst>
            </a:custGeom>
            <a:blipFill>
              <a:blip r:embed="rId14"/>
              <a:stretch>
                <a:fillRect/>
              </a:stretch>
            </a:blipFill>
          </p:spPr>
          <p:txBody>
            <a:bodyPr/>
            <a:lstStyle/>
            <a:p>
              <a:endParaRPr lang="es-ES"/>
            </a:p>
          </p:txBody>
        </p:sp>
      </p:grpSp>
      <p:sp>
        <p:nvSpPr>
          <p:cNvPr id="25" name="Freeform 25"/>
          <p:cNvSpPr/>
          <p:nvPr/>
        </p:nvSpPr>
        <p:spPr>
          <a:xfrm>
            <a:off x="633546" y="3198619"/>
            <a:ext cx="3851081" cy="3659381"/>
          </a:xfrm>
          <a:custGeom>
            <a:avLst/>
            <a:gdLst/>
            <a:ahLst/>
            <a:cxnLst/>
            <a:rect l="l" t="t" r="r" b="b"/>
            <a:pathLst>
              <a:path w="3851081" h="3659381">
                <a:moveTo>
                  <a:pt x="0" y="0"/>
                </a:moveTo>
                <a:lnTo>
                  <a:pt x="3851081" y="0"/>
                </a:lnTo>
                <a:lnTo>
                  <a:pt x="3851081" y="3659381"/>
                </a:lnTo>
                <a:lnTo>
                  <a:pt x="0" y="365938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ES"/>
          </a:p>
        </p:txBody>
      </p:sp>
      <p:sp>
        <p:nvSpPr>
          <p:cNvPr id="26" name="TextBox 26"/>
          <p:cNvSpPr txBox="1"/>
          <p:nvPr/>
        </p:nvSpPr>
        <p:spPr>
          <a:xfrm>
            <a:off x="1296286" y="937098"/>
            <a:ext cx="2695594" cy="528371"/>
          </a:xfrm>
          <a:prstGeom prst="rect">
            <a:avLst/>
          </a:prstGeom>
        </p:spPr>
        <p:txBody>
          <a:bodyPr lIns="0" tIns="0" rIns="0" bIns="0" rtlCol="0" anchor="t">
            <a:spAutoFit/>
          </a:bodyPr>
          <a:lstStyle/>
          <a:p>
            <a:pPr algn="l">
              <a:lnSpc>
                <a:spcPts val="4334"/>
              </a:lnSpc>
            </a:pPr>
            <a:r>
              <a:rPr lang="en-US" sz="3095" b="1">
                <a:solidFill>
                  <a:srgbClr val="FF0000"/>
                </a:solidFill>
                <a:latin typeface="Arimo Bold"/>
                <a:ea typeface="Arimo Bold"/>
                <a:cs typeface="Arimo Bold"/>
                <a:sym typeface="Arimo Bold"/>
              </a:rPr>
              <a:t>OBLIGACION </a:t>
            </a:r>
          </a:p>
        </p:txBody>
      </p:sp>
      <p:sp>
        <p:nvSpPr>
          <p:cNvPr id="27" name="TextBox 27"/>
          <p:cNvSpPr txBox="1"/>
          <p:nvPr/>
        </p:nvSpPr>
        <p:spPr>
          <a:xfrm>
            <a:off x="4938646" y="1999278"/>
            <a:ext cx="3163986" cy="2969171"/>
          </a:xfrm>
          <a:prstGeom prst="rect">
            <a:avLst/>
          </a:prstGeom>
        </p:spPr>
        <p:txBody>
          <a:bodyPr lIns="0" tIns="0" rIns="0" bIns="0" rtlCol="0" anchor="t">
            <a:spAutoFit/>
          </a:bodyPr>
          <a:lstStyle/>
          <a:p>
            <a:pPr algn="just">
              <a:lnSpc>
                <a:spcPts val="2879"/>
              </a:lnSpc>
            </a:pPr>
            <a:r>
              <a:rPr lang="en-US" sz="2400">
                <a:solidFill>
                  <a:srgbClr val="000000"/>
                </a:solidFill>
                <a:latin typeface="ITC Franklin Gothic LT"/>
                <a:ea typeface="ITC Franklin Gothic LT"/>
                <a:cs typeface="ITC Franklin Gothic LT"/>
                <a:sym typeface="ITC Franklin Gothic LT"/>
              </a:rPr>
              <a:t>Sobre los productos y servicios con los cuales está interesado en adquirir o emplear, conociendo sus derechos obligaciones, costos, exclusiones y restricciones. </a:t>
            </a:r>
          </a:p>
        </p:txBody>
      </p:sp>
      <p:sp>
        <p:nvSpPr>
          <p:cNvPr id="28" name="TextBox 28"/>
          <p:cNvSpPr txBox="1"/>
          <p:nvPr/>
        </p:nvSpPr>
        <p:spPr>
          <a:xfrm>
            <a:off x="840748" y="1194049"/>
            <a:ext cx="911076" cy="2270598"/>
          </a:xfrm>
          <a:prstGeom prst="rect">
            <a:avLst/>
          </a:prstGeom>
        </p:spPr>
        <p:txBody>
          <a:bodyPr lIns="0" tIns="0" rIns="0" bIns="0" rtlCol="0" anchor="t">
            <a:spAutoFit/>
          </a:bodyPr>
          <a:lstStyle/>
          <a:p>
            <a:pPr algn="l">
              <a:lnSpc>
                <a:spcPts val="16802"/>
              </a:lnSpc>
            </a:pPr>
            <a:r>
              <a:rPr lang="en-US" sz="12001">
                <a:solidFill>
                  <a:srgbClr val="FFFF00"/>
                </a:solidFill>
                <a:latin typeface="ITC Franklin Gothic LT"/>
                <a:ea typeface="ITC Franklin Gothic LT"/>
                <a:cs typeface="ITC Franklin Gothic LT"/>
                <a:sym typeface="ITC Franklin Gothic LT"/>
              </a:rPr>
              <a:t>3</a:t>
            </a:r>
          </a:p>
        </p:txBody>
      </p:sp>
      <p:sp>
        <p:nvSpPr>
          <p:cNvPr id="29" name="TextBox 29"/>
          <p:cNvSpPr txBox="1"/>
          <p:nvPr/>
        </p:nvSpPr>
        <p:spPr>
          <a:xfrm>
            <a:off x="1733683" y="2243842"/>
            <a:ext cx="2759069" cy="833361"/>
          </a:xfrm>
          <a:prstGeom prst="rect">
            <a:avLst/>
          </a:prstGeom>
        </p:spPr>
        <p:txBody>
          <a:bodyPr lIns="0" tIns="0" rIns="0" bIns="0" rtlCol="0" anchor="t">
            <a:spAutoFit/>
          </a:bodyPr>
          <a:lstStyle/>
          <a:p>
            <a:pPr algn="l">
              <a:lnSpc>
                <a:spcPts val="6165"/>
              </a:lnSpc>
            </a:pPr>
            <a:r>
              <a:rPr lang="en-US" sz="4404">
                <a:solidFill>
                  <a:srgbClr val="FFFF00"/>
                </a:solidFill>
                <a:latin typeface="ITC Franklin Gothic LT"/>
                <a:ea typeface="ITC Franklin Gothic LT"/>
                <a:cs typeface="ITC Franklin Gothic LT"/>
                <a:sym typeface="ITC Franklin Gothic LT"/>
              </a:rPr>
              <a:t>Informarse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129284" y="1059180"/>
            <a:ext cx="3066288" cy="871728"/>
          </a:xfrm>
          <a:custGeom>
            <a:avLst/>
            <a:gdLst/>
            <a:ahLst/>
            <a:cxnLst/>
            <a:rect l="l" t="t" r="r" b="b"/>
            <a:pathLst>
              <a:path w="3066288" h="871728">
                <a:moveTo>
                  <a:pt x="0" y="0"/>
                </a:moveTo>
                <a:lnTo>
                  <a:pt x="3066288" y="0"/>
                </a:lnTo>
                <a:lnTo>
                  <a:pt x="3066288" y="871728"/>
                </a:lnTo>
                <a:lnTo>
                  <a:pt x="0" y="871728"/>
                </a:lnTo>
                <a:lnTo>
                  <a:pt x="0" y="0"/>
                </a:lnTo>
                <a:close/>
              </a:path>
            </a:pathLst>
          </a:custGeom>
          <a:blipFill>
            <a:blip r:embed="rId11"/>
            <a:stretch>
              <a:fillRect/>
            </a:stretch>
          </a:blipFill>
        </p:spPr>
        <p:txBody>
          <a:bodyPr/>
          <a:lstStyle/>
          <a:p>
            <a:endParaRPr lang="es-ES"/>
          </a:p>
        </p:txBody>
      </p:sp>
      <p:sp>
        <p:nvSpPr>
          <p:cNvPr id="20" name="Freeform 20"/>
          <p:cNvSpPr/>
          <p:nvPr/>
        </p:nvSpPr>
        <p:spPr>
          <a:xfrm>
            <a:off x="1351788" y="2066544"/>
            <a:ext cx="3517392" cy="1283208"/>
          </a:xfrm>
          <a:custGeom>
            <a:avLst/>
            <a:gdLst/>
            <a:ahLst/>
            <a:cxnLst/>
            <a:rect l="l" t="t" r="r" b="b"/>
            <a:pathLst>
              <a:path w="3517392" h="1283208">
                <a:moveTo>
                  <a:pt x="0" y="0"/>
                </a:moveTo>
                <a:lnTo>
                  <a:pt x="3517392" y="0"/>
                </a:lnTo>
                <a:lnTo>
                  <a:pt x="3517392" y="1283208"/>
                </a:lnTo>
                <a:lnTo>
                  <a:pt x="0" y="1283208"/>
                </a:lnTo>
                <a:lnTo>
                  <a:pt x="0" y="0"/>
                </a:lnTo>
                <a:close/>
              </a:path>
            </a:pathLst>
          </a:custGeom>
          <a:blipFill>
            <a:blip r:embed="rId12"/>
            <a:stretch>
              <a:fillRect/>
            </a:stretch>
          </a:blipFill>
        </p:spPr>
        <p:txBody>
          <a:bodyPr/>
          <a:lstStyle/>
          <a:p>
            <a:endParaRPr lang="es-ES"/>
          </a:p>
        </p:txBody>
      </p:sp>
      <p:grpSp>
        <p:nvGrpSpPr>
          <p:cNvPr id="21" name="Group 21"/>
          <p:cNvGrpSpPr>
            <a:grpSpLocks noChangeAspect="1"/>
          </p:cNvGrpSpPr>
          <p:nvPr/>
        </p:nvGrpSpPr>
        <p:grpSpPr>
          <a:xfrm rot="-340320">
            <a:off x="617811" y="3434925"/>
            <a:ext cx="3926719" cy="3237014"/>
            <a:chOff x="0" y="0"/>
            <a:chExt cx="5235626" cy="4316019"/>
          </a:xfrm>
        </p:grpSpPr>
        <p:sp>
          <p:nvSpPr>
            <p:cNvPr id="22" name="Freeform 22"/>
            <p:cNvSpPr/>
            <p:nvPr/>
          </p:nvSpPr>
          <p:spPr>
            <a:xfrm>
              <a:off x="0" y="0"/>
              <a:ext cx="5235702" cy="4315968"/>
            </a:xfrm>
            <a:custGeom>
              <a:avLst/>
              <a:gdLst/>
              <a:ahLst/>
              <a:cxnLst/>
              <a:rect l="l" t="t" r="r" b="b"/>
              <a:pathLst>
                <a:path w="5235702" h="4315968">
                  <a:moveTo>
                    <a:pt x="5234813" y="0"/>
                  </a:moveTo>
                  <a:lnTo>
                    <a:pt x="0" y="1016"/>
                  </a:lnTo>
                  <a:lnTo>
                    <a:pt x="889" y="4315968"/>
                  </a:lnTo>
                  <a:lnTo>
                    <a:pt x="5235702" y="4314952"/>
                  </a:lnTo>
                  <a:lnTo>
                    <a:pt x="5234813" y="0"/>
                  </a:lnTo>
                  <a:close/>
                </a:path>
              </a:pathLst>
            </a:custGeom>
            <a:blipFill>
              <a:blip r:embed="rId13"/>
              <a:stretch>
                <a:fillRect r="1" b="-1"/>
              </a:stretch>
            </a:blipFill>
          </p:spPr>
          <p:txBody>
            <a:bodyPr/>
            <a:lstStyle/>
            <a:p>
              <a:endParaRPr lang="es-ES"/>
            </a:p>
          </p:txBody>
        </p:sp>
      </p:grpSp>
      <p:sp>
        <p:nvSpPr>
          <p:cNvPr id="23" name="Freeform 23"/>
          <p:cNvSpPr/>
          <p:nvPr/>
        </p:nvSpPr>
        <p:spPr>
          <a:xfrm>
            <a:off x="429435" y="3210687"/>
            <a:ext cx="4287603" cy="3647313"/>
          </a:xfrm>
          <a:custGeom>
            <a:avLst/>
            <a:gdLst/>
            <a:ahLst/>
            <a:cxnLst/>
            <a:rect l="l" t="t" r="r" b="b"/>
            <a:pathLst>
              <a:path w="4287603" h="3647313">
                <a:moveTo>
                  <a:pt x="0" y="0"/>
                </a:moveTo>
                <a:lnTo>
                  <a:pt x="4287602" y="0"/>
                </a:lnTo>
                <a:lnTo>
                  <a:pt x="4287602" y="3647313"/>
                </a:lnTo>
                <a:lnTo>
                  <a:pt x="0" y="364731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ES"/>
          </a:p>
        </p:txBody>
      </p:sp>
      <p:sp>
        <p:nvSpPr>
          <p:cNvPr id="24" name="TextBox 24"/>
          <p:cNvSpPr txBox="1"/>
          <p:nvPr/>
        </p:nvSpPr>
        <p:spPr>
          <a:xfrm>
            <a:off x="1374391" y="1153001"/>
            <a:ext cx="2695280" cy="528723"/>
          </a:xfrm>
          <a:prstGeom prst="rect">
            <a:avLst/>
          </a:prstGeom>
        </p:spPr>
        <p:txBody>
          <a:bodyPr lIns="0" tIns="0" rIns="0" bIns="0" rtlCol="0" anchor="t">
            <a:spAutoFit/>
          </a:bodyPr>
          <a:lstStyle/>
          <a:p>
            <a:pPr algn="l">
              <a:lnSpc>
                <a:spcPts val="4337"/>
              </a:lnSpc>
            </a:pPr>
            <a:r>
              <a:rPr lang="en-US" sz="3098" b="1">
                <a:solidFill>
                  <a:srgbClr val="FFFF00"/>
                </a:solidFill>
                <a:latin typeface="Arimo Bold"/>
                <a:ea typeface="Arimo Bold"/>
                <a:cs typeface="Arimo Bold"/>
                <a:sym typeface="Arimo Bold"/>
              </a:rPr>
              <a:t>OBLIGACION </a:t>
            </a:r>
          </a:p>
        </p:txBody>
      </p:sp>
      <p:sp>
        <p:nvSpPr>
          <p:cNvPr id="25" name="TextBox 25"/>
          <p:cNvSpPr txBox="1"/>
          <p:nvPr/>
        </p:nvSpPr>
        <p:spPr>
          <a:xfrm>
            <a:off x="5016370" y="1891322"/>
            <a:ext cx="3298298" cy="2816895"/>
          </a:xfrm>
          <a:prstGeom prst="rect">
            <a:avLst/>
          </a:prstGeom>
        </p:spPr>
        <p:txBody>
          <a:bodyPr lIns="0" tIns="0" rIns="0" bIns="0" rtlCol="0" anchor="t">
            <a:spAutoFit/>
          </a:bodyPr>
          <a:lstStyle/>
          <a:p>
            <a:pPr algn="l">
              <a:lnSpc>
                <a:spcPts val="1200"/>
              </a:lnSpc>
            </a:pPr>
            <a:r>
              <a:rPr lang="en-US" sz="2400" spc="2" dirty="0">
                <a:solidFill>
                  <a:srgbClr val="000000"/>
                </a:solidFill>
                <a:latin typeface="ITC Franklin Gothic LT"/>
                <a:ea typeface="ITC Franklin Gothic LT"/>
                <a:cs typeface="ITC Franklin Gothic LT"/>
                <a:sym typeface="ITC Franklin Gothic LT"/>
              </a:rPr>
              <a:t>Información </a:t>
            </a:r>
            <a:r>
              <a:rPr lang="en-US" sz="2400" spc="2" dirty="0" err="1">
                <a:solidFill>
                  <a:srgbClr val="000000"/>
                </a:solidFill>
                <a:latin typeface="ITC Franklin Gothic LT"/>
                <a:ea typeface="ITC Franklin Gothic LT"/>
                <a:cs typeface="ITC Franklin Gothic LT"/>
                <a:sym typeface="ITC Franklin Gothic LT"/>
              </a:rPr>
              <a:t>cierta</a:t>
            </a:r>
            <a:r>
              <a:rPr lang="en-US" sz="2400" spc="2" dirty="0">
                <a:solidFill>
                  <a:srgbClr val="000000"/>
                </a:solidFill>
                <a:latin typeface="ITC Franklin Gothic LT"/>
                <a:ea typeface="ITC Franklin Gothic LT"/>
                <a:cs typeface="ITC Franklin Gothic LT"/>
                <a:sym typeface="ITC Franklin Gothic LT"/>
              </a:rPr>
              <a:t>, </a:t>
            </a:r>
          </a:p>
          <a:p>
            <a:pPr algn="l">
              <a:lnSpc>
                <a:spcPts val="4559"/>
              </a:lnSpc>
            </a:pPr>
            <a:r>
              <a:rPr lang="en-US" sz="2400" spc="2" dirty="0" err="1">
                <a:solidFill>
                  <a:srgbClr val="000000"/>
                </a:solidFill>
                <a:latin typeface="ITC Franklin Gothic LT"/>
                <a:ea typeface="ITC Franklin Gothic LT"/>
                <a:cs typeface="ITC Franklin Gothic LT"/>
                <a:sym typeface="ITC Franklin Gothic LT"/>
              </a:rPr>
              <a:t>suficiente</a:t>
            </a:r>
            <a:r>
              <a:rPr lang="en-US" sz="2400" spc="2" dirty="0">
                <a:solidFill>
                  <a:srgbClr val="000000"/>
                </a:solidFill>
                <a:latin typeface="ITC Franklin Gothic LT"/>
                <a:ea typeface="ITC Franklin Gothic LT"/>
                <a:cs typeface="ITC Franklin Gothic LT"/>
                <a:sym typeface="ITC Franklin Gothic LT"/>
              </a:rPr>
              <a:t> y </a:t>
            </a:r>
            <a:r>
              <a:rPr lang="en-US" sz="2400" spc="2" dirty="0" err="1">
                <a:solidFill>
                  <a:srgbClr val="000000"/>
                </a:solidFill>
                <a:latin typeface="ITC Franklin Gothic LT"/>
                <a:ea typeface="ITC Franklin Gothic LT"/>
                <a:cs typeface="ITC Franklin Gothic LT"/>
                <a:sym typeface="ITC Franklin Gothic LT"/>
              </a:rPr>
              <a:t>oportuna</a:t>
            </a:r>
            <a:r>
              <a:rPr lang="en-US" sz="2400" spc="2" dirty="0">
                <a:solidFill>
                  <a:srgbClr val="000000"/>
                </a:solidFill>
                <a:latin typeface="ITC Franklin Gothic LT"/>
                <a:ea typeface="ITC Franklin Gothic LT"/>
                <a:cs typeface="ITC Franklin Gothic LT"/>
                <a:sym typeface="ITC Franklin Gothic LT"/>
              </a:rPr>
              <a:t> a </a:t>
            </a:r>
          </a:p>
          <a:p>
            <a:pPr algn="l">
              <a:lnSpc>
                <a:spcPts val="1201"/>
              </a:lnSpc>
            </a:pPr>
            <a:r>
              <a:rPr lang="en-US" sz="2402" dirty="0">
                <a:solidFill>
                  <a:srgbClr val="000000"/>
                </a:solidFill>
                <a:latin typeface="ITC Franklin Gothic LT"/>
                <a:ea typeface="ITC Franklin Gothic LT"/>
                <a:cs typeface="ITC Franklin Gothic LT"/>
                <a:sym typeface="ITC Franklin Gothic LT"/>
              </a:rPr>
              <a:t>las </a:t>
            </a:r>
            <a:r>
              <a:rPr lang="en-US" sz="2402" dirty="0" err="1">
                <a:solidFill>
                  <a:srgbClr val="000000"/>
                </a:solidFill>
                <a:latin typeface="ITC Franklin Gothic LT"/>
                <a:ea typeface="ITC Franklin Gothic LT"/>
                <a:cs typeface="ITC Franklin Gothic LT"/>
                <a:sym typeface="ITC Franklin Gothic LT"/>
              </a:rPr>
              <a:t>Entidades</a:t>
            </a:r>
            <a:r>
              <a:rPr lang="en-US" sz="2402" dirty="0">
                <a:solidFill>
                  <a:srgbClr val="000000"/>
                </a:solidFill>
                <a:latin typeface="ITC Franklin Gothic LT"/>
                <a:ea typeface="ITC Franklin Gothic LT"/>
                <a:cs typeface="ITC Franklin Gothic LT"/>
                <a:sym typeface="ITC Franklin Gothic LT"/>
              </a:rPr>
              <a:t> de </a:t>
            </a:r>
          </a:p>
          <a:p>
            <a:pPr algn="l">
              <a:lnSpc>
                <a:spcPts val="4559"/>
              </a:lnSpc>
            </a:pPr>
            <a:r>
              <a:rPr lang="en-US" sz="2400" dirty="0">
                <a:solidFill>
                  <a:srgbClr val="000000"/>
                </a:solidFill>
                <a:latin typeface="ITC Franklin Gothic LT"/>
                <a:ea typeface="ITC Franklin Gothic LT"/>
                <a:cs typeface="ITC Franklin Gothic LT"/>
                <a:sym typeface="ITC Franklin Gothic LT"/>
              </a:rPr>
              <a:t>Intermediación </a:t>
            </a:r>
          </a:p>
          <a:p>
            <a:pPr algn="l">
              <a:lnSpc>
                <a:spcPts val="1200"/>
              </a:lnSpc>
            </a:pPr>
            <a:r>
              <a:rPr lang="en-US" sz="2400" dirty="0">
                <a:solidFill>
                  <a:srgbClr val="000000"/>
                </a:solidFill>
                <a:latin typeface="ITC Franklin Gothic LT"/>
                <a:ea typeface="ITC Franklin Gothic LT"/>
                <a:cs typeface="ITC Franklin Gothic LT"/>
                <a:sym typeface="ITC Franklin Gothic LT"/>
              </a:rPr>
              <a:t>Financiera en el </a:t>
            </a:r>
          </a:p>
          <a:p>
            <a:pPr algn="l">
              <a:lnSpc>
                <a:spcPts val="4559"/>
              </a:lnSpc>
            </a:pPr>
            <a:r>
              <a:rPr lang="en-US" sz="2400" dirty="0" err="1">
                <a:solidFill>
                  <a:srgbClr val="000000"/>
                </a:solidFill>
                <a:latin typeface="ITC Franklin Gothic LT"/>
                <a:ea typeface="ITC Franklin Gothic LT"/>
                <a:cs typeface="ITC Franklin Gothic LT"/>
                <a:sym typeface="ITC Franklin Gothic LT"/>
              </a:rPr>
              <a:t>momento</a:t>
            </a:r>
            <a:r>
              <a:rPr lang="en-US" sz="2400" dirty="0">
                <a:solidFill>
                  <a:srgbClr val="000000"/>
                </a:solidFill>
                <a:latin typeface="ITC Franklin Gothic LT"/>
                <a:ea typeface="ITC Franklin Gothic LT"/>
                <a:cs typeface="ITC Franklin Gothic LT"/>
                <a:sym typeface="ITC Franklin Gothic LT"/>
              </a:rPr>
              <a:t> de </a:t>
            </a:r>
            <a:r>
              <a:rPr lang="en-US" sz="2400" dirty="0" err="1">
                <a:solidFill>
                  <a:srgbClr val="000000"/>
                </a:solidFill>
                <a:latin typeface="ITC Franklin Gothic LT"/>
                <a:ea typeface="ITC Franklin Gothic LT"/>
                <a:cs typeface="ITC Franklin Gothic LT"/>
                <a:sym typeface="ITC Franklin Gothic LT"/>
              </a:rPr>
              <a:t>actualizar</a:t>
            </a:r>
            <a:r>
              <a:rPr lang="en-US" sz="2400" dirty="0">
                <a:solidFill>
                  <a:srgbClr val="000000"/>
                </a:solidFill>
                <a:latin typeface="ITC Franklin Gothic LT"/>
                <a:ea typeface="ITC Franklin Gothic LT"/>
                <a:cs typeface="ITC Franklin Gothic LT"/>
                <a:sym typeface="ITC Franklin Gothic LT"/>
              </a:rPr>
              <a:t> y </a:t>
            </a:r>
          </a:p>
          <a:p>
            <a:pPr algn="l">
              <a:lnSpc>
                <a:spcPts val="1203"/>
              </a:lnSpc>
            </a:pPr>
            <a:r>
              <a:rPr lang="en-US" sz="2402" dirty="0" err="1">
                <a:solidFill>
                  <a:srgbClr val="000000"/>
                </a:solidFill>
                <a:latin typeface="ITC Franklin Gothic LT"/>
                <a:ea typeface="ITC Franklin Gothic LT"/>
                <a:cs typeface="ITC Franklin Gothic LT"/>
                <a:sym typeface="ITC Franklin Gothic LT"/>
              </a:rPr>
              <a:t>solicitar</a:t>
            </a:r>
            <a:r>
              <a:rPr lang="en-US" sz="2402" dirty="0">
                <a:solidFill>
                  <a:srgbClr val="000000"/>
                </a:solidFill>
                <a:latin typeface="ITC Franklin Gothic LT"/>
                <a:ea typeface="ITC Franklin Gothic LT"/>
                <a:cs typeface="ITC Franklin Gothic LT"/>
                <a:sym typeface="ITC Franklin Gothic LT"/>
              </a:rPr>
              <a:t> un producto o </a:t>
            </a:r>
          </a:p>
          <a:p>
            <a:pPr algn="l">
              <a:lnSpc>
                <a:spcPts val="4557"/>
              </a:lnSpc>
            </a:pPr>
            <a:r>
              <a:rPr lang="en-US" sz="2400" spc="7" dirty="0">
                <a:solidFill>
                  <a:srgbClr val="000000"/>
                </a:solidFill>
                <a:latin typeface="ITC Franklin Gothic LT"/>
                <a:ea typeface="ITC Franklin Gothic LT"/>
                <a:cs typeface="ITC Franklin Gothic LT"/>
                <a:sym typeface="ITC Franklin Gothic LT"/>
              </a:rPr>
              <a:t>servicio. </a:t>
            </a:r>
          </a:p>
        </p:txBody>
      </p:sp>
      <p:sp>
        <p:nvSpPr>
          <p:cNvPr id="26" name="TextBox 26"/>
          <p:cNvSpPr txBox="1"/>
          <p:nvPr/>
        </p:nvSpPr>
        <p:spPr>
          <a:xfrm>
            <a:off x="773887" y="1194049"/>
            <a:ext cx="911076" cy="2270598"/>
          </a:xfrm>
          <a:prstGeom prst="rect">
            <a:avLst/>
          </a:prstGeom>
        </p:spPr>
        <p:txBody>
          <a:bodyPr lIns="0" tIns="0" rIns="0" bIns="0" rtlCol="0" anchor="t">
            <a:spAutoFit/>
          </a:bodyPr>
          <a:lstStyle/>
          <a:p>
            <a:pPr algn="l">
              <a:lnSpc>
                <a:spcPts val="16802"/>
              </a:lnSpc>
            </a:pPr>
            <a:r>
              <a:rPr lang="en-US" sz="12001">
                <a:solidFill>
                  <a:srgbClr val="203A4E"/>
                </a:solidFill>
                <a:latin typeface="ITC Franklin Gothic LT"/>
                <a:ea typeface="ITC Franklin Gothic LT"/>
                <a:cs typeface="ITC Franklin Gothic LT"/>
                <a:sym typeface="ITC Franklin Gothic LT"/>
              </a:rPr>
              <a:t>4</a:t>
            </a:r>
          </a:p>
        </p:txBody>
      </p:sp>
      <p:sp>
        <p:nvSpPr>
          <p:cNvPr id="27" name="TextBox 27"/>
          <p:cNvSpPr txBox="1"/>
          <p:nvPr/>
        </p:nvSpPr>
        <p:spPr>
          <a:xfrm>
            <a:off x="1723063" y="2205561"/>
            <a:ext cx="2935062" cy="833723"/>
          </a:xfrm>
          <a:prstGeom prst="rect">
            <a:avLst/>
          </a:prstGeom>
        </p:spPr>
        <p:txBody>
          <a:bodyPr lIns="0" tIns="0" rIns="0" bIns="0" rtlCol="0" anchor="t">
            <a:spAutoFit/>
          </a:bodyPr>
          <a:lstStyle/>
          <a:p>
            <a:pPr algn="l">
              <a:lnSpc>
                <a:spcPts val="6168"/>
              </a:lnSpc>
            </a:pPr>
            <a:r>
              <a:rPr lang="en-US" sz="4406" spc="4">
                <a:solidFill>
                  <a:srgbClr val="203A4E"/>
                </a:solidFill>
                <a:latin typeface="ITC Franklin Gothic LT"/>
                <a:ea typeface="ITC Franklin Gothic LT"/>
                <a:cs typeface="ITC Franklin Gothic LT"/>
                <a:sym typeface="ITC Franklin Gothic LT"/>
              </a:rPr>
              <a:t>Suministrar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200912" y="1130808"/>
            <a:ext cx="3066288" cy="871728"/>
          </a:xfrm>
          <a:custGeom>
            <a:avLst/>
            <a:gdLst/>
            <a:ahLst/>
            <a:cxnLst/>
            <a:rect l="l" t="t" r="r" b="b"/>
            <a:pathLst>
              <a:path w="3066288" h="871728">
                <a:moveTo>
                  <a:pt x="0" y="0"/>
                </a:moveTo>
                <a:lnTo>
                  <a:pt x="3066288" y="0"/>
                </a:lnTo>
                <a:lnTo>
                  <a:pt x="3066288" y="871728"/>
                </a:lnTo>
                <a:lnTo>
                  <a:pt x="0" y="871728"/>
                </a:lnTo>
                <a:lnTo>
                  <a:pt x="0" y="0"/>
                </a:lnTo>
                <a:close/>
              </a:path>
            </a:pathLst>
          </a:custGeom>
          <a:blipFill>
            <a:blip r:embed="rId11"/>
            <a:stretch>
              <a:fillRect/>
            </a:stretch>
          </a:blipFill>
        </p:spPr>
        <p:txBody>
          <a:bodyPr/>
          <a:lstStyle/>
          <a:p>
            <a:endParaRPr lang="es-ES"/>
          </a:p>
        </p:txBody>
      </p:sp>
      <p:sp>
        <p:nvSpPr>
          <p:cNvPr id="20" name="Freeform 20"/>
          <p:cNvSpPr/>
          <p:nvPr/>
        </p:nvSpPr>
        <p:spPr>
          <a:xfrm>
            <a:off x="422148" y="1199388"/>
            <a:ext cx="3212592" cy="3310128"/>
          </a:xfrm>
          <a:custGeom>
            <a:avLst/>
            <a:gdLst/>
            <a:ahLst/>
            <a:cxnLst/>
            <a:rect l="l" t="t" r="r" b="b"/>
            <a:pathLst>
              <a:path w="3212592" h="3310128">
                <a:moveTo>
                  <a:pt x="0" y="0"/>
                </a:moveTo>
                <a:lnTo>
                  <a:pt x="3212592" y="0"/>
                </a:lnTo>
                <a:lnTo>
                  <a:pt x="3212592" y="3310128"/>
                </a:lnTo>
                <a:lnTo>
                  <a:pt x="0" y="3310128"/>
                </a:lnTo>
                <a:lnTo>
                  <a:pt x="0" y="0"/>
                </a:lnTo>
                <a:close/>
              </a:path>
            </a:pathLst>
          </a:custGeom>
          <a:blipFill>
            <a:blip r:embed="rId12"/>
            <a:stretch>
              <a:fillRect/>
            </a:stretch>
          </a:blipFill>
        </p:spPr>
        <p:txBody>
          <a:bodyPr/>
          <a:lstStyle/>
          <a:p>
            <a:endParaRPr lang="es-ES"/>
          </a:p>
        </p:txBody>
      </p:sp>
      <p:grpSp>
        <p:nvGrpSpPr>
          <p:cNvPr id="22" name="Group 22"/>
          <p:cNvGrpSpPr>
            <a:grpSpLocks noChangeAspect="1"/>
          </p:cNvGrpSpPr>
          <p:nvPr/>
        </p:nvGrpSpPr>
        <p:grpSpPr>
          <a:xfrm rot="-199020">
            <a:off x="268024" y="3562264"/>
            <a:ext cx="4104989" cy="3179674"/>
            <a:chOff x="0" y="0"/>
            <a:chExt cx="5473319" cy="4239565"/>
          </a:xfrm>
        </p:grpSpPr>
        <p:sp>
          <p:nvSpPr>
            <p:cNvPr id="23" name="Freeform 23"/>
            <p:cNvSpPr/>
            <p:nvPr/>
          </p:nvSpPr>
          <p:spPr>
            <a:xfrm>
              <a:off x="0" y="0"/>
              <a:ext cx="5473319" cy="4239514"/>
            </a:xfrm>
            <a:custGeom>
              <a:avLst/>
              <a:gdLst/>
              <a:ahLst/>
              <a:cxnLst/>
              <a:rect l="l" t="t" r="r" b="b"/>
              <a:pathLst>
                <a:path w="5473319" h="4239514">
                  <a:moveTo>
                    <a:pt x="5472557" y="0"/>
                  </a:moveTo>
                  <a:lnTo>
                    <a:pt x="0" y="889"/>
                  </a:lnTo>
                  <a:lnTo>
                    <a:pt x="762" y="4239514"/>
                  </a:lnTo>
                  <a:lnTo>
                    <a:pt x="762" y="4239514"/>
                  </a:lnTo>
                  <a:lnTo>
                    <a:pt x="762" y="4239514"/>
                  </a:lnTo>
                  <a:lnTo>
                    <a:pt x="762" y="4239514"/>
                  </a:lnTo>
                  <a:lnTo>
                    <a:pt x="5473319" y="4238625"/>
                  </a:lnTo>
                  <a:lnTo>
                    <a:pt x="5472557" y="0"/>
                  </a:lnTo>
                  <a:close/>
                </a:path>
              </a:pathLst>
            </a:custGeom>
            <a:blipFill>
              <a:blip r:embed="rId13"/>
              <a:stretch>
                <a:fillRect b="-1"/>
              </a:stretch>
            </a:blipFill>
          </p:spPr>
          <p:txBody>
            <a:bodyPr/>
            <a:lstStyle/>
            <a:p>
              <a:endParaRPr lang="es-ES"/>
            </a:p>
          </p:txBody>
        </p:sp>
      </p:grpSp>
      <p:sp>
        <p:nvSpPr>
          <p:cNvPr id="24" name="Freeform 24"/>
          <p:cNvSpPr/>
          <p:nvPr/>
        </p:nvSpPr>
        <p:spPr>
          <a:xfrm>
            <a:off x="165078" y="3408169"/>
            <a:ext cx="4380890" cy="3449831"/>
          </a:xfrm>
          <a:custGeom>
            <a:avLst/>
            <a:gdLst/>
            <a:ahLst/>
            <a:cxnLst/>
            <a:rect l="l" t="t" r="r" b="b"/>
            <a:pathLst>
              <a:path w="4380890" h="3449831">
                <a:moveTo>
                  <a:pt x="0" y="0"/>
                </a:moveTo>
                <a:lnTo>
                  <a:pt x="4380890" y="0"/>
                </a:lnTo>
                <a:lnTo>
                  <a:pt x="4380890" y="3449831"/>
                </a:lnTo>
                <a:lnTo>
                  <a:pt x="0" y="344983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ES"/>
          </a:p>
        </p:txBody>
      </p:sp>
      <p:sp>
        <p:nvSpPr>
          <p:cNvPr id="25" name="TextBox 25"/>
          <p:cNvSpPr txBox="1"/>
          <p:nvPr/>
        </p:nvSpPr>
        <p:spPr>
          <a:xfrm>
            <a:off x="1446276" y="1225134"/>
            <a:ext cx="2695204" cy="528371"/>
          </a:xfrm>
          <a:prstGeom prst="rect">
            <a:avLst/>
          </a:prstGeom>
        </p:spPr>
        <p:txBody>
          <a:bodyPr lIns="0" tIns="0" rIns="0" bIns="0" rtlCol="0" anchor="t">
            <a:spAutoFit/>
          </a:bodyPr>
          <a:lstStyle/>
          <a:p>
            <a:pPr algn="l">
              <a:lnSpc>
                <a:spcPts val="4334"/>
              </a:lnSpc>
            </a:pPr>
            <a:r>
              <a:rPr lang="en-US" sz="3095" b="1">
                <a:solidFill>
                  <a:srgbClr val="FF0000"/>
                </a:solidFill>
                <a:latin typeface="Arimo Bold"/>
                <a:ea typeface="Arimo Bold"/>
                <a:cs typeface="Arimo Bold"/>
                <a:sym typeface="Arimo Bold"/>
              </a:rPr>
              <a:t>OBLIGACION </a:t>
            </a:r>
          </a:p>
        </p:txBody>
      </p:sp>
      <p:sp>
        <p:nvSpPr>
          <p:cNvPr id="26" name="TextBox 26"/>
          <p:cNvSpPr txBox="1"/>
          <p:nvPr/>
        </p:nvSpPr>
        <p:spPr>
          <a:xfrm>
            <a:off x="5010655" y="2206371"/>
            <a:ext cx="3084090" cy="2651208"/>
          </a:xfrm>
          <a:prstGeom prst="rect">
            <a:avLst/>
          </a:prstGeom>
        </p:spPr>
        <p:txBody>
          <a:bodyPr lIns="0" tIns="0" rIns="0" bIns="0" rtlCol="0" anchor="t">
            <a:spAutoFit/>
          </a:bodyPr>
          <a:lstStyle/>
          <a:p>
            <a:pPr algn="l">
              <a:lnSpc>
                <a:spcPts val="3363"/>
              </a:lnSpc>
            </a:pPr>
            <a:r>
              <a:rPr lang="en-US" sz="2402" dirty="0">
                <a:solidFill>
                  <a:srgbClr val="000000"/>
                </a:solidFill>
                <a:latin typeface="ITC Franklin Gothic LT"/>
                <a:ea typeface="ITC Franklin Gothic LT"/>
                <a:cs typeface="ITC Franklin Gothic LT"/>
                <a:sym typeface="ITC Franklin Gothic LT"/>
              </a:rPr>
              <a:t>Las </a:t>
            </a:r>
            <a:r>
              <a:rPr lang="en-US" sz="2402" dirty="0" err="1">
                <a:solidFill>
                  <a:srgbClr val="000000"/>
                </a:solidFill>
                <a:latin typeface="ITC Franklin Gothic LT"/>
                <a:ea typeface="ITC Franklin Gothic LT"/>
                <a:cs typeface="ITC Franklin Gothic LT"/>
                <a:sym typeface="ITC Franklin Gothic LT"/>
              </a:rPr>
              <a:t>instrucciones</a:t>
            </a:r>
            <a:r>
              <a:rPr lang="en-US" sz="2402" dirty="0">
                <a:solidFill>
                  <a:srgbClr val="000000"/>
                </a:solidFill>
                <a:latin typeface="ITC Franklin Gothic LT"/>
                <a:ea typeface="ITC Franklin Gothic LT"/>
                <a:cs typeface="ITC Franklin Gothic LT"/>
                <a:sym typeface="ITC Franklin Gothic LT"/>
              </a:rPr>
              <a:t> y </a:t>
            </a:r>
          </a:p>
          <a:p>
            <a:pPr algn="l">
              <a:lnSpc>
                <a:spcPts val="2889"/>
              </a:lnSpc>
            </a:pPr>
            <a:r>
              <a:rPr lang="en-US" sz="2400" dirty="0" err="1">
                <a:solidFill>
                  <a:srgbClr val="000000"/>
                </a:solidFill>
                <a:latin typeface="ITC Franklin Gothic LT"/>
                <a:ea typeface="ITC Franklin Gothic LT"/>
                <a:cs typeface="ITC Franklin Gothic LT"/>
                <a:sym typeface="ITC Franklin Gothic LT"/>
              </a:rPr>
              <a:t>recomendaciones</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que</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imparta</a:t>
            </a:r>
            <a:r>
              <a:rPr lang="en-US" sz="2400" dirty="0">
                <a:solidFill>
                  <a:srgbClr val="000000"/>
                </a:solidFill>
                <a:latin typeface="ITC Franklin Gothic LT"/>
                <a:ea typeface="ITC Franklin Gothic LT"/>
                <a:cs typeface="ITC Franklin Gothic LT"/>
                <a:sym typeface="ITC Franklin Gothic LT"/>
              </a:rPr>
              <a:t> la Entidad de Intermediación Financiera sobre el </a:t>
            </a:r>
            <a:r>
              <a:rPr lang="en-US" sz="2400" dirty="0" err="1">
                <a:solidFill>
                  <a:srgbClr val="000000"/>
                </a:solidFill>
                <a:latin typeface="ITC Franklin Gothic LT"/>
                <a:ea typeface="ITC Franklin Gothic LT"/>
                <a:cs typeface="ITC Franklin Gothic LT"/>
                <a:sym typeface="ITC Franklin Gothic LT"/>
              </a:rPr>
              <a:t>manejo</a:t>
            </a:r>
            <a:r>
              <a:rPr lang="en-US" sz="2400" dirty="0">
                <a:solidFill>
                  <a:srgbClr val="000000"/>
                </a:solidFill>
                <a:latin typeface="ITC Franklin Gothic LT"/>
                <a:ea typeface="ITC Franklin Gothic LT"/>
                <a:cs typeface="ITC Franklin Gothic LT"/>
                <a:sym typeface="ITC Franklin Gothic LT"/>
              </a:rPr>
              <a:t> de productos o servicios financieros. </a:t>
            </a:r>
          </a:p>
        </p:txBody>
      </p:sp>
      <p:sp>
        <p:nvSpPr>
          <p:cNvPr id="27" name="TextBox 27"/>
          <p:cNvSpPr txBox="1"/>
          <p:nvPr/>
        </p:nvSpPr>
        <p:spPr>
          <a:xfrm>
            <a:off x="1377877" y="1573944"/>
            <a:ext cx="1301134" cy="2270598"/>
          </a:xfrm>
          <a:prstGeom prst="rect">
            <a:avLst/>
          </a:prstGeom>
        </p:spPr>
        <p:txBody>
          <a:bodyPr lIns="0" tIns="0" rIns="0" bIns="0" rtlCol="0" anchor="t">
            <a:spAutoFit/>
          </a:bodyPr>
          <a:lstStyle/>
          <a:p>
            <a:pPr algn="l">
              <a:lnSpc>
                <a:spcPts val="16802"/>
              </a:lnSpc>
            </a:pPr>
            <a:r>
              <a:rPr lang="en-US" sz="12001" spc="12">
                <a:solidFill>
                  <a:srgbClr val="A6A6A6"/>
                </a:solidFill>
                <a:latin typeface="ITC Franklin Gothic LT"/>
                <a:ea typeface="ITC Franklin Gothic LT"/>
                <a:cs typeface="ITC Franklin Gothic LT"/>
                <a:sym typeface="ITC Franklin Gothic LT"/>
              </a:rPr>
              <a:t>5 </a:t>
            </a:r>
          </a:p>
        </p:txBody>
      </p:sp>
      <p:sp>
        <p:nvSpPr>
          <p:cNvPr id="28" name="TextBox 28"/>
          <p:cNvSpPr txBox="1"/>
          <p:nvPr/>
        </p:nvSpPr>
        <p:spPr>
          <a:xfrm>
            <a:off x="2441840" y="2545852"/>
            <a:ext cx="1775089" cy="833361"/>
          </a:xfrm>
          <a:prstGeom prst="rect">
            <a:avLst/>
          </a:prstGeom>
        </p:spPr>
        <p:txBody>
          <a:bodyPr lIns="0" tIns="0" rIns="0" bIns="0" rtlCol="0" anchor="t">
            <a:spAutoFit/>
          </a:bodyPr>
          <a:lstStyle/>
          <a:p>
            <a:pPr algn="l">
              <a:lnSpc>
                <a:spcPts val="6165"/>
              </a:lnSpc>
            </a:pPr>
            <a:r>
              <a:rPr lang="en-US" sz="4404" spc="4" dirty="0">
                <a:solidFill>
                  <a:srgbClr val="A6A6A6"/>
                </a:solidFill>
                <a:latin typeface="ITC Franklin Gothic LT"/>
                <a:ea typeface="ITC Franklin Gothic LT"/>
                <a:cs typeface="ITC Franklin Gothic LT"/>
                <a:sym typeface="ITC Franklin Gothic LT"/>
              </a:rPr>
              <a:t>Aplicar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205484" y="1115568"/>
            <a:ext cx="2766060" cy="789432"/>
          </a:xfrm>
          <a:custGeom>
            <a:avLst/>
            <a:gdLst/>
            <a:ahLst/>
            <a:cxnLst/>
            <a:rect l="l" t="t" r="r" b="b"/>
            <a:pathLst>
              <a:path w="2766060" h="789432">
                <a:moveTo>
                  <a:pt x="0" y="0"/>
                </a:moveTo>
                <a:lnTo>
                  <a:pt x="2766060" y="0"/>
                </a:lnTo>
                <a:lnTo>
                  <a:pt x="2766060" y="789432"/>
                </a:lnTo>
                <a:lnTo>
                  <a:pt x="0" y="789432"/>
                </a:lnTo>
                <a:lnTo>
                  <a:pt x="0" y="0"/>
                </a:lnTo>
                <a:close/>
              </a:path>
            </a:pathLst>
          </a:custGeom>
          <a:blipFill>
            <a:blip r:embed="rId11"/>
            <a:stretch>
              <a:fillRect/>
            </a:stretch>
          </a:blipFill>
        </p:spPr>
        <p:txBody>
          <a:bodyPr/>
          <a:lstStyle/>
          <a:p>
            <a:endParaRPr lang="es-ES"/>
          </a:p>
        </p:txBody>
      </p:sp>
      <p:sp>
        <p:nvSpPr>
          <p:cNvPr id="20" name="Freeform 20"/>
          <p:cNvSpPr/>
          <p:nvPr/>
        </p:nvSpPr>
        <p:spPr>
          <a:xfrm>
            <a:off x="167640" y="1272540"/>
            <a:ext cx="3212592" cy="3310128"/>
          </a:xfrm>
          <a:custGeom>
            <a:avLst/>
            <a:gdLst/>
            <a:ahLst/>
            <a:cxnLst/>
            <a:rect l="l" t="t" r="r" b="b"/>
            <a:pathLst>
              <a:path w="3212592" h="3310128">
                <a:moveTo>
                  <a:pt x="0" y="0"/>
                </a:moveTo>
                <a:lnTo>
                  <a:pt x="3212592" y="0"/>
                </a:lnTo>
                <a:lnTo>
                  <a:pt x="3212592" y="3310128"/>
                </a:lnTo>
                <a:lnTo>
                  <a:pt x="0" y="3310128"/>
                </a:lnTo>
                <a:lnTo>
                  <a:pt x="0" y="0"/>
                </a:lnTo>
                <a:close/>
              </a:path>
            </a:pathLst>
          </a:custGeom>
          <a:blipFill>
            <a:blip r:embed="rId12"/>
            <a:stretch>
              <a:fillRect/>
            </a:stretch>
          </a:blipFill>
        </p:spPr>
        <p:txBody>
          <a:bodyPr/>
          <a:lstStyle/>
          <a:p>
            <a:endParaRPr lang="es-ES"/>
          </a:p>
        </p:txBody>
      </p:sp>
      <p:sp>
        <p:nvSpPr>
          <p:cNvPr id="21" name="Freeform 21"/>
          <p:cNvSpPr/>
          <p:nvPr/>
        </p:nvSpPr>
        <p:spPr>
          <a:xfrm>
            <a:off x="2020824" y="2499360"/>
            <a:ext cx="2602992" cy="1283208"/>
          </a:xfrm>
          <a:custGeom>
            <a:avLst/>
            <a:gdLst/>
            <a:ahLst/>
            <a:cxnLst/>
            <a:rect l="l" t="t" r="r" b="b"/>
            <a:pathLst>
              <a:path w="2602992" h="1283208">
                <a:moveTo>
                  <a:pt x="0" y="0"/>
                </a:moveTo>
                <a:lnTo>
                  <a:pt x="2602992" y="0"/>
                </a:lnTo>
                <a:lnTo>
                  <a:pt x="2602992" y="1283208"/>
                </a:lnTo>
                <a:lnTo>
                  <a:pt x="0" y="1283208"/>
                </a:lnTo>
                <a:lnTo>
                  <a:pt x="0" y="0"/>
                </a:lnTo>
                <a:close/>
              </a:path>
            </a:pathLst>
          </a:custGeom>
          <a:blipFill>
            <a:blip r:embed="rId13"/>
            <a:stretch>
              <a:fillRect/>
            </a:stretch>
          </a:blipFill>
        </p:spPr>
        <p:txBody>
          <a:bodyPr/>
          <a:lstStyle/>
          <a:p>
            <a:endParaRPr lang="es-ES"/>
          </a:p>
        </p:txBody>
      </p:sp>
      <p:sp>
        <p:nvSpPr>
          <p:cNvPr id="22" name="Freeform 22"/>
          <p:cNvSpPr/>
          <p:nvPr/>
        </p:nvSpPr>
        <p:spPr>
          <a:xfrm>
            <a:off x="4587745" y="3236630"/>
            <a:ext cx="3558626" cy="2132838"/>
          </a:xfrm>
          <a:custGeom>
            <a:avLst/>
            <a:gdLst/>
            <a:ahLst/>
            <a:cxnLst/>
            <a:rect l="l" t="t" r="r" b="b"/>
            <a:pathLst>
              <a:path w="3745868" h="2132838">
                <a:moveTo>
                  <a:pt x="0" y="0"/>
                </a:moveTo>
                <a:lnTo>
                  <a:pt x="3745868" y="0"/>
                </a:lnTo>
                <a:lnTo>
                  <a:pt x="3745868" y="2132838"/>
                </a:lnTo>
                <a:lnTo>
                  <a:pt x="0" y="2132838"/>
                </a:lnTo>
                <a:lnTo>
                  <a:pt x="0" y="0"/>
                </a:lnTo>
                <a:close/>
              </a:path>
            </a:pathLst>
          </a:custGeom>
          <a:blipFill>
            <a:blip r:embed="rId14"/>
            <a:stretch>
              <a:fillRect b="-422"/>
            </a:stretch>
          </a:blipFill>
        </p:spPr>
        <p:txBody>
          <a:bodyPr/>
          <a:lstStyle/>
          <a:p>
            <a:endParaRPr lang="es-ES"/>
          </a:p>
        </p:txBody>
      </p:sp>
      <p:sp>
        <p:nvSpPr>
          <p:cNvPr id="23" name="Freeform 23"/>
          <p:cNvSpPr/>
          <p:nvPr/>
        </p:nvSpPr>
        <p:spPr>
          <a:xfrm>
            <a:off x="2051685" y="3212973"/>
            <a:ext cx="3168396" cy="2142106"/>
          </a:xfrm>
          <a:custGeom>
            <a:avLst/>
            <a:gdLst/>
            <a:ahLst/>
            <a:cxnLst/>
            <a:rect l="l" t="t" r="r" b="b"/>
            <a:pathLst>
              <a:path w="3168396" h="2142106">
                <a:moveTo>
                  <a:pt x="0" y="0"/>
                </a:moveTo>
                <a:lnTo>
                  <a:pt x="3168396" y="0"/>
                </a:lnTo>
                <a:lnTo>
                  <a:pt x="3168396" y="2142106"/>
                </a:lnTo>
                <a:lnTo>
                  <a:pt x="0" y="2142106"/>
                </a:lnTo>
                <a:lnTo>
                  <a:pt x="0" y="0"/>
                </a:lnTo>
                <a:close/>
              </a:path>
            </a:pathLst>
          </a:custGeom>
          <a:blipFill>
            <a:blip r:embed="rId15"/>
            <a:stretch>
              <a:fillRect/>
            </a:stretch>
          </a:blipFill>
        </p:spPr>
        <p:txBody>
          <a:bodyPr/>
          <a:lstStyle/>
          <a:p>
            <a:endParaRPr lang="es-ES"/>
          </a:p>
        </p:txBody>
      </p:sp>
      <p:sp>
        <p:nvSpPr>
          <p:cNvPr id="24" name="TextBox 24"/>
          <p:cNvSpPr txBox="1"/>
          <p:nvPr/>
        </p:nvSpPr>
        <p:spPr>
          <a:xfrm>
            <a:off x="1427102" y="1193616"/>
            <a:ext cx="2429885" cy="484908"/>
          </a:xfrm>
          <a:prstGeom prst="rect">
            <a:avLst/>
          </a:prstGeom>
        </p:spPr>
        <p:txBody>
          <a:bodyPr lIns="0" tIns="0" rIns="0" bIns="0" rtlCol="0" anchor="t">
            <a:spAutoFit/>
          </a:bodyPr>
          <a:lstStyle/>
          <a:p>
            <a:pPr algn="l">
              <a:lnSpc>
                <a:spcPts val="3917"/>
              </a:lnSpc>
            </a:pPr>
            <a:r>
              <a:rPr lang="en-US" sz="2798" b="1">
                <a:solidFill>
                  <a:srgbClr val="B9CA1A"/>
                </a:solidFill>
                <a:latin typeface="Arimo Bold"/>
                <a:ea typeface="Arimo Bold"/>
                <a:cs typeface="Arimo Bold"/>
                <a:sym typeface="Arimo Bold"/>
              </a:rPr>
              <a:t>OBLIGACION </a:t>
            </a:r>
          </a:p>
        </p:txBody>
      </p:sp>
      <p:sp>
        <p:nvSpPr>
          <p:cNvPr id="25" name="TextBox 25"/>
          <p:cNvSpPr txBox="1"/>
          <p:nvPr/>
        </p:nvSpPr>
        <p:spPr>
          <a:xfrm>
            <a:off x="5010655" y="1617259"/>
            <a:ext cx="3135716" cy="1140238"/>
          </a:xfrm>
          <a:prstGeom prst="rect">
            <a:avLst/>
          </a:prstGeom>
        </p:spPr>
        <p:txBody>
          <a:bodyPr lIns="0" tIns="0" rIns="0" bIns="0" rtlCol="0" anchor="t">
            <a:spAutoFit/>
          </a:bodyPr>
          <a:lstStyle/>
          <a:p>
            <a:pPr algn="l">
              <a:lnSpc>
                <a:spcPts val="2879"/>
              </a:lnSpc>
            </a:pPr>
            <a:r>
              <a:rPr lang="en-US" sz="2400">
                <a:solidFill>
                  <a:srgbClr val="000000"/>
                </a:solidFill>
                <a:latin typeface="ITC Franklin Gothic LT"/>
                <a:ea typeface="ITC Franklin Gothic LT"/>
                <a:cs typeface="ITC Franklin Gothic LT"/>
                <a:sym typeface="ITC Franklin Gothic LT"/>
              </a:rPr>
              <a:t>Con todo lo pactado en el momento de adquirir un producto. </a:t>
            </a:r>
          </a:p>
        </p:txBody>
      </p:sp>
      <p:sp>
        <p:nvSpPr>
          <p:cNvPr id="26" name="TextBox 26"/>
          <p:cNvSpPr txBox="1"/>
          <p:nvPr/>
        </p:nvSpPr>
        <p:spPr>
          <a:xfrm>
            <a:off x="1186839" y="1653801"/>
            <a:ext cx="1301448" cy="2270598"/>
          </a:xfrm>
          <a:prstGeom prst="rect">
            <a:avLst/>
          </a:prstGeom>
        </p:spPr>
        <p:txBody>
          <a:bodyPr lIns="0" tIns="0" rIns="0" bIns="0" rtlCol="0" anchor="t">
            <a:spAutoFit/>
          </a:bodyPr>
          <a:lstStyle/>
          <a:p>
            <a:pPr algn="l">
              <a:lnSpc>
                <a:spcPts val="16802"/>
              </a:lnSpc>
            </a:pPr>
            <a:r>
              <a:rPr lang="en-US" sz="12001" spc="12" dirty="0">
                <a:solidFill>
                  <a:srgbClr val="40749B"/>
                </a:solidFill>
                <a:latin typeface="ITC Franklin Gothic LT"/>
                <a:ea typeface="ITC Franklin Gothic LT"/>
                <a:cs typeface="ITC Franklin Gothic LT"/>
                <a:sym typeface="ITC Franklin Gothic LT"/>
              </a:rPr>
              <a:t>6 </a:t>
            </a:r>
          </a:p>
        </p:txBody>
      </p:sp>
      <p:sp>
        <p:nvSpPr>
          <p:cNvPr id="27" name="TextBox 27"/>
          <p:cNvSpPr txBox="1"/>
          <p:nvPr/>
        </p:nvSpPr>
        <p:spPr>
          <a:xfrm>
            <a:off x="2379107" y="2604264"/>
            <a:ext cx="2002250" cy="833723"/>
          </a:xfrm>
          <a:prstGeom prst="rect">
            <a:avLst/>
          </a:prstGeom>
        </p:spPr>
        <p:txBody>
          <a:bodyPr lIns="0" tIns="0" rIns="0" bIns="0" rtlCol="0" anchor="t">
            <a:spAutoFit/>
          </a:bodyPr>
          <a:lstStyle/>
          <a:p>
            <a:pPr algn="l">
              <a:lnSpc>
                <a:spcPts val="6168"/>
              </a:lnSpc>
            </a:pPr>
            <a:r>
              <a:rPr lang="en-US" sz="4406">
                <a:solidFill>
                  <a:srgbClr val="40749B"/>
                </a:solidFill>
                <a:latin typeface="ITC Franklin Gothic LT"/>
                <a:ea typeface="ITC Franklin Gothic LT"/>
                <a:cs typeface="ITC Franklin Gothic LT"/>
                <a:sym typeface="ITC Franklin Gothic LT"/>
              </a:rPr>
              <a:t>Cumplir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350264" y="1188720"/>
            <a:ext cx="2766060" cy="789432"/>
          </a:xfrm>
          <a:custGeom>
            <a:avLst/>
            <a:gdLst/>
            <a:ahLst/>
            <a:cxnLst/>
            <a:rect l="l" t="t" r="r" b="b"/>
            <a:pathLst>
              <a:path w="2766060" h="789432">
                <a:moveTo>
                  <a:pt x="0" y="0"/>
                </a:moveTo>
                <a:lnTo>
                  <a:pt x="2766060" y="0"/>
                </a:lnTo>
                <a:lnTo>
                  <a:pt x="2766060" y="789432"/>
                </a:lnTo>
                <a:lnTo>
                  <a:pt x="0" y="789432"/>
                </a:lnTo>
                <a:lnTo>
                  <a:pt x="0" y="0"/>
                </a:lnTo>
                <a:close/>
              </a:path>
            </a:pathLst>
          </a:custGeom>
          <a:blipFill>
            <a:blip r:embed="rId11"/>
            <a:stretch>
              <a:fillRect/>
            </a:stretch>
          </a:blipFill>
        </p:spPr>
        <p:txBody>
          <a:bodyPr/>
          <a:lstStyle/>
          <a:p>
            <a:endParaRPr lang="es-ES"/>
          </a:p>
        </p:txBody>
      </p:sp>
      <p:sp>
        <p:nvSpPr>
          <p:cNvPr id="20" name="Freeform 20"/>
          <p:cNvSpPr/>
          <p:nvPr/>
        </p:nvSpPr>
        <p:spPr>
          <a:xfrm>
            <a:off x="77724" y="1487424"/>
            <a:ext cx="2833116" cy="3310128"/>
          </a:xfrm>
          <a:custGeom>
            <a:avLst/>
            <a:gdLst/>
            <a:ahLst/>
            <a:cxnLst/>
            <a:rect l="l" t="t" r="r" b="b"/>
            <a:pathLst>
              <a:path w="2833116" h="3310128">
                <a:moveTo>
                  <a:pt x="0" y="0"/>
                </a:moveTo>
                <a:lnTo>
                  <a:pt x="2833116" y="0"/>
                </a:lnTo>
                <a:lnTo>
                  <a:pt x="2833116" y="3310128"/>
                </a:lnTo>
                <a:lnTo>
                  <a:pt x="0" y="3310128"/>
                </a:lnTo>
                <a:lnTo>
                  <a:pt x="0" y="0"/>
                </a:lnTo>
                <a:close/>
              </a:path>
            </a:pathLst>
          </a:custGeom>
          <a:blipFill>
            <a:blip r:embed="rId12"/>
            <a:stretch>
              <a:fillRect/>
            </a:stretch>
          </a:blipFill>
        </p:spPr>
        <p:txBody>
          <a:bodyPr/>
          <a:lstStyle/>
          <a:p>
            <a:endParaRPr lang="es-ES"/>
          </a:p>
        </p:txBody>
      </p:sp>
      <p:sp>
        <p:nvSpPr>
          <p:cNvPr id="21" name="Freeform 21"/>
          <p:cNvSpPr/>
          <p:nvPr/>
        </p:nvSpPr>
        <p:spPr>
          <a:xfrm>
            <a:off x="1551432" y="2714244"/>
            <a:ext cx="3194304" cy="1283208"/>
          </a:xfrm>
          <a:custGeom>
            <a:avLst/>
            <a:gdLst/>
            <a:ahLst/>
            <a:cxnLst/>
            <a:rect l="l" t="t" r="r" b="b"/>
            <a:pathLst>
              <a:path w="3194304" h="1283208">
                <a:moveTo>
                  <a:pt x="0" y="0"/>
                </a:moveTo>
                <a:lnTo>
                  <a:pt x="3194304" y="0"/>
                </a:lnTo>
                <a:lnTo>
                  <a:pt x="3194304" y="1283208"/>
                </a:lnTo>
                <a:lnTo>
                  <a:pt x="0" y="1283208"/>
                </a:lnTo>
                <a:lnTo>
                  <a:pt x="0" y="0"/>
                </a:lnTo>
                <a:close/>
              </a:path>
            </a:pathLst>
          </a:custGeom>
          <a:blipFill>
            <a:blip r:embed="rId13"/>
            <a:stretch>
              <a:fillRect/>
            </a:stretch>
          </a:blipFill>
        </p:spPr>
        <p:txBody>
          <a:bodyPr/>
          <a:lstStyle/>
          <a:p>
            <a:endParaRPr lang="es-ES"/>
          </a:p>
        </p:txBody>
      </p:sp>
      <p:sp>
        <p:nvSpPr>
          <p:cNvPr id="24" name="TextBox 24"/>
          <p:cNvSpPr txBox="1"/>
          <p:nvPr/>
        </p:nvSpPr>
        <p:spPr>
          <a:xfrm>
            <a:off x="1571244" y="1265749"/>
            <a:ext cx="2429427" cy="484556"/>
          </a:xfrm>
          <a:prstGeom prst="rect">
            <a:avLst/>
          </a:prstGeom>
        </p:spPr>
        <p:txBody>
          <a:bodyPr lIns="0" tIns="0" rIns="0" bIns="0" rtlCol="0" anchor="t">
            <a:spAutoFit/>
          </a:bodyPr>
          <a:lstStyle/>
          <a:p>
            <a:pPr algn="l">
              <a:lnSpc>
                <a:spcPts val="3914"/>
              </a:lnSpc>
            </a:pPr>
            <a:r>
              <a:rPr lang="en-US" sz="2795" b="1">
                <a:solidFill>
                  <a:srgbClr val="40749B"/>
                </a:solidFill>
                <a:latin typeface="Arimo Bold"/>
                <a:ea typeface="Arimo Bold"/>
                <a:cs typeface="Arimo Bold"/>
                <a:sym typeface="Arimo Bold"/>
              </a:rPr>
              <a:t>OBLIGACION </a:t>
            </a:r>
          </a:p>
        </p:txBody>
      </p:sp>
      <p:sp>
        <p:nvSpPr>
          <p:cNvPr id="25" name="TextBox 25"/>
          <p:cNvSpPr txBox="1"/>
          <p:nvPr/>
        </p:nvSpPr>
        <p:spPr>
          <a:xfrm>
            <a:off x="4976761" y="2606968"/>
            <a:ext cx="3413941" cy="822027"/>
          </a:xfrm>
          <a:prstGeom prst="rect">
            <a:avLst/>
          </a:prstGeom>
        </p:spPr>
        <p:txBody>
          <a:bodyPr lIns="0" tIns="0" rIns="0" bIns="0" rtlCol="0" anchor="t">
            <a:spAutoFit/>
          </a:bodyPr>
          <a:lstStyle/>
          <a:p>
            <a:pPr algn="l">
              <a:lnSpc>
                <a:spcPts val="3363"/>
              </a:lnSpc>
            </a:pPr>
            <a:r>
              <a:rPr lang="en-US" sz="2402" dirty="0">
                <a:solidFill>
                  <a:srgbClr val="000000"/>
                </a:solidFill>
                <a:latin typeface="ITC Franklin Gothic LT"/>
                <a:ea typeface="ITC Franklin Gothic LT"/>
                <a:cs typeface="ITC Franklin Gothic LT"/>
                <a:sym typeface="ITC Franklin Gothic LT"/>
              </a:rPr>
              <a:t>Los productos de manera </a:t>
            </a:r>
            <a:r>
              <a:rPr lang="en-US" sz="2402" dirty="0" err="1">
                <a:solidFill>
                  <a:srgbClr val="000000"/>
                </a:solidFill>
                <a:latin typeface="ITC Franklin Gothic LT"/>
                <a:ea typeface="ITC Franklin Gothic LT"/>
                <a:cs typeface="ITC Franklin Gothic LT"/>
                <a:sym typeface="ITC Franklin Gothic LT"/>
              </a:rPr>
              <a:t>inadecuada</a:t>
            </a:r>
            <a:r>
              <a:rPr lang="en-US" sz="2402" dirty="0">
                <a:solidFill>
                  <a:srgbClr val="000000"/>
                </a:solidFill>
                <a:latin typeface="ITC Franklin Gothic LT"/>
                <a:ea typeface="ITC Franklin Gothic LT"/>
                <a:cs typeface="ITC Franklin Gothic LT"/>
                <a:sym typeface="ITC Franklin Gothic LT"/>
              </a:rPr>
              <a:t>.</a:t>
            </a:r>
          </a:p>
        </p:txBody>
      </p:sp>
      <p:sp>
        <p:nvSpPr>
          <p:cNvPr id="26" name="TextBox 26"/>
          <p:cNvSpPr txBox="1"/>
          <p:nvPr/>
        </p:nvSpPr>
        <p:spPr>
          <a:xfrm>
            <a:off x="1066414" y="1892217"/>
            <a:ext cx="911076" cy="2270598"/>
          </a:xfrm>
          <a:prstGeom prst="rect">
            <a:avLst/>
          </a:prstGeom>
        </p:spPr>
        <p:txBody>
          <a:bodyPr lIns="0" tIns="0" rIns="0" bIns="0" rtlCol="0" anchor="t">
            <a:spAutoFit/>
          </a:bodyPr>
          <a:lstStyle/>
          <a:p>
            <a:pPr algn="l">
              <a:lnSpc>
                <a:spcPts val="16802"/>
              </a:lnSpc>
            </a:pPr>
            <a:r>
              <a:rPr lang="en-US" sz="12001" dirty="0">
                <a:solidFill>
                  <a:srgbClr val="00B050"/>
                </a:solidFill>
                <a:latin typeface="ITC Franklin Gothic LT"/>
                <a:ea typeface="ITC Franklin Gothic LT"/>
                <a:cs typeface="ITC Franklin Gothic LT"/>
                <a:sym typeface="ITC Franklin Gothic LT"/>
              </a:rPr>
              <a:t>7</a:t>
            </a:r>
          </a:p>
        </p:txBody>
      </p:sp>
      <p:sp>
        <p:nvSpPr>
          <p:cNvPr id="27" name="TextBox 27"/>
          <p:cNvSpPr txBox="1"/>
          <p:nvPr/>
        </p:nvSpPr>
        <p:spPr>
          <a:xfrm>
            <a:off x="1899380" y="2853442"/>
            <a:ext cx="2605564" cy="833361"/>
          </a:xfrm>
          <a:prstGeom prst="rect">
            <a:avLst/>
          </a:prstGeom>
        </p:spPr>
        <p:txBody>
          <a:bodyPr lIns="0" tIns="0" rIns="0" bIns="0" rtlCol="0" anchor="t">
            <a:spAutoFit/>
          </a:bodyPr>
          <a:lstStyle/>
          <a:p>
            <a:pPr algn="l">
              <a:lnSpc>
                <a:spcPts val="6165"/>
              </a:lnSpc>
            </a:pPr>
            <a:r>
              <a:rPr lang="en-US" sz="4404" spc="4">
                <a:solidFill>
                  <a:srgbClr val="00B050"/>
                </a:solidFill>
                <a:latin typeface="ITC Franklin Gothic LT"/>
                <a:ea typeface="ITC Franklin Gothic LT"/>
                <a:cs typeface="ITC Franklin Gothic LT"/>
                <a:sym typeface="ITC Franklin Gothic LT"/>
              </a:rPr>
              <a:t>No Utilizar </a:t>
            </a:r>
          </a:p>
        </p:txBody>
      </p:sp>
      <p:pic>
        <p:nvPicPr>
          <p:cNvPr id="29" name="Imagen 28">
            <a:extLst>
              <a:ext uri="{FF2B5EF4-FFF2-40B4-BE49-F238E27FC236}">
                <a16:creationId xmlns:a16="http://schemas.microsoft.com/office/drawing/2014/main" id="{6070FCBA-55D2-3BB3-2156-1F06AC804A3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0" y="3645655"/>
            <a:ext cx="3654533" cy="24611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219200" y="1257300"/>
            <a:ext cx="2884932" cy="899160"/>
          </a:xfrm>
          <a:custGeom>
            <a:avLst/>
            <a:gdLst/>
            <a:ahLst/>
            <a:cxnLst/>
            <a:rect l="l" t="t" r="r" b="b"/>
            <a:pathLst>
              <a:path w="2884932" h="899160">
                <a:moveTo>
                  <a:pt x="0" y="0"/>
                </a:moveTo>
                <a:lnTo>
                  <a:pt x="2884932" y="0"/>
                </a:lnTo>
                <a:lnTo>
                  <a:pt x="2884932" y="899160"/>
                </a:lnTo>
                <a:lnTo>
                  <a:pt x="0" y="899160"/>
                </a:lnTo>
                <a:lnTo>
                  <a:pt x="0" y="0"/>
                </a:lnTo>
                <a:close/>
              </a:path>
            </a:pathLst>
          </a:custGeom>
          <a:blipFill>
            <a:blip r:embed="rId11"/>
            <a:stretch>
              <a:fillRect/>
            </a:stretch>
          </a:blipFill>
        </p:spPr>
        <p:txBody>
          <a:bodyPr/>
          <a:lstStyle/>
          <a:p>
            <a:endParaRPr lang="es-ES"/>
          </a:p>
        </p:txBody>
      </p:sp>
      <p:sp>
        <p:nvSpPr>
          <p:cNvPr id="20" name="Freeform 20"/>
          <p:cNvSpPr/>
          <p:nvPr/>
        </p:nvSpPr>
        <p:spPr>
          <a:xfrm>
            <a:off x="175260" y="1421892"/>
            <a:ext cx="2685288" cy="2764536"/>
          </a:xfrm>
          <a:custGeom>
            <a:avLst/>
            <a:gdLst/>
            <a:ahLst/>
            <a:cxnLst/>
            <a:rect l="l" t="t" r="r" b="b"/>
            <a:pathLst>
              <a:path w="2685288" h="2764536">
                <a:moveTo>
                  <a:pt x="0" y="0"/>
                </a:moveTo>
                <a:lnTo>
                  <a:pt x="2685288" y="0"/>
                </a:lnTo>
                <a:lnTo>
                  <a:pt x="2685288" y="2764536"/>
                </a:lnTo>
                <a:lnTo>
                  <a:pt x="0" y="2764536"/>
                </a:lnTo>
                <a:lnTo>
                  <a:pt x="0" y="0"/>
                </a:lnTo>
                <a:close/>
              </a:path>
            </a:pathLst>
          </a:custGeom>
          <a:blipFill>
            <a:blip r:embed="rId12"/>
            <a:stretch>
              <a:fillRect/>
            </a:stretch>
          </a:blipFill>
        </p:spPr>
        <p:txBody>
          <a:bodyPr/>
          <a:lstStyle/>
          <a:p>
            <a:endParaRPr lang="es-ES"/>
          </a:p>
        </p:txBody>
      </p:sp>
      <p:sp>
        <p:nvSpPr>
          <p:cNvPr id="21" name="Freeform 21"/>
          <p:cNvSpPr/>
          <p:nvPr/>
        </p:nvSpPr>
        <p:spPr>
          <a:xfrm>
            <a:off x="1665732" y="2325624"/>
            <a:ext cx="3092196" cy="1271016"/>
          </a:xfrm>
          <a:custGeom>
            <a:avLst/>
            <a:gdLst/>
            <a:ahLst/>
            <a:cxnLst/>
            <a:rect l="l" t="t" r="r" b="b"/>
            <a:pathLst>
              <a:path w="3092196" h="1271016">
                <a:moveTo>
                  <a:pt x="0" y="0"/>
                </a:moveTo>
                <a:lnTo>
                  <a:pt x="3092196" y="0"/>
                </a:lnTo>
                <a:lnTo>
                  <a:pt x="3092196" y="1271016"/>
                </a:lnTo>
                <a:lnTo>
                  <a:pt x="0" y="1271016"/>
                </a:lnTo>
                <a:lnTo>
                  <a:pt x="0" y="0"/>
                </a:lnTo>
                <a:close/>
              </a:path>
            </a:pathLst>
          </a:custGeom>
          <a:blipFill>
            <a:blip r:embed="rId13"/>
            <a:stretch>
              <a:fillRect/>
            </a:stretch>
          </a:blipFill>
        </p:spPr>
        <p:txBody>
          <a:bodyPr/>
          <a:lstStyle/>
          <a:p>
            <a:endParaRPr lang="es-ES"/>
          </a:p>
        </p:txBody>
      </p:sp>
      <p:grpSp>
        <p:nvGrpSpPr>
          <p:cNvPr id="22" name="Group 22"/>
          <p:cNvGrpSpPr>
            <a:grpSpLocks noChangeAspect="1"/>
          </p:cNvGrpSpPr>
          <p:nvPr/>
        </p:nvGrpSpPr>
        <p:grpSpPr>
          <a:xfrm rot="-202740">
            <a:off x="533381" y="3659972"/>
            <a:ext cx="3790883" cy="2534850"/>
            <a:chOff x="0" y="0"/>
            <a:chExt cx="5054511" cy="3379800"/>
          </a:xfrm>
        </p:grpSpPr>
        <p:sp>
          <p:nvSpPr>
            <p:cNvPr id="23" name="Freeform 23"/>
            <p:cNvSpPr/>
            <p:nvPr/>
          </p:nvSpPr>
          <p:spPr>
            <a:xfrm>
              <a:off x="0" y="0"/>
              <a:ext cx="5054473" cy="3379851"/>
            </a:xfrm>
            <a:custGeom>
              <a:avLst/>
              <a:gdLst/>
              <a:ahLst/>
              <a:cxnLst/>
              <a:rect l="l" t="t" r="r" b="b"/>
              <a:pathLst>
                <a:path w="5054473" h="3379851">
                  <a:moveTo>
                    <a:pt x="5054092" y="0"/>
                  </a:moveTo>
                  <a:lnTo>
                    <a:pt x="0" y="635"/>
                  </a:lnTo>
                  <a:lnTo>
                    <a:pt x="381" y="3379851"/>
                  </a:lnTo>
                  <a:lnTo>
                    <a:pt x="5054473" y="3379216"/>
                  </a:lnTo>
                  <a:lnTo>
                    <a:pt x="5054092" y="0"/>
                  </a:lnTo>
                  <a:close/>
                </a:path>
              </a:pathLst>
            </a:custGeom>
            <a:blipFill>
              <a:blip r:embed="rId14"/>
              <a:stretch>
                <a:fillRect b="1"/>
              </a:stretch>
            </a:blipFill>
          </p:spPr>
          <p:txBody>
            <a:bodyPr/>
            <a:lstStyle/>
            <a:p>
              <a:endParaRPr lang="es-ES"/>
            </a:p>
          </p:txBody>
        </p:sp>
      </p:grpSp>
      <p:sp>
        <p:nvSpPr>
          <p:cNvPr id="24" name="Freeform 24"/>
          <p:cNvSpPr/>
          <p:nvPr/>
        </p:nvSpPr>
        <p:spPr>
          <a:xfrm>
            <a:off x="423901" y="3479930"/>
            <a:ext cx="3977411" cy="2881732"/>
          </a:xfrm>
          <a:custGeom>
            <a:avLst/>
            <a:gdLst/>
            <a:ahLst/>
            <a:cxnLst/>
            <a:rect l="l" t="t" r="r" b="b"/>
            <a:pathLst>
              <a:path w="3977411" h="2881732">
                <a:moveTo>
                  <a:pt x="0" y="0"/>
                </a:moveTo>
                <a:lnTo>
                  <a:pt x="3977411" y="0"/>
                </a:lnTo>
                <a:lnTo>
                  <a:pt x="3977411" y="2881732"/>
                </a:lnTo>
                <a:lnTo>
                  <a:pt x="0" y="288173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ES"/>
          </a:p>
        </p:txBody>
      </p:sp>
      <p:sp>
        <p:nvSpPr>
          <p:cNvPr id="25" name="TextBox 25"/>
          <p:cNvSpPr txBox="1"/>
          <p:nvPr/>
        </p:nvSpPr>
        <p:spPr>
          <a:xfrm>
            <a:off x="1471298" y="1354646"/>
            <a:ext cx="2498484" cy="544497"/>
          </a:xfrm>
          <a:prstGeom prst="rect">
            <a:avLst/>
          </a:prstGeom>
        </p:spPr>
        <p:txBody>
          <a:bodyPr lIns="0" tIns="0" rIns="0" bIns="0" rtlCol="0" anchor="t">
            <a:spAutoFit/>
          </a:bodyPr>
          <a:lstStyle/>
          <a:p>
            <a:pPr algn="l">
              <a:lnSpc>
                <a:spcPts val="4488"/>
              </a:lnSpc>
            </a:pPr>
            <a:r>
              <a:rPr lang="en-US" sz="3206" b="1" dirty="0">
                <a:solidFill>
                  <a:srgbClr val="B9CA1A"/>
                </a:solidFill>
                <a:latin typeface="Arimo Bold"/>
                <a:ea typeface="Arimo Bold"/>
                <a:cs typeface="Arimo Bold"/>
                <a:sym typeface="Arimo Bold"/>
              </a:rPr>
              <a:t>DERECHO # </a:t>
            </a:r>
          </a:p>
        </p:txBody>
      </p:sp>
      <p:sp>
        <p:nvSpPr>
          <p:cNvPr id="26" name="TextBox 26"/>
          <p:cNvSpPr txBox="1"/>
          <p:nvPr/>
        </p:nvSpPr>
        <p:spPr>
          <a:xfrm>
            <a:off x="4664326" y="1379515"/>
            <a:ext cx="3571885" cy="3920271"/>
          </a:xfrm>
          <a:prstGeom prst="rect">
            <a:avLst/>
          </a:prstGeom>
        </p:spPr>
        <p:txBody>
          <a:bodyPr lIns="0" tIns="0" rIns="0" bIns="0" rtlCol="0" anchor="t">
            <a:spAutoFit/>
          </a:bodyPr>
          <a:lstStyle/>
          <a:p>
            <a:pPr algn="l">
              <a:lnSpc>
                <a:spcPts val="2879"/>
              </a:lnSpc>
            </a:pPr>
            <a:r>
              <a:rPr lang="en-US" sz="2400" dirty="0">
                <a:solidFill>
                  <a:srgbClr val="000000"/>
                </a:solidFill>
                <a:latin typeface="ITC Franklin Gothic LT"/>
                <a:ea typeface="ITC Franklin Gothic LT"/>
                <a:cs typeface="ITC Franklin Gothic LT"/>
                <a:sym typeface="ITC Franklin Gothic LT"/>
              </a:rPr>
              <a:t>Tenemos derecho, antes de </a:t>
            </a:r>
            <a:r>
              <a:rPr lang="en-US" sz="2400" dirty="0" err="1">
                <a:solidFill>
                  <a:srgbClr val="000000"/>
                </a:solidFill>
                <a:latin typeface="ITC Franklin Gothic LT"/>
                <a:ea typeface="ITC Franklin Gothic LT"/>
                <a:cs typeface="ITC Franklin Gothic LT"/>
                <a:sym typeface="ITC Franklin Gothic LT"/>
              </a:rPr>
              <a:t>contratar</a:t>
            </a:r>
            <a:r>
              <a:rPr lang="en-US" sz="2400" dirty="0">
                <a:solidFill>
                  <a:srgbClr val="000000"/>
                </a:solidFill>
                <a:latin typeface="ITC Franklin Gothic LT"/>
                <a:ea typeface="ITC Franklin Gothic LT"/>
                <a:cs typeface="ITC Franklin Gothic LT"/>
                <a:sym typeface="ITC Franklin Gothic LT"/>
              </a:rPr>
              <a:t> un producto o servicio financiero, a </a:t>
            </a:r>
          </a:p>
          <a:p>
            <a:pPr algn="l">
              <a:lnSpc>
                <a:spcPts val="4032"/>
              </a:lnSpc>
            </a:pPr>
            <a:r>
              <a:rPr lang="en-US" sz="2400" dirty="0">
                <a:solidFill>
                  <a:srgbClr val="000000"/>
                </a:solidFill>
                <a:latin typeface="ITC Franklin Gothic LT"/>
                <a:ea typeface="ITC Franklin Gothic LT"/>
                <a:cs typeface="ITC Franklin Gothic LT"/>
                <a:sym typeface="ITC Franklin Gothic LT"/>
              </a:rPr>
              <a:t>conocer </a:t>
            </a:r>
            <a:r>
              <a:rPr lang="en-US" sz="2400" dirty="0" err="1">
                <a:solidFill>
                  <a:srgbClr val="000000"/>
                </a:solidFill>
                <a:latin typeface="ITC Franklin Gothic LT"/>
                <a:ea typeface="ITC Franklin Gothic LT"/>
                <a:cs typeface="ITC Franklin Gothic LT"/>
                <a:sym typeface="ITC Franklin Gothic LT"/>
              </a:rPr>
              <a:t>todo</a:t>
            </a:r>
            <a:r>
              <a:rPr lang="en-US" sz="2400" dirty="0">
                <a:solidFill>
                  <a:srgbClr val="000000"/>
                </a:solidFill>
                <a:latin typeface="ITC Franklin Gothic LT"/>
                <a:ea typeface="ITC Franklin Gothic LT"/>
                <a:cs typeface="ITC Franklin Gothic LT"/>
                <a:sym typeface="ITC Franklin Gothic LT"/>
              </a:rPr>
              <a:t> de sus </a:t>
            </a:r>
          </a:p>
          <a:p>
            <a:pPr algn="l">
              <a:lnSpc>
                <a:spcPts val="1728"/>
              </a:lnSpc>
            </a:pPr>
            <a:r>
              <a:rPr lang="en-US" sz="2400" dirty="0" err="1">
                <a:solidFill>
                  <a:srgbClr val="000000"/>
                </a:solidFill>
                <a:latin typeface="ITC Franklin Gothic LT"/>
                <a:ea typeface="ITC Franklin Gothic LT"/>
                <a:cs typeface="ITC Franklin Gothic LT"/>
                <a:sym typeface="ITC Franklin Gothic LT"/>
              </a:rPr>
              <a:t>características</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efectos</a:t>
            </a:r>
            <a:r>
              <a:rPr lang="en-US" sz="2400" dirty="0">
                <a:solidFill>
                  <a:srgbClr val="000000"/>
                </a:solidFill>
                <a:latin typeface="ITC Franklin Gothic LT"/>
                <a:ea typeface="ITC Franklin Gothic LT"/>
                <a:cs typeface="ITC Franklin Gothic LT"/>
                <a:sym typeface="ITC Franklin Gothic LT"/>
              </a:rPr>
              <a:t> </a:t>
            </a:r>
          </a:p>
          <a:p>
            <a:pPr algn="l">
              <a:lnSpc>
                <a:spcPts val="5184"/>
              </a:lnSpc>
            </a:pPr>
            <a:r>
              <a:rPr lang="en-US" sz="2400" dirty="0">
                <a:solidFill>
                  <a:srgbClr val="000000"/>
                </a:solidFill>
                <a:latin typeface="ITC Franklin Gothic LT"/>
                <a:ea typeface="ITC Franklin Gothic LT"/>
                <a:cs typeface="ITC Franklin Gothic LT"/>
                <a:sym typeface="ITC Franklin Gothic LT"/>
              </a:rPr>
              <a:t>y </a:t>
            </a:r>
            <a:r>
              <a:rPr lang="en-US" sz="2400" dirty="0" err="1">
                <a:solidFill>
                  <a:srgbClr val="000000"/>
                </a:solidFill>
                <a:latin typeface="ITC Franklin Gothic LT"/>
                <a:ea typeface="ITC Franklin Gothic LT"/>
                <a:cs typeface="ITC Franklin Gothic LT"/>
                <a:sym typeface="ITC Franklin Gothic LT"/>
              </a:rPr>
              <a:t>riesgos</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que</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implica</a:t>
            </a:r>
            <a:r>
              <a:rPr lang="en-US" sz="2400" dirty="0">
                <a:solidFill>
                  <a:srgbClr val="000000"/>
                </a:solidFill>
                <a:latin typeface="ITC Franklin Gothic LT"/>
                <a:ea typeface="ITC Franklin Gothic LT"/>
                <a:cs typeface="ITC Franklin Gothic LT"/>
                <a:sym typeface="ITC Franklin Gothic LT"/>
              </a:rPr>
              <a:t> sus </a:t>
            </a:r>
          </a:p>
          <a:p>
            <a:pPr algn="l">
              <a:lnSpc>
                <a:spcPts val="1200"/>
              </a:lnSpc>
            </a:pPr>
            <a:r>
              <a:rPr lang="en-US" sz="2400" dirty="0">
                <a:solidFill>
                  <a:srgbClr val="000000"/>
                </a:solidFill>
                <a:latin typeface="ITC Franklin Gothic LT"/>
                <a:ea typeface="ITC Franklin Gothic LT"/>
                <a:cs typeface="ITC Franklin Gothic LT"/>
                <a:sym typeface="ITC Franklin Gothic LT"/>
              </a:rPr>
              <a:t>costos, como </a:t>
            </a:r>
            <a:r>
              <a:rPr lang="en-US" sz="2400" dirty="0" err="1">
                <a:solidFill>
                  <a:srgbClr val="000000"/>
                </a:solidFill>
                <a:latin typeface="ITC Franklin Gothic LT"/>
                <a:ea typeface="ITC Franklin Gothic LT"/>
                <a:cs typeface="ITC Franklin Gothic LT"/>
                <a:sym typeface="ITC Franklin Gothic LT"/>
              </a:rPr>
              <a:t>comisiones</a:t>
            </a:r>
            <a:r>
              <a:rPr lang="en-US" sz="2400" dirty="0">
                <a:solidFill>
                  <a:srgbClr val="000000"/>
                </a:solidFill>
                <a:latin typeface="ITC Franklin Gothic LT"/>
                <a:ea typeface="ITC Franklin Gothic LT"/>
                <a:cs typeface="ITC Franklin Gothic LT"/>
                <a:sym typeface="ITC Franklin Gothic LT"/>
              </a:rPr>
              <a:t> </a:t>
            </a:r>
          </a:p>
          <a:p>
            <a:pPr algn="l">
              <a:lnSpc>
                <a:spcPts val="5712"/>
              </a:lnSpc>
            </a:pPr>
            <a:r>
              <a:rPr lang="en-US" sz="2400" dirty="0">
                <a:solidFill>
                  <a:srgbClr val="000000"/>
                </a:solidFill>
                <a:latin typeface="ITC Franklin Gothic LT"/>
                <a:ea typeface="ITC Franklin Gothic LT"/>
                <a:cs typeface="ITC Franklin Gothic LT"/>
                <a:sym typeface="ITC Franklin Gothic LT"/>
              </a:rPr>
              <a:t>e </a:t>
            </a:r>
            <a:r>
              <a:rPr lang="en-US" sz="2400" dirty="0" err="1">
                <a:solidFill>
                  <a:srgbClr val="000000"/>
                </a:solidFill>
                <a:latin typeface="ITC Franklin Gothic LT"/>
                <a:ea typeface="ITC Franklin Gothic LT"/>
                <a:cs typeface="ITC Franklin Gothic LT"/>
                <a:sym typeface="ITC Franklin Gothic LT"/>
              </a:rPr>
              <a:t>intereses</a:t>
            </a:r>
            <a:r>
              <a:rPr lang="en-US" sz="2400" dirty="0">
                <a:solidFill>
                  <a:srgbClr val="000000"/>
                </a:solidFill>
                <a:latin typeface="ITC Franklin Gothic LT"/>
                <a:ea typeface="ITC Franklin Gothic LT"/>
                <a:cs typeface="ITC Franklin Gothic LT"/>
                <a:sym typeface="ITC Franklin Gothic LT"/>
              </a:rPr>
              <a:t>, así como las </a:t>
            </a:r>
          </a:p>
          <a:p>
            <a:pPr algn="l">
              <a:lnSpc>
                <a:spcPts val="1200"/>
              </a:lnSpc>
            </a:pPr>
            <a:r>
              <a:rPr lang="en-US" sz="2400" dirty="0" err="1">
                <a:solidFill>
                  <a:srgbClr val="000000"/>
                </a:solidFill>
                <a:latin typeface="ITC Franklin Gothic LT"/>
                <a:ea typeface="ITC Franklin Gothic LT"/>
                <a:cs typeface="ITC Franklin Gothic LT"/>
                <a:sym typeface="ITC Franklin Gothic LT"/>
              </a:rPr>
              <a:t>responsabilidades</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que</a:t>
            </a:r>
            <a:r>
              <a:rPr lang="en-US" sz="2400" dirty="0">
                <a:solidFill>
                  <a:srgbClr val="000000"/>
                </a:solidFill>
                <a:latin typeface="ITC Franklin Gothic LT"/>
                <a:ea typeface="ITC Franklin Gothic LT"/>
                <a:cs typeface="ITC Franklin Gothic LT"/>
                <a:sym typeface="ITC Franklin Gothic LT"/>
              </a:rPr>
              <a:t> </a:t>
            </a:r>
          </a:p>
          <a:p>
            <a:pPr algn="l">
              <a:lnSpc>
                <a:spcPts val="4559"/>
              </a:lnSpc>
            </a:pPr>
            <a:r>
              <a:rPr lang="en-US" sz="2400" dirty="0" err="1">
                <a:solidFill>
                  <a:srgbClr val="000000"/>
                </a:solidFill>
                <a:latin typeface="ITC Franklin Gothic LT"/>
                <a:ea typeface="ITC Franklin Gothic LT"/>
                <a:cs typeface="ITC Franklin Gothic LT"/>
                <a:sym typeface="ITC Franklin Gothic LT"/>
              </a:rPr>
              <a:t>vamos</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adquirir</a:t>
            </a:r>
            <a:r>
              <a:rPr lang="en-US" sz="2400" dirty="0">
                <a:solidFill>
                  <a:srgbClr val="000000"/>
                </a:solidFill>
                <a:latin typeface="ITC Franklin Gothic LT"/>
                <a:ea typeface="ITC Franklin Gothic LT"/>
                <a:cs typeface="ITC Franklin Gothic LT"/>
                <a:sym typeface="ITC Franklin Gothic LT"/>
              </a:rPr>
              <a:t>. </a:t>
            </a:r>
          </a:p>
        </p:txBody>
      </p:sp>
      <p:sp>
        <p:nvSpPr>
          <p:cNvPr id="27" name="TextBox 27"/>
          <p:cNvSpPr txBox="1"/>
          <p:nvPr/>
        </p:nvSpPr>
        <p:spPr>
          <a:xfrm>
            <a:off x="975974" y="1812197"/>
            <a:ext cx="1083859" cy="1883378"/>
          </a:xfrm>
          <a:prstGeom prst="rect">
            <a:avLst/>
          </a:prstGeom>
        </p:spPr>
        <p:txBody>
          <a:bodyPr lIns="0" tIns="0" rIns="0" bIns="0" rtlCol="0" anchor="t">
            <a:spAutoFit/>
          </a:bodyPr>
          <a:lstStyle/>
          <a:p>
            <a:pPr algn="l">
              <a:lnSpc>
                <a:spcPts val="13994"/>
              </a:lnSpc>
            </a:pPr>
            <a:r>
              <a:rPr lang="en-US" sz="9995" spc="9" dirty="0">
                <a:solidFill>
                  <a:srgbClr val="FF0000"/>
                </a:solidFill>
                <a:latin typeface="ITC Franklin Gothic LT"/>
                <a:ea typeface="ITC Franklin Gothic LT"/>
                <a:cs typeface="ITC Franklin Gothic LT"/>
                <a:sym typeface="ITC Franklin Gothic LT"/>
              </a:rPr>
              <a:t>1 </a:t>
            </a:r>
          </a:p>
        </p:txBody>
      </p:sp>
      <p:sp>
        <p:nvSpPr>
          <p:cNvPr id="28" name="TextBox 28"/>
          <p:cNvSpPr txBox="1"/>
          <p:nvPr/>
        </p:nvSpPr>
        <p:spPr>
          <a:xfrm>
            <a:off x="1940290" y="2471734"/>
            <a:ext cx="2513724" cy="833361"/>
          </a:xfrm>
          <a:prstGeom prst="rect">
            <a:avLst/>
          </a:prstGeom>
        </p:spPr>
        <p:txBody>
          <a:bodyPr lIns="0" tIns="0" rIns="0" bIns="0" rtlCol="0" anchor="t">
            <a:spAutoFit/>
          </a:bodyPr>
          <a:lstStyle/>
          <a:p>
            <a:pPr algn="l">
              <a:lnSpc>
                <a:spcPts val="6165"/>
              </a:lnSpc>
            </a:pPr>
            <a:r>
              <a:rPr lang="en-US" sz="4404" dirty="0" err="1">
                <a:solidFill>
                  <a:srgbClr val="FF0000"/>
                </a:solidFill>
                <a:latin typeface="ITC Franklin Gothic LT"/>
                <a:ea typeface="ITC Franklin Gothic LT"/>
                <a:cs typeface="ITC Franklin Gothic LT"/>
                <a:sym typeface="ITC Franklin Gothic LT"/>
              </a:rPr>
              <a:t>Preguntar</a:t>
            </a:r>
            <a:r>
              <a:rPr lang="en-US" sz="4404" dirty="0">
                <a:solidFill>
                  <a:srgbClr val="FF0000"/>
                </a:solidFill>
                <a:latin typeface="ITC Franklin Gothic LT"/>
                <a:ea typeface="ITC Franklin Gothic LT"/>
                <a:cs typeface="ITC Franklin Gothic LT"/>
                <a:sym typeface="ITC Franklin Gothic LT"/>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103376" y="1188720"/>
            <a:ext cx="3212592" cy="4113276"/>
          </a:xfrm>
          <a:custGeom>
            <a:avLst/>
            <a:gdLst/>
            <a:ahLst/>
            <a:cxnLst/>
            <a:rect l="l" t="t" r="r" b="b"/>
            <a:pathLst>
              <a:path w="3212592" h="4113276">
                <a:moveTo>
                  <a:pt x="0" y="0"/>
                </a:moveTo>
                <a:lnTo>
                  <a:pt x="3212592" y="0"/>
                </a:lnTo>
                <a:lnTo>
                  <a:pt x="3212592" y="4113276"/>
                </a:lnTo>
                <a:lnTo>
                  <a:pt x="0" y="4113276"/>
                </a:lnTo>
                <a:lnTo>
                  <a:pt x="0" y="0"/>
                </a:lnTo>
                <a:close/>
              </a:path>
            </a:pathLst>
          </a:custGeom>
          <a:blipFill>
            <a:blip r:embed="rId11"/>
            <a:stretch>
              <a:fillRect/>
            </a:stretch>
          </a:blipFill>
        </p:spPr>
        <p:txBody>
          <a:bodyPr/>
          <a:lstStyle/>
          <a:p>
            <a:endParaRPr lang="es-ES"/>
          </a:p>
        </p:txBody>
      </p:sp>
      <p:sp>
        <p:nvSpPr>
          <p:cNvPr id="20" name="Freeform 20"/>
          <p:cNvSpPr/>
          <p:nvPr/>
        </p:nvSpPr>
        <p:spPr>
          <a:xfrm>
            <a:off x="1162812" y="4119372"/>
            <a:ext cx="2676144" cy="1231392"/>
          </a:xfrm>
          <a:custGeom>
            <a:avLst/>
            <a:gdLst/>
            <a:ahLst/>
            <a:cxnLst/>
            <a:rect l="l" t="t" r="r" b="b"/>
            <a:pathLst>
              <a:path w="2676144" h="1231392">
                <a:moveTo>
                  <a:pt x="0" y="0"/>
                </a:moveTo>
                <a:lnTo>
                  <a:pt x="2676144" y="0"/>
                </a:lnTo>
                <a:lnTo>
                  <a:pt x="2676144" y="1231392"/>
                </a:lnTo>
                <a:lnTo>
                  <a:pt x="0" y="1231392"/>
                </a:lnTo>
                <a:lnTo>
                  <a:pt x="0" y="0"/>
                </a:lnTo>
                <a:close/>
              </a:path>
            </a:pathLst>
          </a:custGeom>
          <a:blipFill>
            <a:blip r:embed="rId12"/>
            <a:stretch>
              <a:fillRect/>
            </a:stretch>
          </a:blipFill>
        </p:spPr>
        <p:txBody>
          <a:bodyPr/>
          <a:lstStyle/>
          <a:p>
            <a:endParaRPr lang="es-ES"/>
          </a:p>
        </p:txBody>
      </p:sp>
      <p:sp>
        <p:nvSpPr>
          <p:cNvPr id="24" name="TextBox 24"/>
          <p:cNvSpPr txBox="1"/>
          <p:nvPr/>
        </p:nvSpPr>
        <p:spPr>
          <a:xfrm>
            <a:off x="1427102" y="1265749"/>
            <a:ext cx="2429818" cy="484556"/>
          </a:xfrm>
          <a:prstGeom prst="rect">
            <a:avLst/>
          </a:prstGeom>
        </p:spPr>
        <p:txBody>
          <a:bodyPr lIns="0" tIns="0" rIns="0" bIns="0" rtlCol="0" anchor="t">
            <a:spAutoFit/>
          </a:bodyPr>
          <a:lstStyle/>
          <a:p>
            <a:pPr algn="l">
              <a:lnSpc>
                <a:spcPts val="3914"/>
              </a:lnSpc>
            </a:pPr>
            <a:r>
              <a:rPr lang="en-US" sz="2795" b="1">
                <a:solidFill>
                  <a:srgbClr val="00B050"/>
                </a:solidFill>
                <a:latin typeface="Arimo Bold"/>
                <a:ea typeface="Arimo Bold"/>
                <a:cs typeface="Arimo Bold"/>
                <a:sym typeface="Arimo Bold"/>
              </a:rPr>
              <a:t>OBLIGACION </a:t>
            </a:r>
          </a:p>
        </p:txBody>
      </p:sp>
      <p:sp>
        <p:nvSpPr>
          <p:cNvPr id="25" name="TextBox 25"/>
          <p:cNvSpPr txBox="1"/>
          <p:nvPr/>
        </p:nvSpPr>
        <p:spPr>
          <a:xfrm>
            <a:off x="4864096" y="1219840"/>
            <a:ext cx="3172387" cy="1505931"/>
          </a:xfrm>
          <a:prstGeom prst="rect">
            <a:avLst/>
          </a:prstGeom>
        </p:spPr>
        <p:txBody>
          <a:bodyPr lIns="0" tIns="0" rIns="0" bIns="0" rtlCol="0" anchor="t">
            <a:spAutoFit/>
          </a:bodyPr>
          <a:lstStyle/>
          <a:p>
            <a:pPr algn="l">
              <a:lnSpc>
                <a:spcPts val="2879"/>
              </a:lnSpc>
            </a:pPr>
            <a:r>
              <a:rPr lang="en-US" sz="2400">
                <a:solidFill>
                  <a:srgbClr val="000000"/>
                </a:solidFill>
                <a:latin typeface="ITC Franklin Gothic LT"/>
                <a:ea typeface="ITC Franklin Gothic LT"/>
                <a:cs typeface="ITC Franklin Gothic LT"/>
                <a:sym typeface="ITC Franklin Gothic LT"/>
              </a:rPr>
              <a:t>Ante quiénes y cómo se puede presentar peticiones, solicitudes, </a:t>
            </a:r>
          </a:p>
          <a:p>
            <a:pPr algn="l">
              <a:lnSpc>
                <a:spcPts val="3363"/>
              </a:lnSpc>
            </a:pPr>
            <a:r>
              <a:rPr lang="en-US" sz="2402">
                <a:solidFill>
                  <a:srgbClr val="000000"/>
                </a:solidFill>
                <a:latin typeface="ITC Franklin Gothic LT"/>
                <a:ea typeface="ITC Franklin Gothic LT"/>
                <a:cs typeface="ITC Franklin Gothic LT"/>
                <a:sym typeface="ITC Franklin Gothic LT"/>
              </a:rPr>
              <a:t>quejas o reclamos.</a:t>
            </a:r>
          </a:p>
        </p:txBody>
      </p:sp>
      <p:sp>
        <p:nvSpPr>
          <p:cNvPr id="26" name="TextBox 26"/>
          <p:cNvSpPr txBox="1"/>
          <p:nvPr/>
        </p:nvSpPr>
        <p:spPr>
          <a:xfrm>
            <a:off x="2084680" y="2391570"/>
            <a:ext cx="1301134" cy="2270598"/>
          </a:xfrm>
          <a:prstGeom prst="rect">
            <a:avLst/>
          </a:prstGeom>
        </p:spPr>
        <p:txBody>
          <a:bodyPr lIns="0" tIns="0" rIns="0" bIns="0" rtlCol="0" anchor="t">
            <a:spAutoFit/>
          </a:bodyPr>
          <a:lstStyle/>
          <a:p>
            <a:pPr algn="l">
              <a:lnSpc>
                <a:spcPts val="16802"/>
              </a:lnSpc>
            </a:pPr>
            <a:r>
              <a:rPr lang="en-US" sz="12001" spc="12" dirty="0">
                <a:solidFill>
                  <a:srgbClr val="FFFF00"/>
                </a:solidFill>
                <a:latin typeface="ITC Franklin Gothic LT"/>
                <a:ea typeface="ITC Franklin Gothic LT"/>
                <a:cs typeface="ITC Franklin Gothic LT"/>
                <a:sym typeface="ITC Franklin Gothic LT"/>
              </a:rPr>
              <a:t>8 </a:t>
            </a:r>
          </a:p>
        </p:txBody>
      </p:sp>
      <p:sp>
        <p:nvSpPr>
          <p:cNvPr id="27" name="TextBox 27"/>
          <p:cNvSpPr txBox="1"/>
          <p:nvPr/>
        </p:nvSpPr>
        <p:spPr>
          <a:xfrm>
            <a:off x="1436089" y="4232481"/>
            <a:ext cx="2129590" cy="833723"/>
          </a:xfrm>
          <a:prstGeom prst="rect">
            <a:avLst/>
          </a:prstGeom>
        </p:spPr>
        <p:txBody>
          <a:bodyPr lIns="0" tIns="0" rIns="0" bIns="0" rtlCol="0" anchor="t">
            <a:spAutoFit/>
          </a:bodyPr>
          <a:lstStyle/>
          <a:p>
            <a:pPr algn="l">
              <a:lnSpc>
                <a:spcPts val="6168"/>
              </a:lnSpc>
            </a:pPr>
            <a:r>
              <a:rPr lang="en-US" sz="4406">
                <a:solidFill>
                  <a:srgbClr val="FFFF00"/>
                </a:solidFill>
                <a:latin typeface="ITC Franklin Gothic LT"/>
                <a:ea typeface="ITC Franklin Gothic LT"/>
                <a:cs typeface="ITC Franklin Gothic LT"/>
                <a:sym typeface="ITC Franklin Gothic LT"/>
              </a:rPr>
              <a:t>Conocer </a:t>
            </a:r>
          </a:p>
        </p:txBody>
      </p:sp>
      <p:pic>
        <p:nvPicPr>
          <p:cNvPr id="28" name="Imagen 27">
            <a:extLst>
              <a:ext uri="{FF2B5EF4-FFF2-40B4-BE49-F238E27FC236}">
                <a16:creationId xmlns:a16="http://schemas.microsoft.com/office/drawing/2014/main" id="{0C96B18C-A99B-CA9D-EBDE-CD08F48F9E5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30578" y="2932182"/>
            <a:ext cx="2781300" cy="27813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277112" y="1331976"/>
            <a:ext cx="2766060" cy="789432"/>
          </a:xfrm>
          <a:custGeom>
            <a:avLst/>
            <a:gdLst/>
            <a:ahLst/>
            <a:cxnLst/>
            <a:rect l="l" t="t" r="r" b="b"/>
            <a:pathLst>
              <a:path w="2766060" h="789432">
                <a:moveTo>
                  <a:pt x="0" y="0"/>
                </a:moveTo>
                <a:lnTo>
                  <a:pt x="2766060" y="0"/>
                </a:lnTo>
                <a:lnTo>
                  <a:pt x="2766060" y="789432"/>
                </a:lnTo>
                <a:lnTo>
                  <a:pt x="0" y="789432"/>
                </a:lnTo>
                <a:lnTo>
                  <a:pt x="0" y="0"/>
                </a:lnTo>
                <a:close/>
              </a:path>
            </a:pathLst>
          </a:custGeom>
          <a:blipFill>
            <a:blip r:embed="rId11"/>
            <a:stretch>
              <a:fillRect/>
            </a:stretch>
          </a:blipFill>
        </p:spPr>
        <p:txBody>
          <a:bodyPr/>
          <a:lstStyle/>
          <a:p>
            <a:endParaRPr lang="es-ES"/>
          </a:p>
        </p:txBody>
      </p:sp>
      <p:sp>
        <p:nvSpPr>
          <p:cNvPr id="20" name="Freeform 20"/>
          <p:cNvSpPr/>
          <p:nvPr/>
        </p:nvSpPr>
        <p:spPr>
          <a:xfrm>
            <a:off x="0" y="1487424"/>
            <a:ext cx="2750820" cy="3310128"/>
          </a:xfrm>
          <a:custGeom>
            <a:avLst/>
            <a:gdLst/>
            <a:ahLst/>
            <a:cxnLst/>
            <a:rect l="l" t="t" r="r" b="b"/>
            <a:pathLst>
              <a:path w="2750820" h="3310128">
                <a:moveTo>
                  <a:pt x="0" y="0"/>
                </a:moveTo>
                <a:lnTo>
                  <a:pt x="2750820" y="0"/>
                </a:lnTo>
                <a:lnTo>
                  <a:pt x="2750820" y="3310128"/>
                </a:lnTo>
                <a:lnTo>
                  <a:pt x="0" y="3310128"/>
                </a:lnTo>
                <a:lnTo>
                  <a:pt x="0" y="0"/>
                </a:lnTo>
                <a:close/>
              </a:path>
            </a:pathLst>
          </a:custGeom>
          <a:blipFill>
            <a:blip r:embed="rId12"/>
            <a:stretch>
              <a:fillRect/>
            </a:stretch>
          </a:blipFill>
        </p:spPr>
        <p:txBody>
          <a:bodyPr/>
          <a:lstStyle/>
          <a:p>
            <a:endParaRPr lang="es-ES"/>
          </a:p>
        </p:txBody>
      </p:sp>
      <p:sp>
        <p:nvSpPr>
          <p:cNvPr id="22" name="Freeform 22"/>
          <p:cNvSpPr/>
          <p:nvPr/>
        </p:nvSpPr>
        <p:spPr>
          <a:xfrm>
            <a:off x="1331595" y="3954971"/>
            <a:ext cx="2808351" cy="2350132"/>
          </a:xfrm>
          <a:custGeom>
            <a:avLst/>
            <a:gdLst/>
            <a:ahLst/>
            <a:cxnLst/>
            <a:rect l="l" t="t" r="r" b="b"/>
            <a:pathLst>
              <a:path w="2808351" h="2350132">
                <a:moveTo>
                  <a:pt x="0" y="0"/>
                </a:moveTo>
                <a:lnTo>
                  <a:pt x="2808351" y="0"/>
                </a:lnTo>
                <a:lnTo>
                  <a:pt x="2808351" y="2350131"/>
                </a:lnTo>
                <a:lnTo>
                  <a:pt x="0" y="2350131"/>
                </a:lnTo>
                <a:lnTo>
                  <a:pt x="0" y="0"/>
                </a:lnTo>
                <a:close/>
              </a:path>
            </a:pathLst>
          </a:custGeom>
          <a:blipFill>
            <a:blip r:embed="rId13"/>
            <a:stretch>
              <a:fillRect/>
            </a:stretch>
          </a:blipFill>
        </p:spPr>
        <p:txBody>
          <a:bodyPr/>
          <a:lstStyle/>
          <a:p>
            <a:endParaRPr lang="es-ES"/>
          </a:p>
        </p:txBody>
      </p:sp>
      <p:sp>
        <p:nvSpPr>
          <p:cNvPr id="23" name="TextBox 23"/>
          <p:cNvSpPr txBox="1"/>
          <p:nvPr/>
        </p:nvSpPr>
        <p:spPr>
          <a:xfrm>
            <a:off x="1499359" y="1409643"/>
            <a:ext cx="2429504" cy="484908"/>
          </a:xfrm>
          <a:prstGeom prst="rect">
            <a:avLst/>
          </a:prstGeom>
        </p:spPr>
        <p:txBody>
          <a:bodyPr lIns="0" tIns="0" rIns="0" bIns="0" rtlCol="0" anchor="t">
            <a:spAutoFit/>
          </a:bodyPr>
          <a:lstStyle/>
          <a:p>
            <a:pPr algn="l">
              <a:lnSpc>
                <a:spcPts val="3917"/>
              </a:lnSpc>
            </a:pPr>
            <a:r>
              <a:rPr lang="en-US" sz="2798" b="1">
                <a:solidFill>
                  <a:srgbClr val="92D050"/>
                </a:solidFill>
                <a:latin typeface="Arimo Bold"/>
                <a:ea typeface="Arimo Bold"/>
                <a:cs typeface="Arimo Bold"/>
                <a:sym typeface="Arimo Bold"/>
              </a:rPr>
              <a:t>OBLIGACION </a:t>
            </a:r>
          </a:p>
        </p:txBody>
      </p:sp>
      <p:sp>
        <p:nvSpPr>
          <p:cNvPr id="25" name="TextBox 25"/>
          <p:cNvSpPr txBox="1"/>
          <p:nvPr/>
        </p:nvSpPr>
        <p:spPr>
          <a:xfrm>
            <a:off x="4866389" y="2110149"/>
            <a:ext cx="3226794" cy="2603278"/>
          </a:xfrm>
          <a:prstGeom prst="rect">
            <a:avLst/>
          </a:prstGeom>
        </p:spPr>
        <p:txBody>
          <a:bodyPr lIns="0" tIns="0" rIns="0" bIns="0" rtlCol="0" anchor="t">
            <a:spAutoFit/>
          </a:bodyPr>
          <a:lstStyle/>
          <a:p>
            <a:pPr algn="l">
              <a:lnSpc>
                <a:spcPts val="2879"/>
              </a:lnSpc>
            </a:pPr>
            <a:r>
              <a:rPr lang="en-US" sz="2400" dirty="0">
                <a:solidFill>
                  <a:srgbClr val="000000"/>
                </a:solidFill>
                <a:latin typeface="ITC Franklin Gothic LT"/>
                <a:ea typeface="ITC Franklin Gothic LT"/>
                <a:cs typeface="ITC Franklin Gothic LT"/>
                <a:sym typeface="ITC Franklin Gothic LT"/>
              </a:rPr>
              <a:t>Leer todos los contratos de los productos </a:t>
            </a:r>
            <a:r>
              <a:rPr lang="en-US" sz="2400" dirty="0" err="1">
                <a:solidFill>
                  <a:srgbClr val="000000"/>
                </a:solidFill>
                <a:latin typeface="ITC Franklin Gothic LT"/>
                <a:ea typeface="ITC Franklin Gothic LT"/>
                <a:cs typeface="ITC Franklin Gothic LT"/>
                <a:sym typeface="ITC Franklin Gothic LT"/>
              </a:rPr>
              <a:t>que</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adquirimos</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ya</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que</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ellos</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contienen</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cláusulas</a:t>
            </a:r>
            <a:r>
              <a:rPr lang="en-US" sz="2400" dirty="0">
                <a:solidFill>
                  <a:srgbClr val="000000"/>
                </a:solidFill>
                <a:latin typeface="ITC Franklin Gothic LT"/>
                <a:ea typeface="ITC Franklin Gothic LT"/>
                <a:cs typeface="ITC Franklin Gothic LT"/>
                <a:sym typeface="ITC Franklin Gothic LT"/>
              </a:rPr>
              <a:t> de </a:t>
            </a:r>
            <a:r>
              <a:rPr lang="en-US" sz="2400" dirty="0" err="1">
                <a:solidFill>
                  <a:srgbClr val="000000"/>
                </a:solidFill>
                <a:latin typeface="ITC Franklin Gothic LT"/>
                <a:ea typeface="ITC Franklin Gothic LT"/>
                <a:cs typeface="ITC Franklin Gothic LT"/>
                <a:sym typeface="ITC Franklin Gothic LT"/>
              </a:rPr>
              <a:t>obligaciones</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que</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adquirimos</a:t>
            </a:r>
            <a:r>
              <a:rPr lang="en-US" sz="2400" dirty="0">
                <a:solidFill>
                  <a:srgbClr val="000000"/>
                </a:solidFill>
                <a:latin typeface="ITC Franklin Gothic LT"/>
                <a:ea typeface="ITC Franklin Gothic LT"/>
                <a:cs typeface="ITC Franklin Gothic LT"/>
                <a:sym typeface="ITC Franklin Gothic LT"/>
              </a:rPr>
              <a:t> con nuestra Cooperativa. </a:t>
            </a:r>
          </a:p>
        </p:txBody>
      </p:sp>
      <p:sp>
        <p:nvSpPr>
          <p:cNvPr id="26" name="TextBox 26"/>
          <p:cNvSpPr txBox="1"/>
          <p:nvPr/>
        </p:nvSpPr>
        <p:spPr>
          <a:xfrm>
            <a:off x="833647" y="1789400"/>
            <a:ext cx="911076" cy="2270598"/>
          </a:xfrm>
          <a:prstGeom prst="rect">
            <a:avLst/>
          </a:prstGeom>
        </p:spPr>
        <p:txBody>
          <a:bodyPr lIns="0" tIns="0" rIns="0" bIns="0" rtlCol="0" anchor="t">
            <a:spAutoFit/>
          </a:bodyPr>
          <a:lstStyle/>
          <a:p>
            <a:pPr algn="l">
              <a:lnSpc>
                <a:spcPts val="16802"/>
              </a:lnSpc>
            </a:pPr>
            <a:r>
              <a:rPr lang="en-US" sz="12001">
                <a:solidFill>
                  <a:srgbClr val="7030A0"/>
                </a:solidFill>
                <a:latin typeface="ITC Franklin Gothic LT"/>
                <a:ea typeface="ITC Franklin Gothic LT"/>
                <a:cs typeface="ITC Franklin Gothic LT"/>
                <a:sym typeface="ITC Franklin Gothic LT"/>
              </a:rPr>
              <a:t>9</a:t>
            </a:r>
          </a:p>
        </p:txBody>
      </p:sp>
      <p:sp>
        <p:nvSpPr>
          <p:cNvPr id="27" name="TextBox 27"/>
          <p:cNvSpPr txBox="1"/>
          <p:nvPr/>
        </p:nvSpPr>
        <p:spPr>
          <a:xfrm>
            <a:off x="1715069" y="2866730"/>
            <a:ext cx="2808351" cy="724942"/>
          </a:xfrm>
          <a:prstGeom prst="rect">
            <a:avLst/>
          </a:prstGeom>
        </p:spPr>
        <p:txBody>
          <a:bodyPr wrap="square" lIns="0" tIns="0" rIns="0" bIns="0" rtlCol="0" anchor="t">
            <a:spAutoFit/>
          </a:bodyPr>
          <a:lstStyle/>
          <a:p>
            <a:pPr algn="l">
              <a:lnSpc>
                <a:spcPts val="6165"/>
              </a:lnSpc>
            </a:pPr>
            <a:r>
              <a:rPr lang="en-US" sz="4404" spc="4" dirty="0">
                <a:solidFill>
                  <a:srgbClr val="7030A0"/>
                </a:solidFill>
                <a:latin typeface="ITC Franklin Gothic LT"/>
                <a:ea typeface="ITC Franklin Gothic LT"/>
                <a:cs typeface="ITC Franklin Gothic LT"/>
                <a:sym typeface="ITC Franklin Gothic LT"/>
              </a:rPr>
              <a:t>No Olvidar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701040" y="2111602"/>
            <a:ext cx="4058412" cy="2830730"/>
          </a:xfrm>
          <a:custGeom>
            <a:avLst/>
            <a:gdLst/>
            <a:ahLst/>
            <a:cxnLst/>
            <a:rect l="l" t="t" r="r" b="b"/>
            <a:pathLst>
              <a:path w="4058412" h="2830730">
                <a:moveTo>
                  <a:pt x="0" y="0"/>
                </a:moveTo>
                <a:lnTo>
                  <a:pt x="4058412" y="0"/>
                </a:lnTo>
                <a:lnTo>
                  <a:pt x="4058412" y="2830730"/>
                </a:lnTo>
                <a:lnTo>
                  <a:pt x="0" y="2830730"/>
                </a:lnTo>
                <a:lnTo>
                  <a:pt x="0" y="0"/>
                </a:lnTo>
                <a:close/>
              </a:path>
            </a:pathLst>
          </a:custGeom>
          <a:blipFill>
            <a:blip r:embed="rId11"/>
            <a:stretch>
              <a:fillRect t="-16935"/>
            </a:stretch>
          </a:blipFill>
        </p:spPr>
        <p:txBody>
          <a:bodyPr/>
          <a:lstStyle/>
          <a:p>
            <a:endParaRPr lang="es-ES"/>
          </a:p>
        </p:txBody>
      </p:sp>
      <p:sp>
        <p:nvSpPr>
          <p:cNvPr id="20" name="Freeform 20"/>
          <p:cNvSpPr/>
          <p:nvPr/>
        </p:nvSpPr>
        <p:spPr>
          <a:xfrm>
            <a:off x="1476756" y="3759708"/>
            <a:ext cx="2092452" cy="1231392"/>
          </a:xfrm>
          <a:custGeom>
            <a:avLst/>
            <a:gdLst/>
            <a:ahLst/>
            <a:cxnLst/>
            <a:rect l="l" t="t" r="r" b="b"/>
            <a:pathLst>
              <a:path w="2092452" h="1231392">
                <a:moveTo>
                  <a:pt x="0" y="0"/>
                </a:moveTo>
                <a:lnTo>
                  <a:pt x="2092452" y="0"/>
                </a:lnTo>
                <a:lnTo>
                  <a:pt x="2092452" y="1231392"/>
                </a:lnTo>
                <a:lnTo>
                  <a:pt x="0" y="1231392"/>
                </a:lnTo>
                <a:lnTo>
                  <a:pt x="0" y="0"/>
                </a:lnTo>
                <a:close/>
              </a:path>
            </a:pathLst>
          </a:custGeom>
          <a:blipFill>
            <a:blip r:embed="rId12"/>
            <a:stretch>
              <a:fillRect/>
            </a:stretch>
          </a:blipFill>
        </p:spPr>
        <p:txBody>
          <a:bodyPr/>
          <a:lstStyle/>
          <a:p>
            <a:endParaRPr lang="es-ES"/>
          </a:p>
        </p:txBody>
      </p:sp>
      <p:sp>
        <p:nvSpPr>
          <p:cNvPr id="25" name="TextBox 25"/>
          <p:cNvSpPr txBox="1"/>
          <p:nvPr/>
        </p:nvSpPr>
        <p:spPr>
          <a:xfrm>
            <a:off x="5010655" y="1863642"/>
            <a:ext cx="3123571" cy="774097"/>
          </a:xfrm>
          <a:prstGeom prst="rect">
            <a:avLst/>
          </a:prstGeom>
        </p:spPr>
        <p:txBody>
          <a:bodyPr lIns="0" tIns="0" rIns="0" bIns="0" rtlCol="0" anchor="t">
            <a:spAutoFit/>
          </a:bodyPr>
          <a:lstStyle/>
          <a:p>
            <a:pPr algn="l">
              <a:lnSpc>
                <a:spcPts val="2879"/>
              </a:lnSpc>
            </a:pPr>
            <a:r>
              <a:rPr lang="en-US" sz="2400">
                <a:solidFill>
                  <a:srgbClr val="000000"/>
                </a:solidFill>
                <a:latin typeface="ITC Franklin Gothic LT"/>
                <a:ea typeface="ITC Franklin Gothic LT"/>
                <a:cs typeface="ITC Franklin Gothic LT"/>
                <a:sym typeface="ITC Franklin Gothic LT"/>
              </a:rPr>
              <a:t>Las obligaciones en las fechas establecidas. </a:t>
            </a:r>
          </a:p>
        </p:txBody>
      </p:sp>
      <p:sp>
        <p:nvSpPr>
          <p:cNvPr id="26" name="TextBox 26"/>
          <p:cNvSpPr txBox="1"/>
          <p:nvPr/>
        </p:nvSpPr>
        <p:spPr>
          <a:xfrm>
            <a:off x="1313518" y="1827539"/>
            <a:ext cx="2429427" cy="2207279"/>
          </a:xfrm>
          <a:prstGeom prst="rect">
            <a:avLst/>
          </a:prstGeom>
        </p:spPr>
        <p:txBody>
          <a:bodyPr lIns="0" tIns="0" rIns="0" bIns="0" rtlCol="0" anchor="t">
            <a:spAutoFit/>
          </a:bodyPr>
          <a:lstStyle/>
          <a:p>
            <a:pPr algn="ctr">
              <a:lnSpc>
                <a:spcPts val="3220"/>
              </a:lnSpc>
            </a:pPr>
            <a:r>
              <a:rPr lang="en-US" sz="2795" b="1" dirty="0">
                <a:solidFill>
                  <a:srgbClr val="7030A0"/>
                </a:solidFill>
                <a:latin typeface="Arimo Bold"/>
                <a:ea typeface="Arimo Bold"/>
                <a:cs typeface="Arimo Bold"/>
                <a:sym typeface="Arimo Bold"/>
              </a:rPr>
              <a:t>OBLIGACION </a:t>
            </a:r>
          </a:p>
          <a:p>
            <a:pPr algn="ctr">
              <a:lnSpc>
                <a:spcPts val="13826"/>
              </a:lnSpc>
            </a:pPr>
            <a:r>
              <a:rPr lang="en-US" sz="12001" dirty="0">
                <a:solidFill>
                  <a:srgbClr val="FFC000"/>
                </a:solidFill>
                <a:latin typeface="ITC Franklin Gothic LT"/>
                <a:ea typeface="ITC Franklin Gothic LT"/>
                <a:cs typeface="ITC Franklin Gothic LT"/>
                <a:sym typeface="ITC Franklin Gothic LT"/>
              </a:rPr>
              <a:t>10 </a:t>
            </a:r>
          </a:p>
        </p:txBody>
      </p:sp>
      <p:sp>
        <p:nvSpPr>
          <p:cNvPr id="27" name="TextBox 27"/>
          <p:cNvSpPr txBox="1"/>
          <p:nvPr/>
        </p:nvSpPr>
        <p:spPr>
          <a:xfrm>
            <a:off x="1877139" y="3701548"/>
            <a:ext cx="1534268" cy="1004811"/>
          </a:xfrm>
          <a:prstGeom prst="rect">
            <a:avLst/>
          </a:prstGeom>
        </p:spPr>
        <p:txBody>
          <a:bodyPr lIns="0" tIns="0" rIns="0" bIns="0" rtlCol="0" anchor="t">
            <a:spAutoFit/>
          </a:bodyPr>
          <a:lstStyle/>
          <a:p>
            <a:pPr algn="l">
              <a:lnSpc>
                <a:spcPts val="7931"/>
              </a:lnSpc>
            </a:pPr>
            <a:r>
              <a:rPr lang="en-US" sz="4404">
                <a:solidFill>
                  <a:srgbClr val="FFC000"/>
                </a:solidFill>
                <a:latin typeface="ITC Franklin Gothic LT"/>
                <a:ea typeface="ITC Franklin Gothic LT"/>
                <a:cs typeface="ITC Franklin Gothic LT"/>
                <a:sym typeface="ITC Franklin Gothic LT"/>
              </a:rPr>
              <a:t>Pagar </a:t>
            </a:r>
          </a:p>
        </p:txBody>
      </p:sp>
      <p:pic>
        <p:nvPicPr>
          <p:cNvPr id="29" name="Imagen 28">
            <a:extLst>
              <a:ext uri="{FF2B5EF4-FFF2-40B4-BE49-F238E27FC236}">
                <a16:creationId xmlns:a16="http://schemas.microsoft.com/office/drawing/2014/main" id="{CB26C9C7-7C59-7570-92A4-849550484F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5271" y="3474694"/>
            <a:ext cx="3247535" cy="23834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02587B0B-E896-04CD-A6B3-8C0446B9E333}"/>
              </a:ext>
            </a:extLst>
          </p:cNvPr>
          <p:cNvPicPr>
            <a:picLocks noChangeAspect="1"/>
          </p:cNvPicPr>
          <p:nvPr/>
        </p:nvPicPr>
        <p:blipFill>
          <a:blip r:embed="rId2">
            <a:extLst>
              <a:ext uri="{28A0092B-C50C-407E-A947-70E740481C1C}">
                <a14:useLocalDpi xmlns:a14="http://schemas.microsoft.com/office/drawing/2010/main" val="0"/>
              </a:ext>
            </a:extLst>
          </a:blip>
          <a:srcRect l="3117" t="28813" r="11150" b="16401"/>
          <a:stretch>
            <a:fillRect/>
          </a:stretch>
        </p:blipFill>
        <p:spPr>
          <a:xfrm>
            <a:off x="521804" y="840765"/>
            <a:ext cx="8100392" cy="5176469"/>
          </a:xfrm>
          <a:prstGeom prst="rect">
            <a:avLst/>
          </a:prstGeom>
        </p:spPr>
      </p:pic>
      <p:pic>
        <p:nvPicPr>
          <p:cNvPr id="5" name="Imagen 4">
            <a:extLst>
              <a:ext uri="{FF2B5EF4-FFF2-40B4-BE49-F238E27FC236}">
                <a16:creationId xmlns:a16="http://schemas.microsoft.com/office/drawing/2014/main" id="{97702648-147B-6A71-AFF5-6677FDF9F35F}"/>
              </a:ext>
            </a:extLst>
          </p:cNvPr>
          <p:cNvPicPr>
            <a:picLocks noChangeAspect="1"/>
          </p:cNvPicPr>
          <p:nvPr/>
        </p:nvPicPr>
        <p:blipFill rotWithShape="1">
          <a:blip r:embed="rId3">
            <a:extLst>
              <a:ext uri="{28A0092B-C50C-407E-A947-70E740481C1C}">
                <a14:useLocalDpi xmlns:a14="http://schemas.microsoft.com/office/drawing/2010/main" val="0"/>
              </a:ext>
            </a:extLst>
          </a:blip>
          <a:srcRect l="27177" r="18620" b="6232"/>
          <a:stretch/>
        </p:blipFill>
        <p:spPr>
          <a:xfrm>
            <a:off x="3779912" y="201137"/>
            <a:ext cx="1271035" cy="11990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a:extLst>
              <a:ext uri="{FF2B5EF4-FFF2-40B4-BE49-F238E27FC236}">
                <a16:creationId xmlns:a16="http://schemas.microsoft.com/office/drawing/2014/main" id="{E6DE66F0-BC5E-2226-6A2E-A885D3410A53}"/>
              </a:ext>
            </a:extLst>
          </p:cNvPr>
          <p:cNvPicPr>
            <a:picLocks noChangeAspect="1"/>
          </p:cNvPicPr>
          <p:nvPr/>
        </p:nvPicPr>
        <p:blipFill>
          <a:blip r:embed="rId4"/>
          <a:stretch>
            <a:fillRect/>
          </a:stretch>
        </p:blipFill>
        <p:spPr>
          <a:xfrm>
            <a:off x="7256528" y="24180"/>
            <a:ext cx="1365668" cy="1376014"/>
          </a:xfrm>
          <a:prstGeom prst="rect">
            <a:avLst/>
          </a:prstGeom>
        </p:spPr>
      </p:pic>
      <p:sp>
        <p:nvSpPr>
          <p:cNvPr id="17" name="Pergamino: horizontal 16">
            <a:extLst>
              <a:ext uri="{FF2B5EF4-FFF2-40B4-BE49-F238E27FC236}">
                <a16:creationId xmlns:a16="http://schemas.microsoft.com/office/drawing/2014/main" id="{0AA6F69A-A1B4-448C-654F-26CBE4340A64}"/>
              </a:ext>
            </a:extLst>
          </p:cNvPr>
          <p:cNvSpPr/>
          <p:nvPr/>
        </p:nvSpPr>
        <p:spPr>
          <a:xfrm rot="10800000" flipV="1">
            <a:off x="251519" y="5330267"/>
            <a:ext cx="8640960" cy="1527733"/>
          </a:xfrm>
          <a:prstGeom prst="horizontalScroll">
            <a:avLst>
              <a:gd name="adj" fmla="val 25000"/>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500" b="1" dirty="0">
                <a:solidFill>
                  <a:schemeClr val="tx1"/>
                </a:solidFill>
              </a:rPr>
              <a:t>CAPACITACION PUNTO DE RECLAMO GESTIÓN 2025</a:t>
            </a:r>
            <a:endParaRPr lang="es-BO" sz="2500" b="1" dirty="0">
              <a:solidFill>
                <a:schemeClr val="tx1"/>
              </a:solidFill>
            </a:endParaRPr>
          </a:p>
        </p:txBody>
      </p:sp>
    </p:spTree>
    <p:extLst>
      <p:ext uri="{BB962C8B-B14F-4D97-AF65-F5344CB8AC3E}">
        <p14:creationId xmlns:p14="http://schemas.microsoft.com/office/powerpoint/2010/main" val="3259427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B7A5152-7A42-D52D-B68C-841C29DBE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457994"/>
            <a:ext cx="3744416" cy="4075318"/>
          </a:xfrm>
          <a:prstGeom prst="rect">
            <a:avLst/>
          </a:prstGeom>
        </p:spPr>
      </p:pic>
      <p:sp>
        <p:nvSpPr>
          <p:cNvPr id="5" name="Bocadillo: ovalado 4">
            <a:extLst>
              <a:ext uri="{FF2B5EF4-FFF2-40B4-BE49-F238E27FC236}">
                <a16:creationId xmlns:a16="http://schemas.microsoft.com/office/drawing/2014/main" id="{19B7B162-96AA-87B1-05B6-F6A188BD1A58}"/>
              </a:ext>
            </a:extLst>
          </p:cNvPr>
          <p:cNvSpPr/>
          <p:nvPr/>
        </p:nvSpPr>
        <p:spPr>
          <a:xfrm rot="569979">
            <a:off x="4746450" y="610304"/>
            <a:ext cx="3540283" cy="1963951"/>
          </a:xfrm>
          <a:prstGeom prst="wedgeEllipseCallout">
            <a:avLst>
              <a:gd name="adj1" fmla="val -24056"/>
              <a:gd name="adj2" fmla="val 71925"/>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BO" sz="1500" dirty="0"/>
          </a:p>
          <a:p>
            <a:pPr algn="ctr"/>
            <a:r>
              <a:rPr lang="es-ES" sz="1600" dirty="0"/>
              <a:t>Es el servicio gratuito que toda entidad financiera supervisada por ASFI debe brindar a sus clientes o usuarios para la atención de sus reclamos.</a:t>
            </a:r>
            <a:endParaRPr lang="es-BO" dirty="0"/>
          </a:p>
        </p:txBody>
      </p:sp>
      <p:sp>
        <p:nvSpPr>
          <p:cNvPr id="6" name="Bocadillo: ovalado 5">
            <a:extLst>
              <a:ext uri="{FF2B5EF4-FFF2-40B4-BE49-F238E27FC236}">
                <a16:creationId xmlns:a16="http://schemas.microsoft.com/office/drawing/2014/main" id="{CD4701B1-09AA-1BF3-A936-A83B5BCD7DED}"/>
              </a:ext>
            </a:extLst>
          </p:cNvPr>
          <p:cNvSpPr/>
          <p:nvPr/>
        </p:nvSpPr>
        <p:spPr>
          <a:xfrm rot="21270316">
            <a:off x="514625" y="1195819"/>
            <a:ext cx="3003271" cy="1118942"/>
          </a:xfrm>
          <a:prstGeom prst="wedgeEllipseCallout">
            <a:avLst>
              <a:gd name="adj1" fmla="val 36549"/>
              <a:gd name="adj2" fmla="val 65793"/>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sz="2000" b="1" dirty="0">
              <a:solidFill>
                <a:schemeClr val="tx1"/>
              </a:solidFill>
            </a:endParaRPr>
          </a:p>
          <a:p>
            <a:pPr algn="ctr"/>
            <a:r>
              <a:rPr lang="es-BO" sz="2000" b="1" dirty="0">
                <a:solidFill>
                  <a:schemeClr val="tx1"/>
                </a:solidFill>
              </a:rPr>
              <a:t>¿Qué es el Punto de Reclamo?</a:t>
            </a:r>
          </a:p>
          <a:p>
            <a:pPr algn="ctr"/>
            <a:endParaRPr lang="es-BO" dirty="0"/>
          </a:p>
        </p:txBody>
      </p:sp>
    </p:spTree>
    <p:extLst>
      <p:ext uri="{BB962C8B-B14F-4D97-AF65-F5344CB8AC3E}">
        <p14:creationId xmlns:p14="http://schemas.microsoft.com/office/powerpoint/2010/main" val="376136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cadillo: ovalado 3">
            <a:extLst>
              <a:ext uri="{FF2B5EF4-FFF2-40B4-BE49-F238E27FC236}">
                <a16:creationId xmlns:a16="http://schemas.microsoft.com/office/drawing/2014/main" id="{1A318C5D-C35E-9A65-6AC6-A79DF98EE3AD}"/>
              </a:ext>
            </a:extLst>
          </p:cNvPr>
          <p:cNvSpPr/>
          <p:nvPr/>
        </p:nvSpPr>
        <p:spPr>
          <a:xfrm rot="21270316">
            <a:off x="229811" y="1157623"/>
            <a:ext cx="2246346" cy="1158377"/>
          </a:xfrm>
          <a:prstGeom prst="wedgeEllipseCallout">
            <a:avLst>
              <a:gd name="adj1" fmla="val -3189"/>
              <a:gd name="adj2" fmla="val 72760"/>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sz="2000" b="1" dirty="0">
              <a:solidFill>
                <a:schemeClr val="tx1"/>
              </a:solidFill>
            </a:endParaRPr>
          </a:p>
          <a:p>
            <a:pPr algn="ctr"/>
            <a:r>
              <a:rPr lang="es-BO" sz="2000" b="1" dirty="0">
                <a:solidFill>
                  <a:schemeClr val="tx1"/>
                </a:solidFill>
              </a:rPr>
              <a:t>¿</a:t>
            </a:r>
            <a:r>
              <a:rPr lang="es-BO" sz="2000" dirty="0"/>
              <a:t> </a:t>
            </a:r>
            <a:r>
              <a:rPr lang="es-BO" sz="2000" b="1" dirty="0">
                <a:solidFill>
                  <a:schemeClr val="tx1"/>
                </a:solidFill>
              </a:rPr>
              <a:t>Qué es un Reclamo?</a:t>
            </a:r>
          </a:p>
          <a:p>
            <a:pPr algn="ctr"/>
            <a:endParaRPr lang="es-BO" dirty="0"/>
          </a:p>
        </p:txBody>
      </p:sp>
      <p:pic>
        <p:nvPicPr>
          <p:cNvPr id="12" name="Imagen 11">
            <a:extLst>
              <a:ext uri="{FF2B5EF4-FFF2-40B4-BE49-F238E27FC236}">
                <a16:creationId xmlns:a16="http://schemas.microsoft.com/office/drawing/2014/main" id="{61854C72-953C-D3D7-94F6-C17573C0A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36912"/>
            <a:ext cx="5140710" cy="4222880"/>
          </a:xfrm>
          <a:prstGeom prst="rect">
            <a:avLst/>
          </a:prstGeom>
        </p:spPr>
      </p:pic>
      <p:sp>
        <p:nvSpPr>
          <p:cNvPr id="10" name="Bocadillo: ovalado 9">
            <a:extLst>
              <a:ext uri="{FF2B5EF4-FFF2-40B4-BE49-F238E27FC236}">
                <a16:creationId xmlns:a16="http://schemas.microsoft.com/office/drawing/2014/main" id="{4C36557D-E8EF-59B2-C14E-3B6A405251C1}"/>
              </a:ext>
            </a:extLst>
          </p:cNvPr>
          <p:cNvSpPr/>
          <p:nvPr/>
        </p:nvSpPr>
        <p:spPr>
          <a:xfrm rot="569979">
            <a:off x="4009292" y="251213"/>
            <a:ext cx="4437784" cy="2275796"/>
          </a:xfrm>
          <a:prstGeom prst="wedgeEllipseCallout">
            <a:avLst>
              <a:gd name="adj1" fmla="val -25531"/>
              <a:gd name="adj2" fmla="val 65321"/>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BO" sz="1500" dirty="0"/>
          </a:p>
          <a:p>
            <a:pPr algn="ctr"/>
            <a:r>
              <a:rPr lang="es-BO" sz="1600" dirty="0"/>
              <a:t>Es la manifestación verbal o escrita realizada por los consumidores de servicio financieros sobre su disconformidad por uno o varios servicios financieros que le fueron prestados por las Entidades Financieras o ante la vulneración de sus derechos</a:t>
            </a:r>
            <a:r>
              <a:rPr lang="es-ES" sz="1600" dirty="0"/>
              <a:t>.</a:t>
            </a:r>
            <a:endParaRPr lang="es-BO" dirty="0"/>
          </a:p>
        </p:txBody>
      </p:sp>
    </p:spTree>
    <p:extLst>
      <p:ext uri="{BB962C8B-B14F-4D97-AF65-F5344CB8AC3E}">
        <p14:creationId xmlns:p14="http://schemas.microsoft.com/office/powerpoint/2010/main" val="1160890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F6746F-5B36-DA9E-CC8F-11FB1656E237}"/>
              </a:ext>
            </a:extLst>
          </p:cNvPr>
          <p:cNvPicPr>
            <a:picLocks noChangeAspect="1"/>
          </p:cNvPicPr>
          <p:nvPr/>
        </p:nvPicPr>
        <p:blipFill>
          <a:blip r:embed="rId2"/>
          <a:stretch>
            <a:fillRect/>
          </a:stretch>
        </p:blipFill>
        <p:spPr>
          <a:xfrm>
            <a:off x="899592" y="2564378"/>
            <a:ext cx="5760640" cy="3837832"/>
          </a:xfrm>
          <a:prstGeom prst="rect">
            <a:avLst/>
          </a:prstGeom>
        </p:spPr>
      </p:pic>
      <p:sp>
        <p:nvSpPr>
          <p:cNvPr id="12" name="Rectángulo: esquinas redondeadas 11">
            <a:extLst>
              <a:ext uri="{FF2B5EF4-FFF2-40B4-BE49-F238E27FC236}">
                <a16:creationId xmlns:a16="http://schemas.microsoft.com/office/drawing/2014/main" id="{009F4E21-31D2-A5EB-8A84-27AE39E168CD}"/>
              </a:ext>
            </a:extLst>
          </p:cNvPr>
          <p:cNvSpPr/>
          <p:nvPr/>
        </p:nvSpPr>
        <p:spPr>
          <a:xfrm>
            <a:off x="899592" y="620688"/>
            <a:ext cx="7344816" cy="1850504"/>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BO" sz="2000" b="1" dirty="0">
                <a:solidFill>
                  <a:schemeClr val="tx1"/>
                </a:solidFill>
              </a:rPr>
              <a:t>¿Quiénes pueden presentar reclamos?</a:t>
            </a:r>
          </a:p>
          <a:p>
            <a:pPr algn="just"/>
            <a:r>
              <a:rPr lang="es-BO" sz="2000" dirty="0">
                <a:solidFill>
                  <a:schemeClr val="tx1"/>
                </a:solidFill>
              </a:rPr>
              <a:t>Toda persona natural o jurídica que utiliza o adquiere un producto o servicio en una Entidad Financiera regulada por ASFI sea o no Consumidor de servicio Financiero. Presentando  su carnet de identidad.</a:t>
            </a:r>
            <a:endParaRPr lang="es-BO" dirty="0"/>
          </a:p>
        </p:txBody>
      </p:sp>
    </p:spTree>
    <p:extLst>
      <p:ext uri="{BB962C8B-B14F-4D97-AF65-F5344CB8AC3E}">
        <p14:creationId xmlns:p14="http://schemas.microsoft.com/office/powerpoint/2010/main" val="1274343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7377299-DD3B-568E-663C-FC19798A775F}"/>
              </a:ext>
            </a:extLst>
          </p:cNvPr>
          <p:cNvPicPr>
            <a:picLocks noChangeAspect="1"/>
          </p:cNvPicPr>
          <p:nvPr/>
        </p:nvPicPr>
        <p:blipFill>
          <a:blip r:embed="rId2"/>
          <a:stretch>
            <a:fillRect/>
          </a:stretch>
        </p:blipFill>
        <p:spPr>
          <a:xfrm>
            <a:off x="1693428" y="1232756"/>
            <a:ext cx="5757144" cy="3967762"/>
          </a:xfrm>
          <a:prstGeom prst="rect">
            <a:avLst/>
          </a:prstGeom>
        </p:spPr>
      </p:pic>
      <p:sp>
        <p:nvSpPr>
          <p:cNvPr id="2" name="Rectángulo redondeado 1"/>
          <p:cNvSpPr/>
          <p:nvPr/>
        </p:nvSpPr>
        <p:spPr>
          <a:xfrm>
            <a:off x="663166" y="5200518"/>
            <a:ext cx="7560840" cy="1001545"/>
          </a:xfrm>
          <a:prstGeom prst="roundRect">
            <a:avLst/>
          </a:prstGeom>
          <a:solidFill>
            <a:schemeClr val="accent2">
              <a:lumMod val="75000"/>
            </a:schemeClr>
          </a:solidFill>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dirty="0"/>
              <a:t>Aclarar que la Entidad Financiera queda prohibida realizar cualquier cobro en el proceso de atención de reclamo (recepción y respuesta).</a:t>
            </a:r>
          </a:p>
        </p:txBody>
      </p:sp>
      <p:sp>
        <p:nvSpPr>
          <p:cNvPr id="5" name="Rectángulo redondeado 1">
            <a:extLst>
              <a:ext uri="{FF2B5EF4-FFF2-40B4-BE49-F238E27FC236}">
                <a16:creationId xmlns:a16="http://schemas.microsoft.com/office/drawing/2014/main" id="{AB6E9997-1F16-40DF-AD63-230B1E3E47F1}"/>
              </a:ext>
            </a:extLst>
          </p:cNvPr>
          <p:cNvSpPr/>
          <p:nvPr/>
        </p:nvSpPr>
        <p:spPr>
          <a:xfrm>
            <a:off x="2247342" y="296652"/>
            <a:ext cx="4392488" cy="936104"/>
          </a:xfrm>
          <a:prstGeom prst="roundRect">
            <a:avLst/>
          </a:prstGeom>
          <a:solidFill>
            <a:schemeClr val="accent3">
              <a:lumMod val="60000"/>
              <a:lumOff val="40000"/>
            </a:schemeClr>
          </a:solidFill>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4000" b="1" dirty="0"/>
              <a:t>PROHIBICIÓN</a:t>
            </a:r>
          </a:p>
        </p:txBody>
      </p:sp>
      <p:sp>
        <p:nvSpPr>
          <p:cNvPr id="4" name="Rectángulo redondeado 3"/>
          <p:cNvSpPr/>
          <p:nvPr/>
        </p:nvSpPr>
        <p:spPr>
          <a:xfrm>
            <a:off x="1938908" y="3789040"/>
            <a:ext cx="5009356" cy="720080"/>
          </a:xfrm>
          <a:prstGeom prst="roundRect">
            <a:avLst/>
          </a:prstGeom>
          <a:solidFill>
            <a:srgbClr val="FF0000"/>
          </a:solidFill>
          <a:effectLst>
            <a:outerShdw blurRad="584200" dist="50800" dir="5400000" algn="ctr" rotWithShape="0">
              <a:srgbClr val="000000">
                <a:alpha val="58000"/>
              </a:srgbClr>
            </a:outerShdw>
            <a:reflection stA="52000" endA="300" endPos="55000" dir="5400000" sy="-100000" algn="bl" rotWithShape="0"/>
          </a:effectLst>
          <a:scene3d>
            <a:camera prst="isometricRightUp">
              <a:rot lat="1800000" lon="20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t>NO COBRAR</a:t>
            </a:r>
          </a:p>
        </p:txBody>
      </p:sp>
    </p:spTree>
    <p:extLst>
      <p:ext uri="{BB962C8B-B14F-4D97-AF65-F5344CB8AC3E}">
        <p14:creationId xmlns:p14="http://schemas.microsoft.com/office/powerpoint/2010/main" val="3490022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43DC78B-8DC9-DEC8-DAA4-EEEECBB89D97}"/>
              </a:ext>
            </a:extLst>
          </p:cNvPr>
          <p:cNvSpPr txBox="1"/>
          <p:nvPr/>
        </p:nvSpPr>
        <p:spPr>
          <a:xfrm>
            <a:off x="2771800" y="836712"/>
            <a:ext cx="1616021" cy="1200329"/>
          </a:xfrm>
          <a:prstGeom prst="rect">
            <a:avLst/>
          </a:prstGeom>
          <a:noFill/>
        </p:spPr>
        <p:txBody>
          <a:bodyPr wrap="square">
            <a:spAutoFit/>
          </a:bodyPr>
          <a:lstStyle/>
          <a:p>
            <a:pPr algn="ctr"/>
            <a:r>
              <a:rPr lang="es-ES" sz="1800" b="1" dirty="0">
                <a:solidFill>
                  <a:schemeClr val="bg1"/>
                </a:solidFill>
              </a:rPr>
              <a:t>COMO REGISTRAR UN RECLAMO</a:t>
            </a:r>
          </a:p>
        </p:txBody>
      </p:sp>
      <p:sp>
        <p:nvSpPr>
          <p:cNvPr id="7" name="CuadroTexto 6">
            <a:extLst>
              <a:ext uri="{FF2B5EF4-FFF2-40B4-BE49-F238E27FC236}">
                <a16:creationId xmlns:a16="http://schemas.microsoft.com/office/drawing/2014/main" id="{B806707E-9C68-D2DF-1C8D-4FAB8C36AA97}"/>
              </a:ext>
            </a:extLst>
          </p:cNvPr>
          <p:cNvSpPr txBox="1"/>
          <p:nvPr/>
        </p:nvSpPr>
        <p:spPr>
          <a:xfrm>
            <a:off x="4761117" y="825285"/>
            <a:ext cx="2727986" cy="646331"/>
          </a:xfrm>
          <a:prstGeom prst="rect">
            <a:avLst/>
          </a:prstGeom>
          <a:noFill/>
        </p:spPr>
        <p:txBody>
          <a:bodyPr wrap="square">
            <a:spAutoFit/>
          </a:bodyPr>
          <a:lstStyle/>
          <a:p>
            <a:pPr algn="ctr"/>
            <a:r>
              <a:rPr lang="es-ES" b="1" dirty="0">
                <a:solidFill>
                  <a:schemeClr val="bg1"/>
                </a:solidFill>
              </a:rPr>
              <a:t>DE LA SIGUIENTE MANERA</a:t>
            </a:r>
            <a:endParaRPr lang="es-ES" sz="1800" b="1" dirty="0">
              <a:solidFill>
                <a:schemeClr val="bg1"/>
              </a:solidFill>
            </a:endParaRPr>
          </a:p>
        </p:txBody>
      </p:sp>
      <p:pic>
        <p:nvPicPr>
          <p:cNvPr id="6" name="Imagen 5">
            <a:extLst>
              <a:ext uri="{FF2B5EF4-FFF2-40B4-BE49-F238E27FC236}">
                <a16:creationId xmlns:a16="http://schemas.microsoft.com/office/drawing/2014/main" id="{895FF4A8-BBB1-96E6-61C5-0BE65FEEBF84}"/>
              </a:ext>
            </a:extLst>
          </p:cNvPr>
          <p:cNvPicPr>
            <a:picLocks noChangeAspect="1"/>
          </p:cNvPicPr>
          <p:nvPr/>
        </p:nvPicPr>
        <p:blipFill>
          <a:blip r:embed="rId2"/>
          <a:stretch>
            <a:fillRect/>
          </a:stretch>
        </p:blipFill>
        <p:spPr>
          <a:xfrm>
            <a:off x="1449854" y="2708920"/>
            <a:ext cx="6515688" cy="3323795"/>
          </a:xfrm>
          <a:prstGeom prst="rect">
            <a:avLst/>
          </a:prstGeom>
        </p:spPr>
      </p:pic>
      <p:sp>
        <p:nvSpPr>
          <p:cNvPr id="8" name="Rectángulo: esquinas redondeadas 7">
            <a:extLst>
              <a:ext uri="{FF2B5EF4-FFF2-40B4-BE49-F238E27FC236}">
                <a16:creationId xmlns:a16="http://schemas.microsoft.com/office/drawing/2014/main" id="{6C070067-7010-7396-F518-612B414F4240}"/>
              </a:ext>
            </a:extLst>
          </p:cNvPr>
          <p:cNvSpPr/>
          <p:nvPr/>
        </p:nvSpPr>
        <p:spPr>
          <a:xfrm>
            <a:off x="1763688" y="924221"/>
            <a:ext cx="5620785" cy="134444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000" b="1" dirty="0">
                <a:solidFill>
                  <a:schemeClr val="tx1"/>
                </a:solidFill>
              </a:rPr>
              <a:t>COMO REGISTRAR UN RECLAMO</a:t>
            </a:r>
            <a:endParaRPr lang="es-BO" sz="3000" b="1" dirty="0">
              <a:solidFill>
                <a:schemeClr val="tx1"/>
              </a:solidFill>
            </a:endParaRPr>
          </a:p>
        </p:txBody>
      </p:sp>
    </p:spTree>
    <p:extLst>
      <p:ext uri="{BB962C8B-B14F-4D97-AF65-F5344CB8AC3E}">
        <p14:creationId xmlns:p14="http://schemas.microsoft.com/office/powerpoint/2010/main" val="2972385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5640927" y="980824"/>
            <a:ext cx="2205644" cy="725978"/>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Datos generales</a:t>
            </a:r>
          </a:p>
        </p:txBody>
      </p:sp>
      <p:sp>
        <p:nvSpPr>
          <p:cNvPr id="10" name="Flecha derecha 9"/>
          <p:cNvSpPr/>
          <p:nvPr/>
        </p:nvSpPr>
        <p:spPr>
          <a:xfrm rot="19813315">
            <a:off x="4938443" y="1532991"/>
            <a:ext cx="696095" cy="16749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1" name="Rectángulo 10"/>
          <p:cNvSpPr/>
          <p:nvPr/>
        </p:nvSpPr>
        <p:spPr>
          <a:xfrm>
            <a:off x="5750243" y="1862286"/>
            <a:ext cx="2088232" cy="201622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dirty="0"/>
              <a:t>Descripción del hecho, indicando monto de dinero y detallando documentación adjunta si corresponde</a:t>
            </a:r>
          </a:p>
        </p:txBody>
      </p:sp>
      <p:sp>
        <p:nvSpPr>
          <p:cNvPr id="12" name="Flecha derecha 11"/>
          <p:cNvSpPr/>
          <p:nvPr/>
        </p:nvSpPr>
        <p:spPr>
          <a:xfrm rot="20031170" flipV="1">
            <a:off x="3675779" y="2785350"/>
            <a:ext cx="1966792" cy="310931"/>
          </a:xfrm>
          <a:prstGeom prst="rightArrow">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5622097" y="4120133"/>
            <a:ext cx="2592288" cy="685656"/>
          </a:xfrm>
          <a:prstGeom prst="rect">
            <a:avLst/>
          </a:prstGeom>
          <a:solidFill>
            <a:srgbClr val="57905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600" dirty="0"/>
              <a:t>Se imprime dos copias que se deben firmar</a:t>
            </a:r>
          </a:p>
        </p:txBody>
      </p:sp>
      <p:sp>
        <p:nvSpPr>
          <p:cNvPr id="14" name="Flecha derecha 13"/>
          <p:cNvSpPr/>
          <p:nvPr/>
        </p:nvSpPr>
        <p:spPr>
          <a:xfrm rot="20352484">
            <a:off x="4578742" y="4577517"/>
            <a:ext cx="1030437" cy="227035"/>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5" name="Rectángulo 14"/>
          <p:cNvSpPr/>
          <p:nvPr/>
        </p:nvSpPr>
        <p:spPr>
          <a:xfrm>
            <a:off x="5652120" y="5009330"/>
            <a:ext cx="2448272" cy="820173"/>
          </a:xfrm>
          <a:prstGeom prst="rect">
            <a:avLst/>
          </a:prstGeom>
        </p:spPr>
        <p:style>
          <a:lnRef idx="1">
            <a:schemeClr val="accent1"/>
          </a:lnRef>
          <a:fillRef idx="1003">
            <a:schemeClr val="lt2"/>
          </a:fillRef>
          <a:effectRef idx="1">
            <a:schemeClr val="accent1"/>
          </a:effectRef>
          <a:fontRef idx="minor">
            <a:schemeClr val="dk1"/>
          </a:fontRef>
        </p:style>
        <p:txBody>
          <a:bodyPr rtlCol="0" anchor="ctr"/>
          <a:lstStyle/>
          <a:p>
            <a:pPr algn="ctr"/>
            <a:r>
              <a:rPr lang="es-ES" dirty="0"/>
              <a:t>Comprobante para el Consumidor Financiero</a:t>
            </a:r>
          </a:p>
        </p:txBody>
      </p:sp>
      <p:sp>
        <p:nvSpPr>
          <p:cNvPr id="16" name="Flecha derecha 15"/>
          <p:cNvSpPr/>
          <p:nvPr/>
        </p:nvSpPr>
        <p:spPr>
          <a:xfrm rot="20438561">
            <a:off x="4839432" y="5637013"/>
            <a:ext cx="731484" cy="180250"/>
          </a:xfrm>
          <a:prstGeom prst="rightArrow">
            <a:avLst/>
          </a:prstGeom>
          <a:ln/>
        </p:spPr>
        <p:style>
          <a:lnRef idx="1">
            <a:schemeClr val="accent5"/>
          </a:lnRef>
          <a:fillRef idx="1003">
            <a:schemeClr val="lt2"/>
          </a:fillRef>
          <a:effectRef idx="1">
            <a:schemeClr val="accent5"/>
          </a:effectRef>
          <a:fontRef idx="minor">
            <a:schemeClr val="dk1"/>
          </a:fontRef>
        </p:style>
        <p:txBody>
          <a:bodyPr rtlCol="0" anchor="ctr"/>
          <a:lstStyle/>
          <a:p>
            <a:pPr algn="ctr"/>
            <a:endParaRPr lang="es-ES"/>
          </a:p>
        </p:txBody>
      </p:sp>
      <p:sp>
        <p:nvSpPr>
          <p:cNvPr id="18" name="Flecha derecha 13">
            <a:extLst>
              <a:ext uri="{FF2B5EF4-FFF2-40B4-BE49-F238E27FC236}">
                <a16:creationId xmlns:a16="http://schemas.microsoft.com/office/drawing/2014/main" id="{8A81C182-A4B8-455B-B94E-371375F8EB10}"/>
              </a:ext>
            </a:extLst>
          </p:cNvPr>
          <p:cNvSpPr/>
          <p:nvPr/>
        </p:nvSpPr>
        <p:spPr>
          <a:xfrm>
            <a:off x="4830234" y="6178125"/>
            <a:ext cx="833165" cy="178769"/>
          </a:xfrm>
          <a:prstGeom prst="rightArrow">
            <a:avLst/>
          </a:prstGeom>
          <a:solidFill>
            <a:srgbClr val="00B0F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9" name="Rectángulo 18">
            <a:extLst>
              <a:ext uri="{FF2B5EF4-FFF2-40B4-BE49-F238E27FC236}">
                <a16:creationId xmlns:a16="http://schemas.microsoft.com/office/drawing/2014/main" id="{42B2DFE4-6A1B-46EB-B059-9F99D84FDBAA}"/>
              </a:ext>
            </a:extLst>
          </p:cNvPr>
          <p:cNvSpPr/>
          <p:nvPr/>
        </p:nvSpPr>
        <p:spPr>
          <a:xfrm>
            <a:off x="5750243" y="5892866"/>
            <a:ext cx="3226653" cy="853302"/>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Formulario adicional del reclamo que establece como leyenda</a:t>
            </a:r>
          </a:p>
        </p:txBody>
      </p:sp>
      <p:pic>
        <p:nvPicPr>
          <p:cNvPr id="2" name="Imagen 1">
            <a:extLst>
              <a:ext uri="{FF2B5EF4-FFF2-40B4-BE49-F238E27FC236}">
                <a16:creationId xmlns:a16="http://schemas.microsoft.com/office/drawing/2014/main" id="{3273F8FC-F823-4EFB-8E7D-3B48DE4A6AE5}"/>
              </a:ext>
            </a:extLst>
          </p:cNvPr>
          <p:cNvPicPr>
            <a:picLocks noChangeAspect="1"/>
          </p:cNvPicPr>
          <p:nvPr/>
        </p:nvPicPr>
        <p:blipFill>
          <a:blip r:embed="rId2"/>
          <a:stretch>
            <a:fillRect/>
          </a:stretch>
        </p:blipFill>
        <p:spPr>
          <a:xfrm>
            <a:off x="167104" y="161527"/>
            <a:ext cx="4753757" cy="6534945"/>
          </a:xfrm>
          <a:prstGeom prst="rect">
            <a:avLst/>
          </a:prstGeom>
        </p:spPr>
      </p:pic>
      <p:sp>
        <p:nvSpPr>
          <p:cNvPr id="20" name="Rectángulo 19">
            <a:extLst>
              <a:ext uri="{FF2B5EF4-FFF2-40B4-BE49-F238E27FC236}">
                <a16:creationId xmlns:a16="http://schemas.microsoft.com/office/drawing/2014/main" id="{F967F525-A1CB-4BAE-85FA-E3F783122B3C}"/>
              </a:ext>
            </a:extLst>
          </p:cNvPr>
          <p:cNvSpPr/>
          <p:nvPr/>
        </p:nvSpPr>
        <p:spPr>
          <a:xfrm>
            <a:off x="5691536" y="111832"/>
            <a:ext cx="3056927" cy="725978"/>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a:t>Fecha del reclamo, mediate que medio se efectuó el reclamo, número del reclamo y la entidad</a:t>
            </a:r>
          </a:p>
        </p:txBody>
      </p:sp>
      <p:sp>
        <p:nvSpPr>
          <p:cNvPr id="21" name="Flecha derecha 9">
            <a:extLst>
              <a:ext uri="{FF2B5EF4-FFF2-40B4-BE49-F238E27FC236}">
                <a16:creationId xmlns:a16="http://schemas.microsoft.com/office/drawing/2014/main" id="{42990798-AA2C-440F-99AE-006D080AA98A}"/>
              </a:ext>
            </a:extLst>
          </p:cNvPr>
          <p:cNvSpPr/>
          <p:nvPr/>
        </p:nvSpPr>
        <p:spPr>
          <a:xfrm rot="19813315">
            <a:off x="4918313" y="810669"/>
            <a:ext cx="763915" cy="17007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3428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181100" y="986028"/>
            <a:ext cx="2941320" cy="1106424"/>
          </a:xfrm>
          <a:custGeom>
            <a:avLst/>
            <a:gdLst/>
            <a:ahLst/>
            <a:cxnLst/>
            <a:rect l="l" t="t" r="r" b="b"/>
            <a:pathLst>
              <a:path w="2941320" h="1106424">
                <a:moveTo>
                  <a:pt x="0" y="0"/>
                </a:moveTo>
                <a:lnTo>
                  <a:pt x="2941320" y="0"/>
                </a:lnTo>
                <a:lnTo>
                  <a:pt x="2941320" y="1106424"/>
                </a:lnTo>
                <a:lnTo>
                  <a:pt x="0" y="1106424"/>
                </a:lnTo>
                <a:lnTo>
                  <a:pt x="0" y="0"/>
                </a:lnTo>
                <a:close/>
              </a:path>
            </a:pathLst>
          </a:custGeom>
          <a:blipFill>
            <a:blip r:embed="rId11"/>
            <a:stretch>
              <a:fillRect/>
            </a:stretch>
          </a:blipFill>
        </p:spPr>
        <p:txBody>
          <a:bodyPr/>
          <a:lstStyle/>
          <a:p>
            <a:endParaRPr lang="es-ES"/>
          </a:p>
        </p:txBody>
      </p:sp>
      <p:sp>
        <p:nvSpPr>
          <p:cNvPr id="20" name="Freeform 20"/>
          <p:cNvSpPr/>
          <p:nvPr/>
        </p:nvSpPr>
        <p:spPr>
          <a:xfrm>
            <a:off x="1465326" y="1260091"/>
            <a:ext cx="2325367" cy="426720"/>
          </a:xfrm>
          <a:custGeom>
            <a:avLst/>
            <a:gdLst/>
            <a:ahLst/>
            <a:cxnLst/>
            <a:rect l="l" t="t" r="r" b="b"/>
            <a:pathLst>
              <a:path w="2325367" h="426720">
                <a:moveTo>
                  <a:pt x="0" y="0"/>
                </a:moveTo>
                <a:lnTo>
                  <a:pt x="2325367" y="0"/>
                </a:lnTo>
                <a:lnTo>
                  <a:pt x="2325367" y="426720"/>
                </a:lnTo>
                <a:lnTo>
                  <a:pt x="0" y="4267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ES"/>
          </a:p>
        </p:txBody>
      </p:sp>
      <p:sp>
        <p:nvSpPr>
          <p:cNvPr id="21" name="Freeform 21"/>
          <p:cNvSpPr/>
          <p:nvPr/>
        </p:nvSpPr>
        <p:spPr>
          <a:xfrm>
            <a:off x="4829556" y="3715512"/>
            <a:ext cx="1078992" cy="729996"/>
          </a:xfrm>
          <a:custGeom>
            <a:avLst/>
            <a:gdLst/>
            <a:ahLst/>
            <a:cxnLst/>
            <a:rect l="l" t="t" r="r" b="b"/>
            <a:pathLst>
              <a:path w="1078992" h="729996">
                <a:moveTo>
                  <a:pt x="0" y="0"/>
                </a:moveTo>
                <a:lnTo>
                  <a:pt x="1078992" y="0"/>
                </a:lnTo>
                <a:lnTo>
                  <a:pt x="1078992" y="729996"/>
                </a:lnTo>
                <a:lnTo>
                  <a:pt x="0" y="729996"/>
                </a:lnTo>
                <a:lnTo>
                  <a:pt x="0" y="0"/>
                </a:lnTo>
                <a:close/>
              </a:path>
            </a:pathLst>
          </a:custGeom>
          <a:blipFill>
            <a:blip r:embed="rId14"/>
            <a:stretch>
              <a:fillRect/>
            </a:stretch>
          </a:blipFill>
        </p:spPr>
        <p:txBody>
          <a:bodyPr/>
          <a:lstStyle/>
          <a:p>
            <a:endParaRPr lang="es-ES"/>
          </a:p>
        </p:txBody>
      </p:sp>
      <p:sp>
        <p:nvSpPr>
          <p:cNvPr id="22" name="Freeform 22"/>
          <p:cNvSpPr/>
          <p:nvPr/>
        </p:nvSpPr>
        <p:spPr>
          <a:xfrm>
            <a:off x="5471160" y="3747516"/>
            <a:ext cx="1418844" cy="748284"/>
          </a:xfrm>
          <a:custGeom>
            <a:avLst/>
            <a:gdLst/>
            <a:ahLst/>
            <a:cxnLst/>
            <a:rect l="l" t="t" r="r" b="b"/>
            <a:pathLst>
              <a:path w="1418844" h="748284">
                <a:moveTo>
                  <a:pt x="0" y="0"/>
                </a:moveTo>
                <a:lnTo>
                  <a:pt x="1418844" y="0"/>
                </a:lnTo>
                <a:lnTo>
                  <a:pt x="1418844" y="748284"/>
                </a:lnTo>
                <a:lnTo>
                  <a:pt x="0" y="748284"/>
                </a:lnTo>
                <a:lnTo>
                  <a:pt x="0" y="0"/>
                </a:lnTo>
                <a:close/>
              </a:path>
            </a:pathLst>
          </a:custGeom>
          <a:blipFill>
            <a:blip r:embed="rId15"/>
            <a:stretch>
              <a:fillRect/>
            </a:stretch>
          </a:blipFill>
        </p:spPr>
        <p:txBody>
          <a:bodyPr/>
          <a:lstStyle/>
          <a:p>
            <a:endParaRPr lang="es-ES"/>
          </a:p>
        </p:txBody>
      </p:sp>
      <p:sp>
        <p:nvSpPr>
          <p:cNvPr id="23" name="Freeform 23"/>
          <p:cNvSpPr/>
          <p:nvPr/>
        </p:nvSpPr>
        <p:spPr>
          <a:xfrm>
            <a:off x="4788408" y="4079748"/>
            <a:ext cx="1764792" cy="765048"/>
          </a:xfrm>
          <a:custGeom>
            <a:avLst/>
            <a:gdLst/>
            <a:ahLst/>
            <a:cxnLst/>
            <a:rect l="l" t="t" r="r" b="b"/>
            <a:pathLst>
              <a:path w="1764792" h="765048">
                <a:moveTo>
                  <a:pt x="0" y="0"/>
                </a:moveTo>
                <a:lnTo>
                  <a:pt x="1764792" y="0"/>
                </a:lnTo>
                <a:lnTo>
                  <a:pt x="1764792" y="765048"/>
                </a:lnTo>
                <a:lnTo>
                  <a:pt x="0" y="765048"/>
                </a:lnTo>
                <a:lnTo>
                  <a:pt x="0" y="0"/>
                </a:lnTo>
                <a:close/>
              </a:path>
            </a:pathLst>
          </a:custGeom>
          <a:blipFill>
            <a:blip r:embed="rId16"/>
            <a:stretch>
              <a:fillRect/>
            </a:stretch>
          </a:blipFill>
        </p:spPr>
        <p:txBody>
          <a:bodyPr/>
          <a:lstStyle/>
          <a:p>
            <a:endParaRPr lang="es-ES"/>
          </a:p>
        </p:txBody>
      </p:sp>
      <p:sp>
        <p:nvSpPr>
          <p:cNvPr id="24" name="Freeform 24"/>
          <p:cNvSpPr/>
          <p:nvPr/>
        </p:nvSpPr>
        <p:spPr>
          <a:xfrm>
            <a:off x="4770120" y="4445508"/>
            <a:ext cx="1766316" cy="765048"/>
          </a:xfrm>
          <a:custGeom>
            <a:avLst/>
            <a:gdLst/>
            <a:ahLst/>
            <a:cxnLst/>
            <a:rect l="l" t="t" r="r" b="b"/>
            <a:pathLst>
              <a:path w="1766316" h="765048">
                <a:moveTo>
                  <a:pt x="0" y="0"/>
                </a:moveTo>
                <a:lnTo>
                  <a:pt x="1766316" y="0"/>
                </a:lnTo>
                <a:lnTo>
                  <a:pt x="1766316" y="765048"/>
                </a:lnTo>
                <a:lnTo>
                  <a:pt x="0" y="765048"/>
                </a:lnTo>
                <a:lnTo>
                  <a:pt x="0" y="0"/>
                </a:lnTo>
                <a:close/>
              </a:path>
            </a:pathLst>
          </a:custGeom>
          <a:blipFill>
            <a:blip r:embed="rId17"/>
            <a:stretch>
              <a:fillRect/>
            </a:stretch>
          </a:blipFill>
        </p:spPr>
        <p:txBody>
          <a:bodyPr/>
          <a:lstStyle/>
          <a:p>
            <a:endParaRPr lang="es-ES"/>
          </a:p>
        </p:txBody>
      </p:sp>
      <p:sp>
        <p:nvSpPr>
          <p:cNvPr id="25" name="Freeform 25"/>
          <p:cNvSpPr/>
          <p:nvPr/>
        </p:nvSpPr>
        <p:spPr>
          <a:xfrm>
            <a:off x="6099048" y="4512564"/>
            <a:ext cx="638556" cy="707136"/>
          </a:xfrm>
          <a:custGeom>
            <a:avLst/>
            <a:gdLst/>
            <a:ahLst/>
            <a:cxnLst/>
            <a:rect l="l" t="t" r="r" b="b"/>
            <a:pathLst>
              <a:path w="638556" h="707136">
                <a:moveTo>
                  <a:pt x="0" y="0"/>
                </a:moveTo>
                <a:lnTo>
                  <a:pt x="638556" y="0"/>
                </a:lnTo>
                <a:lnTo>
                  <a:pt x="638556" y="707136"/>
                </a:lnTo>
                <a:lnTo>
                  <a:pt x="0" y="707136"/>
                </a:lnTo>
                <a:lnTo>
                  <a:pt x="0" y="0"/>
                </a:lnTo>
                <a:close/>
              </a:path>
            </a:pathLst>
          </a:custGeom>
          <a:blipFill>
            <a:blip r:embed="rId18"/>
            <a:stretch>
              <a:fillRect/>
            </a:stretch>
          </a:blipFill>
        </p:spPr>
        <p:txBody>
          <a:bodyPr/>
          <a:lstStyle/>
          <a:p>
            <a:endParaRPr lang="es-ES"/>
          </a:p>
        </p:txBody>
      </p:sp>
      <p:sp>
        <p:nvSpPr>
          <p:cNvPr id="26" name="Freeform 26"/>
          <p:cNvSpPr/>
          <p:nvPr/>
        </p:nvSpPr>
        <p:spPr>
          <a:xfrm>
            <a:off x="6300216" y="4523232"/>
            <a:ext cx="1380744" cy="745236"/>
          </a:xfrm>
          <a:custGeom>
            <a:avLst/>
            <a:gdLst/>
            <a:ahLst/>
            <a:cxnLst/>
            <a:rect l="l" t="t" r="r" b="b"/>
            <a:pathLst>
              <a:path w="1380744" h="745236">
                <a:moveTo>
                  <a:pt x="0" y="0"/>
                </a:moveTo>
                <a:lnTo>
                  <a:pt x="1380744" y="0"/>
                </a:lnTo>
                <a:lnTo>
                  <a:pt x="1380744" y="745236"/>
                </a:lnTo>
                <a:lnTo>
                  <a:pt x="0" y="745236"/>
                </a:lnTo>
                <a:lnTo>
                  <a:pt x="0" y="0"/>
                </a:lnTo>
                <a:close/>
              </a:path>
            </a:pathLst>
          </a:custGeom>
          <a:blipFill>
            <a:blip r:embed="rId19"/>
            <a:stretch>
              <a:fillRect/>
            </a:stretch>
          </a:blipFill>
        </p:spPr>
        <p:txBody>
          <a:bodyPr/>
          <a:lstStyle/>
          <a:p>
            <a:endParaRPr lang="es-ES"/>
          </a:p>
        </p:txBody>
      </p:sp>
      <p:sp>
        <p:nvSpPr>
          <p:cNvPr id="27" name="Freeform 27"/>
          <p:cNvSpPr/>
          <p:nvPr/>
        </p:nvSpPr>
        <p:spPr>
          <a:xfrm>
            <a:off x="7243572" y="4570476"/>
            <a:ext cx="513588" cy="701040"/>
          </a:xfrm>
          <a:custGeom>
            <a:avLst/>
            <a:gdLst/>
            <a:ahLst/>
            <a:cxnLst/>
            <a:rect l="l" t="t" r="r" b="b"/>
            <a:pathLst>
              <a:path w="513588" h="701040">
                <a:moveTo>
                  <a:pt x="0" y="0"/>
                </a:moveTo>
                <a:lnTo>
                  <a:pt x="513588" y="0"/>
                </a:lnTo>
                <a:lnTo>
                  <a:pt x="513588" y="701040"/>
                </a:lnTo>
                <a:lnTo>
                  <a:pt x="0" y="701040"/>
                </a:lnTo>
                <a:lnTo>
                  <a:pt x="0" y="0"/>
                </a:lnTo>
                <a:close/>
              </a:path>
            </a:pathLst>
          </a:custGeom>
          <a:blipFill>
            <a:blip r:embed="rId20"/>
            <a:stretch>
              <a:fillRect/>
            </a:stretch>
          </a:blipFill>
        </p:spPr>
        <p:txBody>
          <a:bodyPr/>
          <a:lstStyle/>
          <a:p>
            <a:endParaRPr lang="es-ES"/>
          </a:p>
        </p:txBody>
      </p:sp>
      <p:sp>
        <p:nvSpPr>
          <p:cNvPr id="28" name="Freeform 28"/>
          <p:cNvSpPr/>
          <p:nvPr/>
        </p:nvSpPr>
        <p:spPr>
          <a:xfrm>
            <a:off x="4969259" y="1585465"/>
            <a:ext cx="2893000" cy="2254872"/>
          </a:xfrm>
          <a:custGeom>
            <a:avLst/>
            <a:gdLst/>
            <a:ahLst/>
            <a:cxnLst/>
            <a:rect l="l" t="t" r="r" b="b"/>
            <a:pathLst>
              <a:path w="2893000" h="2254872">
                <a:moveTo>
                  <a:pt x="0" y="0"/>
                </a:moveTo>
                <a:lnTo>
                  <a:pt x="2893000" y="0"/>
                </a:lnTo>
                <a:lnTo>
                  <a:pt x="2893000" y="2254872"/>
                </a:lnTo>
                <a:lnTo>
                  <a:pt x="0" y="225487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s-ES"/>
          </a:p>
        </p:txBody>
      </p:sp>
      <p:sp>
        <p:nvSpPr>
          <p:cNvPr id="29" name="Freeform 29"/>
          <p:cNvSpPr/>
          <p:nvPr/>
        </p:nvSpPr>
        <p:spPr>
          <a:xfrm>
            <a:off x="4914900" y="3858130"/>
            <a:ext cx="2656837" cy="1183005"/>
          </a:xfrm>
          <a:custGeom>
            <a:avLst/>
            <a:gdLst/>
            <a:ahLst/>
            <a:cxnLst/>
            <a:rect l="l" t="t" r="r" b="b"/>
            <a:pathLst>
              <a:path w="2656837" h="1183005">
                <a:moveTo>
                  <a:pt x="0" y="0"/>
                </a:moveTo>
                <a:lnTo>
                  <a:pt x="2656837" y="0"/>
                </a:lnTo>
                <a:lnTo>
                  <a:pt x="2656837" y="1183005"/>
                </a:lnTo>
                <a:lnTo>
                  <a:pt x="0" y="1183005"/>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s-ES"/>
          </a:p>
        </p:txBody>
      </p:sp>
      <p:sp>
        <p:nvSpPr>
          <p:cNvPr id="30" name="Freeform 30"/>
          <p:cNvSpPr/>
          <p:nvPr/>
        </p:nvSpPr>
        <p:spPr>
          <a:xfrm>
            <a:off x="187452" y="1239012"/>
            <a:ext cx="2601468" cy="3037332"/>
          </a:xfrm>
          <a:custGeom>
            <a:avLst/>
            <a:gdLst/>
            <a:ahLst/>
            <a:cxnLst/>
            <a:rect l="l" t="t" r="r" b="b"/>
            <a:pathLst>
              <a:path w="2601468" h="3037332">
                <a:moveTo>
                  <a:pt x="0" y="0"/>
                </a:moveTo>
                <a:lnTo>
                  <a:pt x="2601468" y="0"/>
                </a:lnTo>
                <a:lnTo>
                  <a:pt x="2601468" y="3037332"/>
                </a:lnTo>
                <a:lnTo>
                  <a:pt x="0" y="3037332"/>
                </a:lnTo>
                <a:lnTo>
                  <a:pt x="0" y="0"/>
                </a:lnTo>
                <a:close/>
              </a:path>
            </a:pathLst>
          </a:custGeom>
          <a:blipFill>
            <a:blip r:embed="rId25"/>
            <a:stretch>
              <a:fillRect/>
            </a:stretch>
          </a:blipFill>
        </p:spPr>
        <p:txBody>
          <a:bodyPr/>
          <a:lstStyle/>
          <a:p>
            <a:endParaRPr lang="es-ES"/>
          </a:p>
        </p:txBody>
      </p:sp>
      <p:sp>
        <p:nvSpPr>
          <p:cNvPr id="31" name="Freeform 31"/>
          <p:cNvSpPr/>
          <p:nvPr/>
        </p:nvSpPr>
        <p:spPr>
          <a:xfrm>
            <a:off x="1859280" y="2304288"/>
            <a:ext cx="2737104" cy="1277112"/>
          </a:xfrm>
          <a:custGeom>
            <a:avLst/>
            <a:gdLst/>
            <a:ahLst/>
            <a:cxnLst/>
            <a:rect l="l" t="t" r="r" b="b"/>
            <a:pathLst>
              <a:path w="2737104" h="1277112">
                <a:moveTo>
                  <a:pt x="0" y="0"/>
                </a:moveTo>
                <a:lnTo>
                  <a:pt x="2737104" y="0"/>
                </a:lnTo>
                <a:lnTo>
                  <a:pt x="2737104" y="1277112"/>
                </a:lnTo>
                <a:lnTo>
                  <a:pt x="0" y="1277112"/>
                </a:lnTo>
                <a:lnTo>
                  <a:pt x="0" y="0"/>
                </a:lnTo>
                <a:close/>
              </a:path>
            </a:pathLst>
          </a:custGeom>
          <a:blipFill>
            <a:blip r:embed="rId26"/>
            <a:stretch>
              <a:fillRect/>
            </a:stretch>
          </a:blipFill>
        </p:spPr>
        <p:txBody>
          <a:bodyPr/>
          <a:lstStyle/>
          <a:p>
            <a:endParaRPr lang="es-ES"/>
          </a:p>
        </p:txBody>
      </p:sp>
      <p:grpSp>
        <p:nvGrpSpPr>
          <p:cNvPr id="32" name="Group 32"/>
          <p:cNvGrpSpPr>
            <a:grpSpLocks noChangeAspect="1"/>
          </p:cNvGrpSpPr>
          <p:nvPr/>
        </p:nvGrpSpPr>
        <p:grpSpPr>
          <a:xfrm rot="292140">
            <a:off x="1329268" y="3509298"/>
            <a:ext cx="2779236" cy="2619179"/>
            <a:chOff x="0" y="0"/>
            <a:chExt cx="4674222" cy="4405033"/>
          </a:xfrm>
        </p:grpSpPr>
        <p:sp>
          <p:nvSpPr>
            <p:cNvPr id="33" name="Freeform 33"/>
            <p:cNvSpPr/>
            <p:nvPr/>
          </p:nvSpPr>
          <p:spPr>
            <a:xfrm>
              <a:off x="0" y="0"/>
              <a:ext cx="4674235" cy="4404995"/>
            </a:xfrm>
            <a:custGeom>
              <a:avLst/>
              <a:gdLst/>
              <a:ahLst/>
              <a:cxnLst/>
              <a:rect l="l" t="t" r="r" b="b"/>
              <a:pathLst>
                <a:path w="4674235" h="4404995">
                  <a:moveTo>
                    <a:pt x="127" y="0"/>
                  </a:moveTo>
                  <a:lnTo>
                    <a:pt x="0" y="4404868"/>
                  </a:lnTo>
                  <a:lnTo>
                    <a:pt x="4674108" y="4404995"/>
                  </a:lnTo>
                  <a:lnTo>
                    <a:pt x="4674235" y="127"/>
                  </a:lnTo>
                  <a:lnTo>
                    <a:pt x="127" y="0"/>
                  </a:lnTo>
                  <a:close/>
                </a:path>
              </a:pathLst>
            </a:custGeom>
            <a:blipFill>
              <a:blip r:embed="rId27"/>
              <a:stretch>
                <a:fillRect/>
              </a:stretch>
            </a:blipFill>
          </p:spPr>
          <p:txBody>
            <a:bodyPr/>
            <a:lstStyle/>
            <a:p>
              <a:endParaRPr lang="es-ES"/>
            </a:p>
          </p:txBody>
        </p:sp>
      </p:grpSp>
      <p:sp>
        <p:nvSpPr>
          <p:cNvPr id="34" name="Freeform 34"/>
          <p:cNvSpPr/>
          <p:nvPr/>
        </p:nvSpPr>
        <p:spPr>
          <a:xfrm>
            <a:off x="1142346" y="3346694"/>
            <a:ext cx="3136922" cy="2967114"/>
          </a:xfrm>
          <a:custGeom>
            <a:avLst/>
            <a:gdLst/>
            <a:ahLst/>
            <a:cxnLst/>
            <a:rect l="l" t="t" r="r" b="b"/>
            <a:pathLst>
              <a:path w="3799075" h="3632102">
                <a:moveTo>
                  <a:pt x="0" y="0"/>
                </a:moveTo>
                <a:lnTo>
                  <a:pt x="3799075" y="0"/>
                </a:lnTo>
                <a:lnTo>
                  <a:pt x="3799075" y="3632102"/>
                </a:lnTo>
                <a:lnTo>
                  <a:pt x="0" y="3632102"/>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s-ES"/>
          </a:p>
        </p:txBody>
      </p:sp>
      <p:sp>
        <p:nvSpPr>
          <p:cNvPr id="35" name="TextBox 35"/>
          <p:cNvSpPr txBox="1"/>
          <p:nvPr/>
        </p:nvSpPr>
        <p:spPr>
          <a:xfrm>
            <a:off x="1086063" y="1563448"/>
            <a:ext cx="1194349" cy="2082803"/>
          </a:xfrm>
          <a:prstGeom prst="rect">
            <a:avLst/>
          </a:prstGeom>
        </p:spPr>
        <p:txBody>
          <a:bodyPr lIns="0" tIns="0" rIns="0" bIns="0" rtlCol="0" anchor="t">
            <a:spAutoFit/>
          </a:bodyPr>
          <a:lstStyle/>
          <a:p>
            <a:pPr algn="l">
              <a:lnSpc>
                <a:spcPts val="15408"/>
              </a:lnSpc>
            </a:pPr>
            <a:r>
              <a:rPr lang="en-US" sz="11005" spc="22">
                <a:solidFill>
                  <a:srgbClr val="FFC000"/>
                </a:solidFill>
                <a:latin typeface="ITC Franklin Gothic LT"/>
                <a:ea typeface="ITC Franklin Gothic LT"/>
                <a:cs typeface="ITC Franklin Gothic LT"/>
                <a:sym typeface="ITC Franklin Gothic LT"/>
              </a:rPr>
              <a:t>2 </a:t>
            </a:r>
          </a:p>
        </p:txBody>
      </p:sp>
      <p:sp>
        <p:nvSpPr>
          <p:cNvPr id="36" name="TextBox 36"/>
          <p:cNvSpPr txBox="1"/>
          <p:nvPr/>
        </p:nvSpPr>
        <p:spPr>
          <a:xfrm>
            <a:off x="2159361" y="2460631"/>
            <a:ext cx="2145049" cy="833361"/>
          </a:xfrm>
          <a:prstGeom prst="rect">
            <a:avLst/>
          </a:prstGeom>
        </p:spPr>
        <p:txBody>
          <a:bodyPr lIns="0" tIns="0" rIns="0" bIns="0" rtlCol="0" anchor="t">
            <a:spAutoFit/>
          </a:bodyPr>
          <a:lstStyle/>
          <a:p>
            <a:pPr algn="l">
              <a:lnSpc>
                <a:spcPts val="6165"/>
              </a:lnSpc>
            </a:pPr>
            <a:r>
              <a:rPr lang="en-US" sz="4404" spc="4" dirty="0" err="1">
                <a:solidFill>
                  <a:srgbClr val="FFC000"/>
                </a:solidFill>
                <a:latin typeface="ITC Franklin Gothic LT"/>
                <a:ea typeface="ITC Franklin Gothic LT"/>
                <a:cs typeface="ITC Franklin Gothic LT"/>
                <a:sym typeface="ITC Franklin Gothic LT"/>
              </a:rPr>
              <a:t>Claridad</a:t>
            </a:r>
            <a:r>
              <a:rPr lang="en-US" sz="4404" spc="4" dirty="0">
                <a:solidFill>
                  <a:srgbClr val="FFC000"/>
                </a:solidFill>
                <a:latin typeface="ITC Franklin Gothic LT"/>
                <a:ea typeface="ITC Franklin Gothic LT"/>
                <a:cs typeface="ITC Franklin Gothic LT"/>
                <a:sym typeface="ITC Franklin Gothic LT"/>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4932040" y="260648"/>
            <a:ext cx="3384376" cy="1440160"/>
          </a:xfrm>
          <a:prstGeom prst="rect">
            <a:avLst/>
          </a:prstGeom>
          <a:solidFill>
            <a:schemeClr val="accent3">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000" b="1" dirty="0">
                <a:solidFill>
                  <a:schemeClr val="tx1"/>
                </a:solidFill>
              </a:rPr>
              <a:t>RECLAMO POR </a:t>
            </a:r>
            <a:r>
              <a:rPr lang="es-ES" sz="2000" b="1" dirty="0">
                <a:solidFill>
                  <a:schemeClr val="tx1"/>
                </a:solidFill>
                <a:latin typeface="Baskerville Old Face" panose="02020602080505020303" pitchFamily="18" charset="0"/>
              </a:rPr>
              <a:t>INTERNET </a:t>
            </a:r>
          </a:p>
          <a:p>
            <a:pPr algn="ctr"/>
            <a:r>
              <a:rPr lang="es-ES" sz="2000" b="1" dirty="0">
                <a:solidFill>
                  <a:schemeClr val="tx1"/>
                </a:solidFill>
              </a:rPr>
              <a:t>WWW.CACSA.COM.BO</a:t>
            </a:r>
          </a:p>
        </p:txBody>
      </p:sp>
      <p:pic>
        <p:nvPicPr>
          <p:cNvPr id="4" name="Imagen 3">
            <a:extLst>
              <a:ext uri="{FF2B5EF4-FFF2-40B4-BE49-F238E27FC236}">
                <a16:creationId xmlns:a16="http://schemas.microsoft.com/office/drawing/2014/main" id="{BA075EA6-7397-EE93-1EDD-04F03C6583EC}"/>
              </a:ext>
            </a:extLst>
          </p:cNvPr>
          <p:cNvPicPr>
            <a:picLocks noChangeAspect="1"/>
          </p:cNvPicPr>
          <p:nvPr/>
        </p:nvPicPr>
        <p:blipFill>
          <a:blip r:embed="rId2">
            <a:extLst>
              <a:ext uri="{28A0092B-C50C-407E-A947-70E740481C1C}">
                <a14:useLocalDpi xmlns:a14="http://schemas.microsoft.com/office/drawing/2010/main" val="0"/>
              </a:ext>
            </a:extLst>
          </a:blip>
          <a:srcRect l="29871"/>
          <a:stretch>
            <a:fillRect/>
          </a:stretch>
        </p:blipFill>
        <p:spPr>
          <a:xfrm>
            <a:off x="5404385" y="2060848"/>
            <a:ext cx="3129282" cy="3816424"/>
          </a:xfrm>
          <a:prstGeom prst="rect">
            <a:avLst/>
          </a:prstGeom>
        </p:spPr>
      </p:pic>
      <p:pic>
        <p:nvPicPr>
          <p:cNvPr id="6" name="Imagen 5">
            <a:extLst>
              <a:ext uri="{FF2B5EF4-FFF2-40B4-BE49-F238E27FC236}">
                <a16:creationId xmlns:a16="http://schemas.microsoft.com/office/drawing/2014/main" id="{68A044A4-EE7E-5991-1727-A7391B846898}"/>
              </a:ext>
            </a:extLst>
          </p:cNvPr>
          <p:cNvPicPr>
            <a:picLocks noChangeAspect="1"/>
          </p:cNvPicPr>
          <p:nvPr/>
        </p:nvPicPr>
        <p:blipFill>
          <a:blip r:embed="rId3"/>
          <a:srcRect l="10625" t="14983" r="12201" b="12182"/>
          <a:stretch>
            <a:fillRect/>
          </a:stretch>
        </p:blipFill>
        <p:spPr>
          <a:xfrm>
            <a:off x="220893" y="1340768"/>
            <a:ext cx="4567131" cy="4896544"/>
          </a:xfrm>
          <a:prstGeom prst="rect">
            <a:avLst/>
          </a:prstGeom>
        </p:spPr>
      </p:pic>
      <p:sp>
        <p:nvSpPr>
          <p:cNvPr id="8" name="Flecha: hacia la izquierda 7">
            <a:extLst>
              <a:ext uri="{FF2B5EF4-FFF2-40B4-BE49-F238E27FC236}">
                <a16:creationId xmlns:a16="http://schemas.microsoft.com/office/drawing/2014/main" id="{A7CF9EE8-2146-46CE-8694-6761E4D4AA94}"/>
              </a:ext>
            </a:extLst>
          </p:cNvPr>
          <p:cNvSpPr/>
          <p:nvPr/>
        </p:nvSpPr>
        <p:spPr>
          <a:xfrm>
            <a:off x="4499992" y="2708920"/>
            <a:ext cx="1008112" cy="432048"/>
          </a:xfrm>
          <a:prstGeom prst="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2756227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882B15C-E5EC-080A-E4DC-1291AB97E313}"/>
              </a:ext>
            </a:extLst>
          </p:cNvPr>
          <p:cNvPicPr>
            <a:picLocks noChangeAspect="1"/>
          </p:cNvPicPr>
          <p:nvPr/>
        </p:nvPicPr>
        <p:blipFill>
          <a:blip r:embed="rId2"/>
          <a:srcRect l="10625" t="14983" r="14563" b="12182"/>
          <a:stretch>
            <a:fillRect/>
          </a:stretch>
        </p:blipFill>
        <p:spPr>
          <a:xfrm>
            <a:off x="3059832" y="25290"/>
            <a:ext cx="5832648" cy="2107566"/>
          </a:xfrm>
          <a:prstGeom prst="rect">
            <a:avLst/>
          </a:prstGeom>
        </p:spPr>
      </p:pic>
      <p:pic>
        <p:nvPicPr>
          <p:cNvPr id="7" name="Imagen 6">
            <a:extLst>
              <a:ext uri="{FF2B5EF4-FFF2-40B4-BE49-F238E27FC236}">
                <a16:creationId xmlns:a16="http://schemas.microsoft.com/office/drawing/2014/main" id="{F313631E-F2A9-235A-C919-A6667A41DF02}"/>
              </a:ext>
            </a:extLst>
          </p:cNvPr>
          <p:cNvPicPr>
            <a:picLocks noChangeAspect="1"/>
          </p:cNvPicPr>
          <p:nvPr/>
        </p:nvPicPr>
        <p:blipFill>
          <a:blip r:embed="rId3"/>
          <a:srcRect l="11413" t="17785" r="17764" b="10781"/>
          <a:stretch>
            <a:fillRect/>
          </a:stretch>
        </p:blipFill>
        <p:spPr>
          <a:xfrm>
            <a:off x="3059833" y="2129807"/>
            <a:ext cx="5832648" cy="1963551"/>
          </a:xfrm>
          <a:prstGeom prst="rect">
            <a:avLst/>
          </a:prstGeom>
        </p:spPr>
      </p:pic>
      <p:pic>
        <p:nvPicPr>
          <p:cNvPr id="11" name="Imagen 10">
            <a:extLst>
              <a:ext uri="{FF2B5EF4-FFF2-40B4-BE49-F238E27FC236}">
                <a16:creationId xmlns:a16="http://schemas.microsoft.com/office/drawing/2014/main" id="{A77C831C-C762-7E3A-FE4C-343262E80D47}"/>
              </a:ext>
            </a:extLst>
          </p:cNvPr>
          <p:cNvPicPr>
            <a:picLocks noChangeAspect="1"/>
          </p:cNvPicPr>
          <p:nvPr/>
        </p:nvPicPr>
        <p:blipFill>
          <a:blip r:embed="rId4"/>
          <a:srcRect l="25934" t="23465" r="30907" b="3778"/>
          <a:stretch>
            <a:fillRect/>
          </a:stretch>
        </p:blipFill>
        <p:spPr>
          <a:xfrm>
            <a:off x="3059833" y="4093358"/>
            <a:ext cx="5832648" cy="2739352"/>
          </a:xfrm>
          <a:prstGeom prst="rect">
            <a:avLst/>
          </a:prstGeom>
        </p:spPr>
      </p:pic>
      <p:pic>
        <p:nvPicPr>
          <p:cNvPr id="12" name="Imagen 11">
            <a:extLst>
              <a:ext uri="{FF2B5EF4-FFF2-40B4-BE49-F238E27FC236}">
                <a16:creationId xmlns:a16="http://schemas.microsoft.com/office/drawing/2014/main" id="{E3979642-DC0B-7142-3C1B-76F658599A6D}"/>
              </a:ext>
            </a:extLst>
          </p:cNvPr>
          <p:cNvPicPr>
            <a:picLocks noChangeAspect="1"/>
          </p:cNvPicPr>
          <p:nvPr/>
        </p:nvPicPr>
        <p:blipFill>
          <a:blip r:embed="rId5"/>
          <a:stretch>
            <a:fillRect/>
          </a:stretch>
        </p:blipFill>
        <p:spPr>
          <a:xfrm>
            <a:off x="31333" y="1179587"/>
            <a:ext cx="3672409" cy="4498826"/>
          </a:xfrm>
          <a:prstGeom prst="rect">
            <a:avLst/>
          </a:prstGeom>
        </p:spPr>
      </p:pic>
    </p:spTree>
    <p:extLst>
      <p:ext uri="{BB962C8B-B14F-4D97-AF65-F5344CB8AC3E}">
        <p14:creationId xmlns:p14="http://schemas.microsoft.com/office/powerpoint/2010/main" val="823247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F373E6F-A260-2235-D39A-FA675FF42A66}"/>
              </a:ext>
            </a:extLst>
          </p:cNvPr>
          <p:cNvPicPr>
            <a:picLocks noChangeAspect="1"/>
          </p:cNvPicPr>
          <p:nvPr/>
        </p:nvPicPr>
        <p:blipFill>
          <a:blip r:embed="rId2"/>
          <a:srcRect l="6300" r="47500" b="2801"/>
          <a:stretch>
            <a:fillRect/>
          </a:stretch>
        </p:blipFill>
        <p:spPr>
          <a:xfrm>
            <a:off x="251520" y="1124744"/>
            <a:ext cx="3300367" cy="5400600"/>
          </a:xfrm>
          <a:prstGeom prst="rect">
            <a:avLst/>
          </a:prstGeom>
        </p:spPr>
      </p:pic>
      <p:sp>
        <p:nvSpPr>
          <p:cNvPr id="8" name="Rectángulo: esquinas redondeadas 7">
            <a:extLst>
              <a:ext uri="{FF2B5EF4-FFF2-40B4-BE49-F238E27FC236}">
                <a16:creationId xmlns:a16="http://schemas.microsoft.com/office/drawing/2014/main" id="{C0EF0AB7-13D9-8538-98EB-5F3B3A6773FE}"/>
              </a:ext>
            </a:extLst>
          </p:cNvPr>
          <p:cNvSpPr/>
          <p:nvPr/>
        </p:nvSpPr>
        <p:spPr>
          <a:xfrm>
            <a:off x="3131840" y="280999"/>
            <a:ext cx="4104456" cy="792088"/>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BO" b="1" dirty="0">
                <a:solidFill>
                  <a:schemeClr val="bg2">
                    <a:lumMod val="50000"/>
                  </a:schemeClr>
                </a:solidFill>
              </a:rPr>
              <a:t>PROCEDIMIENTO PARA LA RECEPCION Y ATENCION DE RECLAMOS</a:t>
            </a:r>
          </a:p>
        </p:txBody>
      </p:sp>
      <p:sp>
        <p:nvSpPr>
          <p:cNvPr id="9" name="Rectángulo 8">
            <a:extLst>
              <a:ext uri="{FF2B5EF4-FFF2-40B4-BE49-F238E27FC236}">
                <a16:creationId xmlns:a16="http://schemas.microsoft.com/office/drawing/2014/main" id="{AEC1BB37-B332-7C66-2B54-7B19BA6FCFDC}"/>
              </a:ext>
            </a:extLst>
          </p:cNvPr>
          <p:cNvSpPr/>
          <p:nvPr/>
        </p:nvSpPr>
        <p:spPr>
          <a:xfrm>
            <a:off x="3551886" y="1268760"/>
            <a:ext cx="4332482" cy="4896544"/>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just" defTabSz="457200" rtl="0" eaLnBrk="1" fontAlgn="auto" latinLnBrk="0" hangingPunct="1">
              <a:lnSpc>
                <a:spcPct val="100000"/>
              </a:lnSpc>
              <a:spcBef>
                <a:spcPts val="0"/>
              </a:spcBef>
              <a:spcAft>
                <a:spcPts val="0"/>
              </a:spcAft>
              <a:buClrTx/>
              <a:buSzTx/>
              <a:buFont typeface="Wingdings" pitchFamily="2" charset="2"/>
              <a:buChar char="v"/>
              <a:tabLst/>
              <a:defRPr/>
            </a:pPr>
            <a:r>
              <a:rPr kumimoji="0" lang="es-ES" sz="1500" b="0" i="0" u="none" strike="noStrike" kern="1200" cap="none" spc="0" normalizeH="0" baseline="0" noProof="0" dirty="0">
                <a:ln>
                  <a:noFill/>
                </a:ln>
                <a:solidFill>
                  <a:schemeClr val="tx1"/>
                </a:solidFill>
                <a:effectLst/>
                <a:uLnTx/>
                <a:uFillTx/>
                <a:latin typeface="Tw Cen MT" panose="020B0602020104020603"/>
                <a:ea typeface="+mn-ea"/>
                <a:cs typeface="+mn-cs"/>
              </a:rPr>
              <a:t>Recibir todo reclamo formulado por los consumidores financieros, consignando el medio por el cual requieren que se les remitan las cartas de respuesta a sus reclamos.</a:t>
            </a:r>
          </a:p>
          <a:p>
            <a:pPr marL="285750" marR="0" lvl="0" indent="-285750" algn="just" defTabSz="457200" rtl="0" eaLnBrk="1" fontAlgn="auto" latinLnBrk="0" hangingPunct="1">
              <a:lnSpc>
                <a:spcPct val="100000"/>
              </a:lnSpc>
              <a:spcBef>
                <a:spcPts val="0"/>
              </a:spcBef>
              <a:spcAft>
                <a:spcPts val="0"/>
              </a:spcAft>
              <a:buClrTx/>
              <a:buSzTx/>
              <a:buFont typeface="Wingdings" pitchFamily="2" charset="2"/>
              <a:buChar char="v"/>
              <a:tabLst/>
              <a:defRPr/>
            </a:pPr>
            <a:r>
              <a:rPr kumimoji="0" lang="es-ES" sz="1500" b="0" i="0" u="none" strike="noStrike" kern="1200" cap="none" spc="0" normalizeH="0" baseline="0" noProof="0" dirty="0">
                <a:ln>
                  <a:noFill/>
                </a:ln>
                <a:solidFill>
                  <a:schemeClr val="tx1"/>
                </a:solidFill>
                <a:effectLst/>
                <a:uLnTx/>
                <a:uFillTx/>
                <a:latin typeface="Tw Cen MT" panose="020B0602020104020603"/>
                <a:ea typeface="+mn-ea"/>
                <a:cs typeface="+mn-cs"/>
              </a:rPr>
              <a:t>Registrar el reclamo, asignándole un número único y correlativo.</a:t>
            </a:r>
          </a:p>
          <a:p>
            <a:pPr marL="285750" marR="0" lvl="0" indent="-285750" algn="just" defTabSz="457200" rtl="0" eaLnBrk="1" fontAlgn="auto" latinLnBrk="0" hangingPunct="1">
              <a:lnSpc>
                <a:spcPct val="100000"/>
              </a:lnSpc>
              <a:spcBef>
                <a:spcPts val="0"/>
              </a:spcBef>
              <a:spcAft>
                <a:spcPts val="0"/>
              </a:spcAft>
              <a:buClrTx/>
              <a:buSzTx/>
              <a:buFont typeface="Wingdings" pitchFamily="2" charset="2"/>
              <a:buChar char="v"/>
              <a:tabLst/>
              <a:defRPr/>
            </a:pPr>
            <a:r>
              <a:rPr kumimoji="0" lang="es-ES" sz="1500" b="0" i="0" u="none" strike="noStrike" kern="1200" cap="none" spc="0" normalizeH="0" baseline="0" noProof="0" dirty="0">
                <a:ln>
                  <a:noFill/>
                </a:ln>
                <a:solidFill>
                  <a:schemeClr val="tx1"/>
                </a:solidFill>
                <a:effectLst/>
                <a:uLnTx/>
                <a:uFillTx/>
                <a:latin typeface="Tw Cen MT" panose="020B0602020104020603"/>
                <a:ea typeface="+mn-ea"/>
                <a:cs typeface="+mn-cs"/>
              </a:rPr>
              <a:t>Comunicar a los consumidores financieros su número único de reclamo, dejando constancia de ello. Dicha comunicación, debe realizarse inmediatamente o en un plazo máximo de veinticuatro (24) horas, computables desde el registro del reclamo.</a:t>
            </a:r>
          </a:p>
          <a:p>
            <a:pPr marL="285750" marR="0" lvl="0" indent="-285750" algn="just" defTabSz="457200" rtl="0" eaLnBrk="1" fontAlgn="auto" latinLnBrk="0" hangingPunct="1">
              <a:lnSpc>
                <a:spcPct val="100000"/>
              </a:lnSpc>
              <a:spcBef>
                <a:spcPts val="0"/>
              </a:spcBef>
              <a:spcAft>
                <a:spcPts val="0"/>
              </a:spcAft>
              <a:buClrTx/>
              <a:buSzTx/>
              <a:buFont typeface="Wingdings" pitchFamily="2" charset="2"/>
              <a:buChar char="v"/>
              <a:tabLst/>
              <a:defRPr/>
            </a:pPr>
            <a:r>
              <a:rPr kumimoji="0" lang="es-ES" sz="1500" b="0" i="0" u="none" strike="noStrike" kern="1200" cap="none" spc="0" normalizeH="0" baseline="0" noProof="0" dirty="0">
                <a:ln>
                  <a:noFill/>
                </a:ln>
                <a:solidFill>
                  <a:schemeClr val="tx1"/>
                </a:solidFill>
                <a:effectLst/>
                <a:uLnTx/>
                <a:uFillTx/>
                <a:latin typeface="Tw Cen MT" panose="020B0602020104020603"/>
                <a:ea typeface="+mn-ea"/>
                <a:cs typeface="+mn-cs"/>
              </a:rPr>
              <a:t>Solicitar a los consumidores financieros, cuando corresponda, adjuntar la documentación pertinente.</a:t>
            </a:r>
          </a:p>
          <a:p>
            <a:pPr marL="285750" marR="0" lvl="0" indent="-285750" algn="just" defTabSz="457200" rtl="0" eaLnBrk="1" fontAlgn="auto" latinLnBrk="0" hangingPunct="1">
              <a:lnSpc>
                <a:spcPct val="100000"/>
              </a:lnSpc>
              <a:spcBef>
                <a:spcPts val="0"/>
              </a:spcBef>
              <a:spcAft>
                <a:spcPts val="0"/>
              </a:spcAft>
              <a:buClrTx/>
              <a:buSzTx/>
              <a:buFont typeface="Wingdings" pitchFamily="2" charset="2"/>
              <a:buChar char="v"/>
              <a:tabLst/>
              <a:defRPr/>
            </a:pPr>
            <a:r>
              <a:rPr kumimoji="0" lang="es-ES" sz="1500" b="0" i="0" u="none" strike="noStrike" kern="1200" cap="none" spc="0" normalizeH="0" baseline="0" noProof="0" dirty="0">
                <a:ln>
                  <a:noFill/>
                </a:ln>
                <a:solidFill>
                  <a:schemeClr val="tx1"/>
                </a:solidFill>
                <a:effectLst/>
                <a:uLnTx/>
                <a:uFillTx/>
                <a:latin typeface="Tw Cen MT" panose="020B0602020104020603"/>
                <a:ea typeface="+mn-ea"/>
                <a:cs typeface="+mn-cs"/>
              </a:rPr>
              <a:t>Realizar el análisis de toda la documentación presentada por los consumidores financieros que respalda el reclamo.</a:t>
            </a:r>
          </a:p>
          <a:p>
            <a:pPr marL="285750" marR="0" lvl="0" indent="-285750" algn="just" defTabSz="457200" rtl="0" eaLnBrk="1" fontAlgn="auto" latinLnBrk="0" hangingPunct="1">
              <a:lnSpc>
                <a:spcPct val="100000"/>
              </a:lnSpc>
              <a:spcBef>
                <a:spcPts val="0"/>
              </a:spcBef>
              <a:spcAft>
                <a:spcPts val="0"/>
              </a:spcAft>
              <a:buClrTx/>
              <a:buSzTx/>
              <a:buFont typeface="Wingdings" pitchFamily="2" charset="2"/>
              <a:buChar char="v"/>
              <a:tabLst/>
              <a:defRPr/>
            </a:pPr>
            <a:r>
              <a:rPr kumimoji="0" lang="es-ES" sz="1500" b="0" i="0" u="none" strike="noStrike" kern="1200" cap="none" spc="0" normalizeH="0" baseline="0" noProof="0" dirty="0">
                <a:ln>
                  <a:noFill/>
                </a:ln>
                <a:solidFill>
                  <a:schemeClr val="tx1"/>
                </a:solidFill>
                <a:effectLst/>
                <a:uLnTx/>
                <a:uFillTx/>
                <a:latin typeface="Tw Cen MT" panose="020B0602020104020603"/>
                <a:ea typeface="+mn-ea"/>
                <a:cs typeface="+mn-cs"/>
              </a:rPr>
              <a:t>Emitir y registrar la respuesta al reclamo en el plazo establecido en el presente Reglamento.</a:t>
            </a:r>
          </a:p>
        </p:txBody>
      </p:sp>
    </p:spTree>
    <p:extLst>
      <p:ext uri="{BB962C8B-B14F-4D97-AF65-F5344CB8AC3E}">
        <p14:creationId xmlns:p14="http://schemas.microsoft.com/office/powerpoint/2010/main" val="1442471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F46ACAEE-DC97-65DB-98D2-A071E690ACE9}"/>
              </a:ext>
            </a:extLst>
          </p:cNvPr>
          <p:cNvSpPr/>
          <p:nvPr/>
        </p:nvSpPr>
        <p:spPr>
          <a:xfrm>
            <a:off x="2843808" y="298240"/>
            <a:ext cx="4538884" cy="792088"/>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2">
                    <a:lumMod val="50000"/>
                  </a:schemeClr>
                </a:solidFill>
              </a:rPr>
              <a:t>CARACTERÍSTICAS Y PLAZOS PARA LA RESPUESTA A RECLAMOS</a:t>
            </a:r>
            <a:endParaRPr lang="es-BO" b="1" dirty="0">
              <a:solidFill>
                <a:schemeClr val="bg2">
                  <a:lumMod val="50000"/>
                </a:schemeClr>
              </a:solidFill>
            </a:endParaRPr>
          </a:p>
        </p:txBody>
      </p:sp>
      <p:sp>
        <p:nvSpPr>
          <p:cNvPr id="6" name="Rectángulo 5">
            <a:extLst>
              <a:ext uri="{FF2B5EF4-FFF2-40B4-BE49-F238E27FC236}">
                <a16:creationId xmlns:a16="http://schemas.microsoft.com/office/drawing/2014/main" id="{BBDE4F78-B93A-C176-4DEF-FBEE7EC25048}"/>
              </a:ext>
            </a:extLst>
          </p:cNvPr>
          <p:cNvSpPr/>
          <p:nvPr/>
        </p:nvSpPr>
        <p:spPr>
          <a:xfrm>
            <a:off x="179512" y="1196752"/>
            <a:ext cx="5040560" cy="5363008"/>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v"/>
            </a:pPr>
            <a:r>
              <a:rPr lang="es-ES" sz="1200" dirty="0">
                <a:solidFill>
                  <a:schemeClr val="tx1"/>
                </a:solidFill>
              </a:rPr>
              <a:t>La respuesta a cada reclamo debe ser emitida y estar a disposición de los consumidores financieros en un plazo máximo de cinco (5) días hábiles administrativos, a partir de la fecha de la recepción del mismo</a:t>
            </a:r>
            <a:r>
              <a:rPr lang="es-BO" sz="1200" dirty="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itchFamily="2" charset="2"/>
              <a:buChar char="v"/>
            </a:pPr>
            <a:r>
              <a:rPr lang="es-ES" sz="1200" dirty="0">
                <a:solidFill>
                  <a:schemeClr val="tx1"/>
                </a:solidFill>
              </a:rPr>
              <a:t>En caso de requerir un plazo mayor, la entidad financiera debe comunicar a los consumidores financieros, dentro de los cinco (5) días hábil administrativos, la fecha en la que emitirá y pondrá a su disposición la respuesta, señalando los motivos, debidamente fundamentados, por los cuales la atención de su reclamo requerirá un tiempo de análisis mayor; dicha fecha, no debe exceder los diez (10) días hábiles administrativos computados desde la recepción del reclamo</a:t>
            </a:r>
            <a:r>
              <a:rPr lang="es-BO" sz="1200" dirty="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itchFamily="2" charset="2"/>
              <a:buChar char="v"/>
            </a:pPr>
            <a:r>
              <a:rPr lang="es-ES" sz="1200" dirty="0">
                <a:solidFill>
                  <a:schemeClr val="tx1"/>
                </a:solidFill>
              </a:rPr>
              <a:t>En caso de que la entidad financiera requiera un plazo adicional a los diez (10) días hábiles administrativos para atender el reclamo, debe comunicar, por escrito a ASFI y al consumidor financiero dicho extremo, fundamentando el motivo por el cual necesitaría un tiempo superior para emitir la respuesta al consumidor financiero. La entidad financiera sólo podrá requerir un plazo adicional en dos (2) oportunidades, cada una de las cuales no deberá exceder los cinco (5) días hábiles administrativos</a:t>
            </a:r>
            <a:r>
              <a:rPr lang="es-BO" sz="1200" dirty="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itchFamily="2" charset="2"/>
              <a:buChar char="v"/>
            </a:pPr>
            <a:r>
              <a:rPr lang="es-ES" sz="1200" dirty="0">
                <a:solidFill>
                  <a:schemeClr val="tx1"/>
                </a:solidFill>
              </a:rPr>
              <a:t>Cuando la atención del reclamo dependa de aspectos no atribuibles a la entidad financiera, dentro de los cinco (5) días hábiles administrativos, computables desde la recepción inicial del reclamo, ésta comunicará por escrito a ASFI y al consumidor financiero el plazo en el que emitirá su respuesta, fundamentando el motivo por el cual requiere del mismo. ASFI, en caso de que considere que el plazo requerido es excesivo, podrá modificar lo, indicando tal determinación a la entidad financiera</a:t>
            </a:r>
            <a:r>
              <a:rPr lang="es-BO" sz="1200" dirty="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itchFamily="2" charset="2"/>
              <a:buChar char="v"/>
            </a:pPr>
            <a:r>
              <a:rPr lang="es-ES" sz="1200" dirty="0">
                <a:solidFill>
                  <a:schemeClr val="tx1"/>
                </a:solidFill>
              </a:rPr>
              <a:t>En todos los casos, la entidad financiera debe dejar evidencia de haber comunicado al consumidor financiero la fecha en la que la respuesta fue emitida y puesta a su disposición.</a:t>
            </a:r>
            <a:endParaRPr lang="es-BO" dirty="0"/>
          </a:p>
        </p:txBody>
      </p:sp>
      <p:pic>
        <p:nvPicPr>
          <p:cNvPr id="12" name="Imagen 11">
            <a:extLst>
              <a:ext uri="{FF2B5EF4-FFF2-40B4-BE49-F238E27FC236}">
                <a16:creationId xmlns:a16="http://schemas.microsoft.com/office/drawing/2014/main" id="{3CF698C5-A24B-15FD-B827-2AA0807BECC5}"/>
              </a:ext>
            </a:extLst>
          </p:cNvPr>
          <p:cNvPicPr>
            <a:picLocks noChangeAspect="1"/>
          </p:cNvPicPr>
          <p:nvPr/>
        </p:nvPicPr>
        <p:blipFill>
          <a:blip r:embed="rId2"/>
          <a:srcRect l="48740" t="8941" b="7018"/>
          <a:stretch>
            <a:fillRect/>
          </a:stretch>
        </p:blipFill>
        <p:spPr>
          <a:xfrm>
            <a:off x="5364088" y="1412776"/>
            <a:ext cx="2985037" cy="4877680"/>
          </a:xfrm>
          <a:prstGeom prst="rect">
            <a:avLst/>
          </a:prstGeom>
        </p:spPr>
      </p:pic>
    </p:spTree>
    <p:extLst>
      <p:ext uri="{BB962C8B-B14F-4D97-AF65-F5344CB8AC3E}">
        <p14:creationId xmlns:p14="http://schemas.microsoft.com/office/powerpoint/2010/main" val="158659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720A7DF-9482-14A8-A701-EEC2D477E5BC}"/>
              </a:ext>
            </a:extLst>
          </p:cNvPr>
          <p:cNvSpPr/>
          <p:nvPr/>
        </p:nvSpPr>
        <p:spPr>
          <a:xfrm>
            <a:off x="3805749" y="2116712"/>
            <a:ext cx="677648" cy="3419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BO"/>
          </a:p>
        </p:txBody>
      </p:sp>
      <p:pic>
        <p:nvPicPr>
          <p:cNvPr id="4" name="Imagen 3">
            <a:extLst>
              <a:ext uri="{FF2B5EF4-FFF2-40B4-BE49-F238E27FC236}">
                <a16:creationId xmlns:a16="http://schemas.microsoft.com/office/drawing/2014/main" id="{100E93C2-E992-3AB5-B4F1-7BAF4DC7F2F0}"/>
              </a:ext>
            </a:extLst>
          </p:cNvPr>
          <p:cNvPicPr>
            <a:picLocks noChangeAspect="1"/>
          </p:cNvPicPr>
          <p:nvPr/>
        </p:nvPicPr>
        <p:blipFill>
          <a:blip r:embed="rId2"/>
          <a:srcRect l="4311" t="4724" r="4295" b="5978"/>
          <a:stretch>
            <a:fillRect/>
          </a:stretch>
        </p:blipFill>
        <p:spPr>
          <a:xfrm>
            <a:off x="179512" y="1322425"/>
            <a:ext cx="8784976" cy="5414481"/>
          </a:xfrm>
          <a:prstGeom prst="rect">
            <a:avLst/>
          </a:prstGeom>
        </p:spPr>
      </p:pic>
      <p:sp>
        <p:nvSpPr>
          <p:cNvPr id="6" name="Rectángulo 5">
            <a:extLst>
              <a:ext uri="{FF2B5EF4-FFF2-40B4-BE49-F238E27FC236}">
                <a16:creationId xmlns:a16="http://schemas.microsoft.com/office/drawing/2014/main" id="{6877AF50-605B-3CB5-1B56-A2D407DDCD7E}"/>
              </a:ext>
            </a:extLst>
          </p:cNvPr>
          <p:cNvSpPr/>
          <p:nvPr/>
        </p:nvSpPr>
        <p:spPr>
          <a:xfrm>
            <a:off x="1934488" y="212900"/>
            <a:ext cx="5559442" cy="718148"/>
          </a:xfrm>
          <a:prstGeom prst="rect">
            <a:avLst/>
          </a:prstGeom>
          <a:solidFill>
            <a:schemeClr val="accent3">
              <a:lumMod val="40000"/>
              <a:lumOff val="60000"/>
            </a:schemeClr>
          </a:solidFill>
        </p:spPr>
        <p:txBody>
          <a:bodyPr wrap="square">
            <a:spAutoFit/>
          </a:bodyPr>
          <a:lstStyle/>
          <a:p>
            <a:pPr algn="ctr"/>
            <a:r>
              <a:rPr lang="es-BO" sz="2000" b="1" dirty="0">
                <a:latin typeface="Tempus Sans ITC" panose="04020404030D07020202" pitchFamily="82" charset="0"/>
                <a:cs typeface="Times New Roman" panose="02020603050405020304" pitchFamily="18" charset="0"/>
              </a:rPr>
              <a:t>La Respuesta emitida debe cumplir </a:t>
            </a:r>
          </a:p>
          <a:p>
            <a:pPr algn="ctr"/>
            <a:r>
              <a:rPr lang="es-BO" sz="2000" b="1" dirty="0">
                <a:latin typeface="Tempus Sans ITC" panose="04020404030D07020202" pitchFamily="82" charset="0"/>
                <a:cs typeface="Times New Roman" panose="02020603050405020304" pitchFamily="18" charset="0"/>
              </a:rPr>
              <a:t>con las siguientes características:</a:t>
            </a:r>
          </a:p>
        </p:txBody>
      </p:sp>
      <p:sp>
        <p:nvSpPr>
          <p:cNvPr id="11" name="Rectángulo 10">
            <a:extLst>
              <a:ext uri="{FF2B5EF4-FFF2-40B4-BE49-F238E27FC236}">
                <a16:creationId xmlns:a16="http://schemas.microsoft.com/office/drawing/2014/main" id="{148134A8-A8C2-5005-5195-E7A2B3F87908}"/>
              </a:ext>
            </a:extLst>
          </p:cNvPr>
          <p:cNvSpPr/>
          <p:nvPr/>
        </p:nvSpPr>
        <p:spPr>
          <a:xfrm>
            <a:off x="395536" y="1196752"/>
            <a:ext cx="2592288" cy="17281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BO"/>
          </a:p>
        </p:txBody>
      </p:sp>
      <p:sp>
        <p:nvSpPr>
          <p:cNvPr id="9" name="Bocadillo: ovalado 8">
            <a:extLst>
              <a:ext uri="{FF2B5EF4-FFF2-40B4-BE49-F238E27FC236}">
                <a16:creationId xmlns:a16="http://schemas.microsoft.com/office/drawing/2014/main" id="{9A9BCCCB-1E46-4243-D3DE-5B0C70254AAC}"/>
              </a:ext>
            </a:extLst>
          </p:cNvPr>
          <p:cNvSpPr/>
          <p:nvPr/>
        </p:nvSpPr>
        <p:spPr>
          <a:xfrm rot="21270316">
            <a:off x="101171" y="1197620"/>
            <a:ext cx="2072054" cy="1536845"/>
          </a:xfrm>
          <a:prstGeom prst="wedgeEllipseCallout">
            <a:avLst>
              <a:gd name="adj1" fmla="val -10700"/>
              <a:gd name="adj2" fmla="val 67317"/>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sz="1000" b="1" dirty="0">
              <a:solidFill>
                <a:schemeClr val="tx1"/>
              </a:solidFill>
            </a:endParaRPr>
          </a:p>
          <a:p>
            <a:pPr algn="ctr"/>
            <a:endParaRPr lang="es-BO" dirty="0"/>
          </a:p>
        </p:txBody>
      </p:sp>
      <p:sp>
        <p:nvSpPr>
          <p:cNvPr id="10" name="CuadroTexto 9">
            <a:extLst>
              <a:ext uri="{FF2B5EF4-FFF2-40B4-BE49-F238E27FC236}">
                <a16:creationId xmlns:a16="http://schemas.microsoft.com/office/drawing/2014/main" id="{A9C05C45-FEDA-1B17-CDA0-FF8AF3A0F38A}"/>
              </a:ext>
            </a:extLst>
          </p:cNvPr>
          <p:cNvSpPr txBox="1"/>
          <p:nvPr/>
        </p:nvSpPr>
        <p:spPr>
          <a:xfrm>
            <a:off x="609460" y="1322424"/>
            <a:ext cx="1454131" cy="1354217"/>
          </a:xfrm>
          <a:prstGeom prst="rect">
            <a:avLst/>
          </a:prstGeom>
          <a:noFill/>
        </p:spPr>
        <p:txBody>
          <a:bodyPr wrap="square">
            <a:spAutoFit/>
          </a:bodyPr>
          <a:lstStyle/>
          <a:p>
            <a:pPr algn="just"/>
            <a:r>
              <a:rPr lang="es-BO" sz="1000" b="1" dirty="0">
                <a:latin typeface="Times New Roman" panose="02020603050405020304" pitchFamily="18" charset="0"/>
                <a:cs typeface="Times New Roman" panose="02020603050405020304" pitchFamily="18" charset="0"/>
              </a:rPr>
              <a:t>OPORTUNA: </a:t>
            </a:r>
          </a:p>
          <a:p>
            <a:pPr algn="just"/>
            <a:r>
              <a:rPr lang="es-BO" sz="1000" dirty="0">
                <a:latin typeface="Times New Roman" panose="02020603050405020304" pitchFamily="18" charset="0"/>
                <a:cs typeface="Times New Roman" panose="02020603050405020304" pitchFamily="18" charset="0"/>
              </a:rPr>
              <a:t>Se refiere al cumplimiento con el plazo fijado para su </a:t>
            </a:r>
          </a:p>
          <a:p>
            <a:pPr algn="just"/>
            <a:r>
              <a:rPr lang="es-BO" sz="1000" dirty="0">
                <a:latin typeface="Times New Roman" panose="02020603050405020304" pitchFamily="18" charset="0"/>
                <a:cs typeface="Times New Roman" panose="02020603050405020304" pitchFamily="18" charset="0"/>
              </a:rPr>
              <a:t>emisión, de acuerdo</a:t>
            </a:r>
          </a:p>
          <a:p>
            <a:pPr algn="just"/>
            <a:r>
              <a:rPr lang="es-BO" sz="1000" dirty="0">
                <a:latin typeface="Times New Roman" panose="02020603050405020304" pitchFamily="18" charset="0"/>
                <a:cs typeface="Times New Roman" panose="02020603050405020304" pitchFamily="18" charset="0"/>
              </a:rPr>
              <a:t> a lo establecido en </a:t>
            </a:r>
          </a:p>
          <a:p>
            <a:pPr algn="just"/>
            <a:r>
              <a:rPr lang="es-BO" sz="1000" dirty="0">
                <a:latin typeface="Times New Roman" panose="02020603050405020304" pitchFamily="18" charset="0"/>
                <a:cs typeface="Times New Roman" panose="02020603050405020304" pitchFamily="18" charset="0"/>
              </a:rPr>
              <a:t>el presente </a:t>
            </a:r>
          </a:p>
          <a:p>
            <a:pPr algn="just"/>
            <a:r>
              <a:rPr lang="es-BO" sz="1200" dirty="0">
                <a:latin typeface="Times New Roman" panose="02020603050405020304" pitchFamily="18" charset="0"/>
                <a:cs typeface="Times New Roman" panose="02020603050405020304" pitchFamily="18" charset="0"/>
              </a:rPr>
              <a:t>reglamento.</a:t>
            </a:r>
          </a:p>
        </p:txBody>
      </p:sp>
      <p:sp>
        <p:nvSpPr>
          <p:cNvPr id="13" name="Rectángulo 12">
            <a:extLst>
              <a:ext uri="{FF2B5EF4-FFF2-40B4-BE49-F238E27FC236}">
                <a16:creationId xmlns:a16="http://schemas.microsoft.com/office/drawing/2014/main" id="{97F6BC3C-7F1A-BACC-A04A-058C4E841A0A}"/>
              </a:ext>
            </a:extLst>
          </p:cNvPr>
          <p:cNvSpPr/>
          <p:nvPr/>
        </p:nvSpPr>
        <p:spPr>
          <a:xfrm>
            <a:off x="2987824" y="1196752"/>
            <a:ext cx="5760640" cy="11413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BO"/>
          </a:p>
        </p:txBody>
      </p:sp>
      <p:sp>
        <p:nvSpPr>
          <p:cNvPr id="15" name="Rectángulo 14">
            <a:extLst>
              <a:ext uri="{FF2B5EF4-FFF2-40B4-BE49-F238E27FC236}">
                <a16:creationId xmlns:a16="http://schemas.microsoft.com/office/drawing/2014/main" id="{C522737D-AF34-4C3F-B1B8-E6BFCA363159}"/>
              </a:ext>
            </a:extLst>
          </p:cNvPr>
          <p:cNvSpPr/>
          <p:nvPr/>
        </p:nvSpPr>
        <p:spPr>
          <a:xfrm>
            <a:off x="5742794" y="2244554"/>
            <a:ext cx="759832" cy="7386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BO"/>
          </a:p>
        </p:txBody>
      </p:sp>
      <p:sp>
        <p:nvSpPr>
          <p:cNvPr id="16" name="Rectángulo 15">
            <a:extLst>
              <a:ext uri="{FF2B5EF4-FFF2-40B4-BE49-F238E27FC236}">
                <a16:creationId xmlns:a16="http://schemas.microsoft.com/office/drawing/2014/main" id="{AD3C55A2-940E-F739-DE8F-9FB759EEB4AE}"/>
              </a:ext>
            </a:extLst>
          </p:cNvPr>
          <p:cNvSpPr/>
          <p:nvPr/>
        </p:nvSpPr>
        <p:spPr>
          <a:xfrm>
            <a:off x="6718650" y="1682481"/>
            <a:ext cx="1728192" cy="7630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BO"/>
          </a:p>
        </p:txBody>
      </p:sp>
      <p:sp>
        <p:nvSpPr>
          <p:cNvPr id="17" name="Rectángulo 16">
            <a:extLst>
              <a:ext uri="{FF2B5EF4-FFF2-40B4-BE49-F238E27FC236}">
                <a16:creationId xmlns:a16="http://schemas.microsoft.com/office/drawing/2014/main" id="{99710E26-5FB6-616B-B3C3-B062F39045E0}"/>
              </a:ext>
            </a:extLst>
          </p:cNvPr>
          <p:cNvSpPr/>
          <p:nvPr/>
        </p:nvSpPr>
        <p:spPr>
          <a:xfrm>
            <a:off x="3852127" y="2033011"/>
            <a:ext cx="631270" cy="4653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BO"/>
          </a:p>
        </p:txBody>
      </p:sp>
      <p:sp>
        <p:nvSpPr>
          <p:cNvPr id="18" name="Bocadillo: ovalado 17">
            <a:extLst>
              <a:ext uri="{FF2B5EF4-FFF2-40B4-BE49-F238E27FC236}">
                <a16:creationId xmlns:a16="http://schemas.microsoft.com/office/drawing/2014/main" id="{74593BCD-07DE-ADF2-3B6C-645FA229792A}"/>
              </a:ext>
            </a:extLst>
          </p:cNvPr>
          <p:cNvSpPr/>
          <p:nvPr/>
        </p:nvSpPr>
        <p:spPr>
          <a:xfrm rot="21270316">
            <a:off x="2243132" y="1196538"/>
            <a:ext cx="2089942" cy="1043888"/>
          </a:xfrm>
          <a:prstGeom prst="wedgeEllipseCallout">
            <a:avLst>
              <a:gd name="adj1" fmla="val 10985"/>
              <a:gd name="adj2" fmla="val 70855"/>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sz="1000" b="1" dirty="0">
              <a:solidFill>
                <a:schemeClr val="tx1"/>
              </a:solidFill>
            </a:endParaRPr>
          </a:p>
          <a:p>
            <a:pPr algn="ctr"/>
            <a:endParaRPr lang="es-BO" dirty="0"/>
          </a:p>
        </p:txBody>
      </p:sp>
      <p:sp>
        <p:nvSpPr>
          <p:cNvPr id="8" name="CuadroTexto 7">
            <a:extLst>
              <a:ext uri="{FF2B5EF4-FFF2-40B4-BE49-F238E27FC236}">
                <a16:creationId xmlns:a16="http://schemas.microsoft.com/office/drawing/2014/main" id="{7C9AE236-170A-C51F-D162-0EEAFC9AB2A1}"/>
              </a:ext>
            </a:extLst>
          </p:cNvPr>
          <p:cNvSpPr txBox="1"/>
          <p:nvPr/>
        </p:nvSpPr>
        <p:spPr>
          <a:xfrm>
            <a:off x="2184450" y="1385121"/>
            <a:ext cx="2144317" cy="738664"/>
          </a:xfrm>
          <a:prstGeom prst="rect">
            <a:avLst/>
          </a:prstGeom>
          <a:noFill/>
        </p:spPr>
        <p:txBody>
          <a:bodyPr wrap="square">
            <a:spAutoFit/>
          </a:bodyPr>
          <a:lstStyle/>
          <a:p>
            <a:pPr algn="ctr"/>
            <a:r>
              <a:rPr lang="es-BO" sz="1400" b="1" dirty="0">
                <a:latin typeface="Times New Roman" panose="02020603050405020304" pitchFamily="18" charset="0"/>
                <a:cs typeface="Times New Roman" panose="02020603050405020304" pitchFamily="18" charset="0"/>
              </a:rPr>
              <a:t>EXPRESA: </a:t>
            </a:r>
            <a:r>
              <a:rPr lang="es-BO" sz="1400" dirty="0">
                <a:latin typeface="Times New Roman" panose="02020603050405020304" pitchFamily="18" charset="0"/>
                <a:cs typeface="Times New Roman" panose="02020603050405020304" pitchFamily="18" charset="0"/>
              </a:rPr>
              <a:t>Mediante </a:t>
            </a:r>
          </a:p>
          <a:p>
            <a:pPr algn="ctr"/>
            <a:r>
              <a:rPr lang="es-BO" sz="1400" dirty="0">
                <a:latin typeface="Times New Roman" panose="02020603050405020304" pitchFamily="18" charset="0"/>
                <a:cs typeface="Times New Roman" panose="02020603050405020304" pitchFamily="18" charset="0"/>
              </a:rPr>
              <a:t> comunicación </a:t>
            </a:r>
          </a:p>
          <a:p>
            <a:pPr algn="ctr"/>
            <a:r>
              <a:rPr lang="es-BO" sz="1400" dirty="0">
                <a:latin typeface="Times New Roman" panose="02020603050405020304" pitchFamily="18" charset="0"/>
                <a:cs typeface="Times New Roman" panose="02020603050405020304" pitchFamily="18" charset="0"/>
              </a:rPr>
              <a:t>escrita.</a:t>
            </a:r>
          </a:p>
        </p:txBody>
      </p:sp>
      <p:sp>
        <p:nvSpPr>
          <p:cNvPr id="20" name="Rectángulo 19">
            <a:extLst>
              <a:ext uri="{FF2B5EF4-FFF2-40B4-BE49-F238E27FC236}">
                <a16:creationId xmlns:a16="http://schemas.microsoft.com/office/drawing/2014/main" id="{4228E655-5A81-7FBA-A4A4-F3F77C167A90}"/>
              </a:ext>
            </a:extLst>
          </p:cNvPr>
          <p:cNvSpPr/>
          <p:nvPr/>
        </p:nvSpPr>
        <p:spPr>
          <a:xfrm>
            <a:off x="4809532" y="1799611"/>
            <a:ext cx="2592288" cy="7386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BO"/>
          </a:p>
        </p:txBody>
      </p:sp>
      <p:sp>
        <p:nvSpPr>
          <p:cNvPr id="21" name="Bocadillo: ovalado 20">
            <a:extLst>
              <a:ext uri="{FF2B5EF4-FFF2-40B4-BE49-F238E27FC236}">
                <a16:creationId xmlns:a16="http://schemas.microsoft.com/office/drawing/2014/main" id="{1B3BF545-CA78-A810-B7BC-AF00D7CD9D3F}"/>
              </a:ext>
            </a:extLst>
          </p:cNvPr>
          <p:cNvSpPr/>
          <p:nvPr/>
        </p:nvSpPr>
        <p:spPr>
          <a:xfrm rot="21270316">
            <a:off x="4329829" y="965511"/>
            <a:ext cx="2617442" cy="1411734"/>
          </a:xfrm>
          <a:prstGeom prst="wedgeEllipseCallout">
            <a:avLst>
              <a:gd name="adj1" fmla="val -24361"/>
              <a:gd name="adj2" fmla="val 61512"/>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sz="1000" b="1" dirty="0">
              <a:solidFill>
                <a:schemeClr val="tx1"/>
              </a:solidFill>
            </a:endParaRPr>
          </a:p>
          <a:p>
            <a:pPr algn="ctr"/>
            <a:endParaRPr lang="es-BO" dirty="0"/>
          </a:p>
        </p:txBody>
      </p:sp>
      <p:sp>
        <p:nvSpPr>
          <p:cNvPr id="12" name="CuadroTexto 11">
            <a:extLst>
              <a:ext uri="{FF2B5EF4-FFF2-40B4-BE49-F238E27FC236}">
                <a16:creationId xmlns:a16="http://schemas.microsoft.com/office/drawing/2014/main" id="{1BD2757E-7BE0-ED90-7F9E-2F4BD4BE54E6}"/>
              </a:ext>
            </a:extLst>
          </p:cNvPr>
          <p:cNvSpPr txBox="1"/>
          <p:nvPr/>
        </p:nvSpPr>
        <p:spPr>
          <a:xfrm>
            <a:off x="4692442" y="1189222"/>
            <a:ext cx="2208006" cy="1015663"/>
          </a:xfrm>
          <a:prstGeom prst="rect">
            <a:avLst/>
          </a:prstGeom>
          <a:noFill/>
        </p:spPr>
        <p:txBody>
          <a:bodyPr wrap="square">
            <a:spAutoFit/>
          </a:bodyPr>
          <a:lstStyle/>
          <a:p>
            <a:pPr algn="just"/>
            <a:r>
              <a:rPr lang="es-BO" sz="1200" b="1" dirty="0">
                <a:latin typeface="Times New Roman" panose="02020603050405020304" pitchFamily="18" charset="0"/>
                <a:cs typeface="Times New Roman" panose="02020603050405020304" pitchFamily="18" charset="0"/>
              </a:rPr>
              <a:t>COMPRENSIBLE: </a:t>
            </a:r>
          </a:p>
          <a:p>
            <a:pPr algn="just"/>
            <a:r>
              <a:rPr lang="es-BO" sz="1200" dirty="0">
                <a:latin typeface="Times New Roman" panose="02020603050405020304" pitchFamily="18" charset="0"/>
                <a:cs typeface="Times New Roman" panose="02020603050405020304" pitchFamily="18" charset="0"/>
              </a:rPr>
              <a:t>Contener información clara </a:t>
            </a:r>
          </a:p>
          <a:p>
            <a:pPr algn="just"/>
            <a:r>
              <a:rPr lang="es-BO" sz="1200" dirty="0">
                <a:latin typeface="Times New Roman" panose="02020603050405020304" pitchFamily="18" charset="0"/>
                <a:cs typeface="Times New Roman" panose="02020603050405020304" pitchFamily="18" charset="0"/>
              </a:rPr>
              <a:t>que facilite el entendimiento </a:t>
            </a:r>
          </a:p>
          <a:p>
            <a:pPr algn="just"/>
            <a:r>
              <a:rPr lang="es-BO" sz="1200" dirty="0">
                <a:latin typeface="Times New Roman" panose="02020603050405020304" pitchFamily="18" charset="0"/>
                <a:cs typeface="Times New Roman" panose="02020603050405020304" pitchFamily="18" charset="0"/>
              </a:rPr>
              <a:t>de la misma por parte</a:t>
            </a:r>
          </a:p>
          <a:p>
            <a:pPr algn="just"/>
            <a:r>
              <a:rPr lang="es-BO" sz="1200" dirty="0">
                <a:latin typeface="Times New Roman" panose="02020603050405020304" pitchFamily="18" charset="0"/>
                <a:cs typeface="Times New Roman" panose="02020603050405020304" pitchFamily="18" charset="0"/>
              </a:rPr>
              <a:t> del Consumidor Financiero.</a:t>
            </a:r>
          </a:p>
        </p:txBody>
      </p:sp>
      <p:sp>
        <p:nvSpPr>
          <p:cNvPr id="22" name="Bocadillo: ovalado 21">
            <a:extLst>
              <a:ext uri="{FF2B5EF4-FFF2-40B4-BE49-F238E27FC236}">
                <a16:creationId xmlns:a16="http://schemas.microsoft.com/office/drawing/2014/main" id="{00C17379-5809-F8A2-84FE-2319057021FA}"/>
              </a:ext>
            </a:extLst>
          </p:cNvPr>
          <p:cNvSpPr/>
          <p:nvPr/>
        </p:nvSpPr>
        <p:spPr>
          <a:xfrm rot="21270316">
            <a:off x="7006942" y="837742"/>
            <a:ext cx="2089942" cy="1514415"/>
          </a:xfrm>
          <a:prstGeom prst="wedgeEllipseCallout">
            <a:avLst>
              <a:gd name="adj1" fmla="val -18012"/>
              <a:gd name="adj2" fmla="val 58984"/>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sz="1000" b="1" dirty="0">
              <a:solidFill>
                <a:schemeClr val="tx1"/>
              </a:solidFill>
            </a:endParaRPr>
          </a:p>
          <a:p>
            <a:pPr algn="ctr"/>
            <a:endParaRPr lang="es-BO" dirty="0"/>
          </a:p>
        </p:txBody>
      </p:sp>
      <p:sp>
        <p:nvSpPr>
          <p:cNvPr id="14" name="CuadroTexto 13">
            <a:extLst>
              <a:ext uri="{FF2B5EF4-FFF2-40B4-BE49-F238E27FC236}">
                <a16:creationId xmlns:a16="http://schemas.microsoft.com/office/drawing/2014/main" id="{9AA209E9-59A5-AD8B-0307-1C8CCEB57C00}"/>
              </a:ext>
            </a:extLst>
          </p:cNvPr>
          <p:cNvSpPr txBox="1"/>
          <p:nvPr/>
        </p:nvSpPr>
        <p:spPr>
          <a:xfrm>
            <a:off x="7171315" y="1116085"/>
            <a:ext cx="1910263" cy="1015663"/>
          </a:xfrm>
          <a:prstGeom prst="rect">
            <a:avLst/>
          </a:prstGeom>
          <a:noFill/>
        </p:spPr>
        <p:txBody>
          <a:bodyPr wrap="square">
            <a:spAutoFit/>
          </a:bodyPr>
          <a:lstStyle/>
          <a:p>
            <a:pPr algn="just"/>
            <a:r>
              <a:rPr lang="es-BO" sz="1000" b="1" dirty="0">
                <a:latin typeface="Times New Roman" panose="02020603050405020304" pitchFamily="18" charset="0"/>
                <a:cs typeface="Times New Roman" panose="02020603050405020304" pitchFamily="18" charset="0"/>
              </a:rPr>
              <a:t>INTEGRA: </a:t>
            </a:r>
          </a:p>
          <a:p>
            <a:pPr algn="just"/>
            <a:r>
              <a:rPr lang="es-BO" sz="1000" dirty="0">
                <a:latin typeface="Times New Roman" panose="02020603050405020304" pitchFamily="18" charset="0"/>
                <a:cs typeface="Times New Roman" panose="02020603050405020304" pitchFamily="18" charset="0"/>
              </a:rPr>
              <a:t>Debe corresponder a la verdad de </a:t>
            </a:r>
          </a:p>
          <a:p>
            <a:pPr algn="just"/>
            <a:r>
              <a:rPr lang="es-BO" sz="1000" dirty="0">
                <a:latin typeface="Times New Roman" panose="02020603050405020304" pitchFamily="18" charset="0"/>
                <a:cs typeface="Times New Roman" panose="02020603050405020304" pitchFamily="18" charset="0"/>
              </a:rPr>
              <a:t>los hechos, ser completa, exacta, </a:t>
            </a:r>
          </a:p>
          <a:p>
            <a:pPr algn="just"/>
            <a:r>
              <a:rPr lang="es-BO" sz="1000" dirty="0">
                <a:latin typeface="Times New Roman" panose="02020603050405020304" pitchFamily="18" charset="0"/>
                <a:cs typeface="Times New Roman" panose="02020603050405020304" pitchFamily="18" charset="0"/>
              </a:rPr>
              <a:t>imparcial y verificables respecto</a:t>
            </a:r>
          </a:p>
          <a:p>
            <a:pPr algn="just"/>
            <a:r>
              <a:rPr lang="es-BO" sz="1000" dirty="0">
                <a:latin typeface="Times New Roman" panose="02020603050405020304" pitchFamily="18" charset="0"/>
                <a:cs typeface="Times New Roman" panose="02020603050405020304" pitchFamily="18" charset="0"/>
              </a:rPr>
              <a:t> a los aspectos planteados en el</a:t>
            </a:r>
          </a:p>
          <a:p>
            <a:pPr algn="just"/>
            <a:r>
              <a:rPr lang="es-BO" sz="1000" dirty="0">
                <a:latin typeface="Times New Roman" panose="02020603050405020304" pitchFamily="18" charset="0"/>
                <a:cs typeface="Times New Roman" panose="02020603050405020304" pitchFamily="18" charset="0"/>
              </a:rPr>
              <a:t> Reclamo.</a:t>
            </a:r>
          </a:p>
        </p:txBody>
      </p:sp>
    </p:spTree>
    <p:extLst>
      <p:ext uri="{BB962C8B-B14F-4D97-AF65-F5344CB8AC3E}">
        <p14:creationId xmlns:p14="http://schemas.microsoft.com/office/powerpoint/2010/main" val="2910354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3B6FB8C-F833-2F2C-659D-CF9BC9DFA3F6}"/>
              </a:ext>
            </a:extLst>
          </p:cNvPr>
          <p:cNvPicPr>
            <a:picLocks noChangeAspect="1"/>
          </p:cNvPicPr>
          <p:nvPr/>
        </p:nvPicPr>
        <p:blipFill>
          <a:blip r:embed="rId2"/>
          <a:stretch>
            <a:fillRect/>
          </a:stretch>
        </p:blipFill>
        <p:spPr>
          <a:xfrm>
            <a:off x="107504" y="2291806"/>
            <a:ext cx="4856385" cy="3894646"/>
          </a:xfrm>
          <a:prstGeom prst="rect">
            <a:avLst/>
          </a:prstGeom>
        </p:spPr>
      </p:pic>
      <p:sp>
        <p:nvSpPr>
          <p:cNvPr id="4" name="Rectángulo: esquinas redondeadas 3">
            <a:extLst>
              <a:ext uri="{FF2B5EF4-FFF2-40B4-BE49-F238E27FC236}">
                <a16:creationId xmlns:a16="http://schemas.microsoft.com/office/drawing/2014/main" id="{BEB89181-0883-3FE3-FE69-CDB46E678B30}"/>
              </a:ext>
            </a:extLst>
          </p:cNvPr>
          <p:cNvSpPr/>
          <p:nvPr/>
        </p:nvSpPr>
        <p:spPr>
          <a:xfrm>
            <a:off x="1226434" y="904219"/>
            <a:ext cx="3312368" cy="1090449"/>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BO" b="1" dirty="0">
                <a:solidFill>
                  <a:schemeClr val="bg2">
                    <a:lumMod val="50000"/>
                  </a:schemeClr>
                </a:solidFill>
              </a:rPr>
              <a:t>QUE ES </a:t>
            </a:r>
          </a:p>
          <a:p>
            <a:pPr algn="ctr"/>
            <a:r>
              <a:rPr lang="es-BO" b="1" dirty="0">
                <a:solidFill>
                  <a:schemeClr val="bg2">
                    <a:lumMod val="50000"/>
                  </a:schemeClr>
                </a:solidFill>
              </a:rPr>
              <a:t>LA LEYENDA EN LA RESPUESTA</a:t>
            </a:r>
            <a:endParaRPr lang="es-BO" dirty="0"/>
          </a:p>
        </p:txBody>
      </p:sp>
      <p:sp>
        <p:nvSpPr>
          <p:cNvPr id="7" name="Rectángulo 6">
            <a:extLst>
              <a:ext uri="{FF2B5EF4-FFF2-40B4-BE49-F238E27FC236}">
                <a16:creationId xmlns:a16="http://schemas.microsoft.com/office/drawing/2014/main" id="{2F0F89CC-FD25-8328-3B74-509A8646B542}"/>
              </a:ext>
            </a:extLst>
          </p:cNvPr>
          <p:cNvSpPr/>
          <p:nvPr/>
        </p:nvSpPr>
        <p:spPr>
          <a:xfrm>
            <a:off x="4998170" y="1340768"/>
            <a:ext cx="3672159" cy="4597596"/>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0" name="CuadroTexto 9">
            <a:extLst>
              <a:ext uri="{FF2B5EF4-FFF2-40B4-BE49-F238E27FC236}">
                <a16:creationId xmlns:a16="http://schemas.microsoft.com/office/drawing/2014/main" id="{C721BF0F-7F90-A116-1E0E-59578E1A02C0}"/>
              </a:ext>
            </a:extLst>
          </p:cNvPr>
          <p:cNvSpPr txBox="1"/>
          <p:nvPr/>
        </p:nvSpPr>
        <p:spPr>
          <a:xfrm>
            <a:off x="4788024" y="1449443"/>
            <a:ext cx="3672159" cy="4488921"/>
          </a:xfrm>
          <a:prstGeom prst="rect">
            <a:avLst/>
          </a:prstGeom>
          <a:noFill/>
        </p:spPr>
        <p:txBody>
          <a:bodyPr wrap="square">
            <a:spAutoFit/>
          </a:bodyPr>
          <a:lstStyle/>
          <a:p>
            <a:pPr lvl="1" algn="just">
              <a:lnSpc>
                <a:spcPct val="150000"/>
              </a:lnSpc>
            </a:pPr>
            <a:r>
              <a:rPr lang="es-BO" sz="1600" b="1" dirty="0">
                <a:latin typeface="Yu Gothic Light" panose="020B0300000000000000" pitchFamily="34" charset="-128"/>
                <a:ea typeface="Yu Gothic Light" panose="020B0300000000000000" pitchFamily="34" charset="-128"/>
                <a:cs typeface="Times New Roman" panose="02020603050405020304" pitchFamily="18" charset="0"/>
              </a:rPr>
              <a:t>La respuesta por la Entidad Financiera al Consumidor Financiero , debe incluir la leyenda “ Si el consumidor financiero, esta en desacuerdo con la respuesta emitida, puede acudir en Segunda Instancia a la defensoría del consumidor financiero  de la Autoridad de Supervisión del Sistema Financiero ASFI que se encuentra disponible en todas sus Oficinas”.</a:t>
            </a:r>
          </a:p>
        </p:txBody>
      </p:sp>
    </p:spTree>
    <p:extLst>
      <p:ext uri="{BB962C8B-B14F-4D97-AF65-F5344CB8AC3E}">
        <p14:creationId xmlns:p14="http://schemas.microsoft.com/office/powerpoint/2010/main" val="1737245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23528" y="4581128"/>
            <a:ext cx="8064896" cy="1592155"/>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s-ES" sz="2000" b="1" kern="1200" dirty="0"/>
              <a:t>Acude a la Defensoría del Consumidor Financiero y presenta tu reclamo en Segunda Instancia, debes realizarlo mediante nota escrita y adjuntar copia de la respuesta que recibiste de la Entidad Financiera. </a:t>
            </a:r>
          </a:p>
        </p:txBody>
      </p:sp>
      <p:pic>
        <p:nvPicPr>
          <p:cNvPr id="12" name="Picture 2" descr="Resultado de imagen para si el consumidor no esta de acuerdo con su respuesta as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485" y="133206"/>
            <a:ext cx="7307029" cy="4287332"/>
          </a:xfrm>
          <a:prstGeom prst="rect">
            <a:avLst/>
          </a:prstGeom>
          <a:noFill/>
          <a:ln>
            <a:noFill/>
          </a:ln>
        </p:spPr>
        <p:style>
          <a:lnRef idx="0">
            <a:scrgbClr r="0" g="0" b="0"/>
          </a:lnRef>
          <a:fillRef idx="0">
            <a:scrgbClr r="0" g="0" b="0"/>
          </a:fillRef>
          <a:effectRef idx="0">
            <a:scrgbClr r="0" g="0" b="0"/>
          </a:effectRef>
          <a:fontRef idx="minor">
            <a:schemeClr val="accent4"/>
          </a:fontRef>
        </p:style>
      </p:pic>
    </p:spTree>
    <p:extLst>
      <p:ext uri="{BB962C8B-B14F-4D97-AF65-F5344CB8AC3E}">
        <p14:creationId xmlns:p14="http://schemas.microsoft.com/office/powerpoint/2010/main" val="9778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n relacionada">
            <a:extLst>
              <a:ext uri="{FF2B5EF4-FFF2-40B4-BE49-F238E27FC236}">
                <a16:creationId xmlns:a16="http://schemas.microsoft.com/office/drawing/2014/main" id="{7EB80A1F-1C0D-4F66-BDFE-2DC71DF448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2322" y="2132856"/>
            <a:ext cx="6211403" cy="417646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A1BD5CCC-3E16-4F57-839C-2D46D8807892}"/>
              </a:ext>
            </a:extLst>
          </p:cNvPr>
          <p:cNvSpPr/>
          <p:nvPr/>
        </p:nvSpPr>
        <p:spPr>
          <a:xfrm>
            <a:off x="899592" y="548680"/>
            <a:ext cx="7776865" cy="1512168"/>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s-ES" sz="2000" kern="1200" dirty="0"/>
              <a:t>La ASFI atenderá los reclamos cuando se hayan agotado los medios para su solución en el “Punto de Reclamo” de la Entidad Financiera.</a:t>
            </a:r>
          </a:p>
          <a:p>
            <a:pPr lvl="0" algn="ctr" defTabSz="1066800">
              <a:lnSpc>
                <a:spcPct val="90000"/>
              </a:lnSpc>
              <a:spcBef>
                <a:spcPct val="0"/>
              </a:spcBef>
              <a:spcAft>
                <a:spcPct val="35000"/>
              </a:spcAft>
            </a:pPr>
            <a:r>
              <a:rPr lang="es-ES" sz="2000" b="1" kern="1200" dirty="0"/>
              <a:t>www.asfi.gob.bo</a:t>
            </a:r>
          </a:p>
        </p:txBody>
      </p:sp>
      <p:pic>
        <p:nvPicPr>
          <p:cNvPr id="7" name="Imagen 6">
            <a:extLst>
              <a:ext uri="{FF2B5EF4-FFF2-40B4-BE49-F238E27FC236}">
                <a16:creationId xmlns:a16="http://schemas.microsoft.com/office/drawing/2014/main" id="{CAC7A281-9B35-42D8-9CFF-C549277DFB05}"/>
              </a:ext>
            </a:extLst>
          </p:cNvPr>
          <p:cNvPicPr>
            <a:picLocks noChangeAspect="1"/>
          </p:cNvPicPr>
          <p:nvPr/>
        </p:nvPicPr>
        <p:blipFill rotWithShape="1">
          <a:blip r:embed="rId3">
            <a:extLst>
              <a:ext uri="{28A0092B-C50C-407E-A947-70E740481C1C}">
                <a14:useLocalDpi xmlns:a14="http://schemas.microsoft.com/office/drawing/2010/main" val="0"/>
              </a:ext>
            </a:extLst>
          </a:blip>
          <a:srcRect l="27177" r="18620" b="6232"/>
          <a:stretch/>
        </p:blipFill>
        <p:spPr>
          <a:xfrm>
            <a:off x="2987824" y="2317246"/>
            <a:ext cx="1008112" cy="1038660"/>
          </a:xfrm>
          <a:prstGeom prst="rect">
            <a:avLst/>
          </a:prstGeom>
        </p:spPr>
      </p:pic>
    </p:spTree>
    <p:extLst>
      <p:ext uri="{BB962C8B-B14F-4D97-AF65-F5344CB8AC3E}">
        <p14:creationId xmlns:p14="http://schemas.microsoft.com/office/powerpoint/2010/main" val="1873669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E3398D8-0B2E-B72D-AC14-11314366C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604" y="1196752"/>
            <a:ext cx="7128792" cy="5346594"/>
          </a:xfrm>
          <a:prstGeom prst="rect">
            <a:avLst/>
          </a:prstGeom>
        </p:spPr>
      </p:pic>
      <p:pic>
        <p:nvPicPr>
          <p:cNvPr id="7" name="Imagen 6">
            <a:extLst>
              <a:ext uri="{FF2B5EF4-FFF2-40B4-BE49-F238E27FC236}">
                <a16:creationId xmlns:a16="http://schemas.microsoft.com/office/drawing/2014/main" id="{FBA1B4FF-A4E4-4F97-AA9F-01C3F22A23CB}"/>
              </a:ext>
            </a:extLst>
          </p:cNvPr>
          <p:cNvPicPr>
            <a:picLocks noChangeAspect="1"/>
          </p:cNvPicPr>
          <p:nvPr/>
        </p:nvPicPr>
        <p:blipFill>
          <a:blip r:embed="rId3"/>
          <a:stretch>
            <a:fillRect/>
          </a:stretch>
        </p:blipFill>
        <p:spPr>
          <a:xfrm>
            <a:off x="416752" y="116633"/>
            <a:ext cx="1858131" cy="1872208"/>
          </a:xfrm>
          <a:prstGeom prst="rect">
            <a:avLst/>
          </a:prstGeom>
        </p:spPr>
      </p:pic>
      <p:pic>
        <p:nvPicPr>
          <p:cNvPr id="9" name="Imagen 8">
            <a:extLst>
              <a:ext uri="{FF2B5EF4-FFF2-40B4-BE49-F238E27FC236}">
                <a16:creationId xmlns:a16="http://schemas.microsoft.com/office/drawing/2014/main" id="{8ADE59BD-711F-E18A-7537-D695AC738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4448">
            <a:off x="3198806" y="2769117"/>
            <a:ext cx="1053372" cy="1203188"/>
          </a:xfrm>
          <a:prstGeom prst="rect">
            <a:avLst/>
          </a:prstGeom>
        </p:spPr>
      </p:pic>
    </p:spTree>
    <p:extLst>
      <p:ext uri="{BB962C8B-B14F-4D97-AF65-F5344CB8AC3E}">
        <p14:creationId xmlns:p14="http://schemas.microsoft.com/office/powerpoint/2010/main" val="1295099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69494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100328" y="1129284"/>
            <a:ext cx="2938272" cy="1094232"/>
          </a:xfrm>
          <a:custGeom>
            <a:avLst/>
            <a:gdLst/>
            <a:ahLst/>
            <a:cxnLst/>
            <a:rect l="l" t="t" r="r" b="b"/>
            <a:pathLst>
              <a:path w="2938272" h="1094232">
                <a:moveTo>
                  <a:pt x="0" y="0"/>
                </a:moveTo>
                <a:lnTo>
                  <a:pt x="2938272" y="0"/>
                </a:lnTo>
                <a:lnTo>
                  <a:pt x="2938272" y="1094232"/>
                </a:lnTo>
                <a:lnTo>
                  <a:pt x="0" y="1094232"/>
                </a:lnTo>
                <a:lnTo>
                  <a:pt x="0" y="0"/>
                </a:lnTo>
                <a:close/>
              </a:path>
            </a:pathLst>
          </a:custGeom>
          <a:blipFill>
            <a:blip r:embed="rId11"/>
            <a:stretch>
              <a:fillRect/>
            </a:stretch>
          </a:blipFill>
        </p:spPr>
        <p:txBody>
          <a:bodyPr/>
          <a:lstStyle/>
          <a:p>
            <a:endParaRPr lang="es-ES"/>
          </a:p>
        </p:txBody>
      </p:sp>
      <p:sp>
        <p:nvSpPr>
          <p:cNvPr id="20" name="Freeform 20"/>
          <p:cNvSpPr/>
          <p:nvPr/>
        </p:nvSpPr>
        <p:spPr>
          <a:xfrm>
            <a:off x="1383916" y="1401956"/>
            <a:ext cx="2325500" cy="416814"/>
          </a:xfrm>
          <a:custGeom>
            <a:avLst/>
            <a:gdLst/>
            <a:ahLst/>
            <a:cxnLst/>
            <a:rect l="l" t="t" r="r" b="b"/>
            <a:pathLst>
              <a:path w="2325500" h="416814">
                <a:moveTo>
                  <a:pt x="0" y="0"/>
                </a:moveTo>
                <a:lnTo>
                  <a:pt x="2325500" y="0"/>
                </a:lnTo>
                <a:lnTo>
                  <a:pt x="2325500" y="416814"/>
                </a:lnTo>
                <a:lnTo>
                  <a:pt x="0" y="4168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ES"/>
          </a:p>
        </p:txBody>
      </p:sp>
      <p:sp>
        <p:nvSpPr>
          <p:cNvPr id="21" name="Freeform 21"/>
          <p:cNvSpPr/>
          <p:nvPr/>
        </p:nvSpPr>
        <p:spPr>
          <a:xfrm>
            <a:off x="347472" y="1199388"/>
            <a:ext cx="2833116" cy="3310128"/>
          </a:xfrm>
          <a:custGeom>
            <a:avLst/>
            <a:gdLst/>
            <a:ahLst/>
            <a:cxnLst/>
            <a:rect l="l" t="t" r="r" b="b"/>
            <a:pathLst>
              <a:path w="2833116" h="3310128">
                <a:moveTo>
                  <a:pt x="0" y="0"/>
                </a:moveTo>
                <a:lnTo>
                  <a:pt x="2833116" y="0"/>
                </a:lnTo>
                <a:lnTo>
                  <a:pt x="2833116" y="3310128"/>
                </a:lnTo>
                <a:lnTo>
                  <a:pt x="0" y="3310128"/>
                </a:lnTo>
                <a:lnTo>
                  <a:pt x="0" y="0"/>
                </a:lnTo>
                <a:close/>
              </a:path>
            </a:pathLst>
          </a:custGeom>
          <a:blipFill>
            <a:blip r:embed="rId14"/>
            <a:stretch>
              <a:fillRect/>
            </a:stretch>
          </a:blipFill>
        </p:spPr>
        <p:txBody>
          <a:bodyPr/>
          <a:lstStyle/>
          <a:p>
            <a:endParaRPr lang="es-ES"/>
          </a:p>
        </p:txBody>
      </p:sp>
      <p:sp>
        <p:nvSpPr>
          <p:cNvPr id="22" name="Freeform 22"/>
          <p:cNvSpPr/>
          <p:nvPr/>
        </p:nvSpPr>
        <p:spPr>
          <a:xfrm>
            <a:off x="1242060" y="1199388"/>
            <a:ext cx="2318004" cy="3310128"/>
          </a:xfrm>
          <a:custGeom>
            <a:avLst/>
            <a:gdLst/>
            <a:ahLst/>
            <a:cxnLst/>
            <a:rect l="l" t="t" r="r" b="b"/>
            <a:pathLst>
              <a:path w="2318004" h="3310128">
                <a:moveTo>
                  <a:pt x="0" y="0"/>
                </a:moveTo>
                <a:lnTo>
                  <a:pt x="2318004" y="0"/>
                </a:lnTo>
                <a:lnTo>
                  <a:pt x="2318004" y="3310128"/>
                </a:lnTo>
                <a:lnTo>
                  <a:pt x="0" y="3310128"/>
                </a:lnTo>
                <a:lnTo>
                  <a:pt x="0" y="0"/>
                </a:lnTo>
                <a:close/>
              </a:path>
            </a:pathLst>
          </a:custGeom>
          <a:blipFill>
            <a:blip r:embed="rId15"/>
            <a:stretch>
              <a:fillRect/>
            </a:stretch>
          </a:blipFill>
        </p:spPr>
        <p:txBody>
          <a:bodyPr/>
          <a:lstStyle/>
          <a:p>
            <a:endParaRPr lang="es-ES"/>
          </a:p>
        </p:txBody>
      </p:sp>
      <p:sp>
        <p:nvSpPr>
          <p:cNvPr id="23" name="Freeform 23"/>
          <p:cNvSpPr/>
          <p:nvPr/>
        </p:nvSpPr>
        <p:spPr>
          <a:xfrm>
            <a:off x="2200656" y="2426208"/>
            <a:ext cx="2098548" cy="1283208"/>
          </a:xfrm>
          <a:custGeom>
            <a:avLst/>
            <a:gdLst/>
            <a:ahLst/>
            <a:cxnLst/>
            <a:rect l="l" t="t" r="r" b="b"/>
            <a:pathLst>
              <a:path w="2098548" h="1283208">
                <a:moveTo>
                  <a:pt x="0" y="0"/>
                </a:moveTo>
                <a:lnTo>
                  <a:pt x="2098548" y="0"/>
                </a:lnTo>
                <a:lnTo>
                  <a:pt x="2098548" y="1283208"/>
                </a:lnTo>
                <a:lnTo>
                  <a:pt x="0" y="1283208"/>
                </a:lnTo>
                <a:lnTo>
                  <a:pt x="0" y="0"/>
                </a:lnTo>
                <a:close/>
              </a:path>
            </a:pathLst>
          </a:custGeom>
          <a:blipFill>
            <a:blip r:embed="rId16"/>
            <a:stretch>
              <a:fillRect/>
            </a:stretch>
          </a:blipFill>
        </p:spPr>
        <p:txBody>
          <a:bodyPr/>
          <a:lstStyle/>
          <a:p>
            <a:endParaRPr lang="es-ES"/>
          </a:p>
        </p:txBody>
      </p:sp>
      <p:sp>
        <p:nvSpPr>
          <p:cNvPr id="27" name="TextBox 27"/>
          <p:cNvSpPr txBox="1"/>
          <p:nvPr/>
        </p:nvSpPr>
        <p:spPr>
          <a:xfrm>
            <a:off x="5025266" y="1003800"/>
            <a:ext cx="3026283" cy="290977"/>
          </a:xfrm>
          <a:prstGeom prst="rect">
            <a:avLst/>
          </a:prstGeom>
        </p:spPr>
        <p:txBody>
          <a:bodyPr wrap="square" lIns="0" tIns="0" rIns="0" bIns="0" rtlCol="0" anchor="t">
            <a:spAutoFit/>
          </a:bodyPr>
          <a:lstStyle/>
          <a:p>
            <a:pPr algn="l">
              <a:lnSpc>
                <a:spcPts val="2641"/>
              </a:lnSpc>
            </a:pPr>
            <a:r>
              <a:rPr lang="en-US" sz="1400" dirty="0">
                <a:solidFill>
                  <a:srgbClr val="000000"/>
                </a:solidFill>
                <a:latin typeface="ITC Franklin Gothic LT"/>
                <a:ea typeface="ITC Franklin Gothic LT"/>
                <a:cs typeface="ITC Franklin Gothic LT"/>
                <a:sym typeface="ITC Franklin Gothic LT"/>
              </a:rPr>
              <a:t>Tenemos derecho a </a:t>
            </a:r>
          </a:p>
        </p:txBody>
      </p:sp>
      <p:sp>
        <p:nvSpPr>
          <p:cNvPr id="28" name="TextBox 28"/>
          <p:cNvSpPr txBox="1"/>
          <p:nvPr/>
        </p:nvSpPr>
        <p:spPr>
          <a:xfrm>
            <a:off x="4808268" y="1313322"/>
            <a:ext cx="3363544" cy="1086836"/>
          </a:xfrm>
          <a:prstGeom prst="rect">
            <a:avLst/>
          </a:prstGeom>
        </p:spPr>
        <p:txBody>
          <a:bodyPr wrap="square" lIns="0" tIns="0" rIns="0" bIns="0" rtlCol="0" anchor="t">
            <a:spAutoFit/>
          </a:bodyPr>
          <a:lstStyle/>
          <a:p>
            <a:pPr algn="ctr">
              <a:lnSpc>
                <a:spcPts val="2641"/>
              </a:lnSpc>
            </a:pPr>
            <a:r>
              <a:rPr lang="en-US" sz="1600" dirty="0" err="1">
                <a:solidFill>
                  <a:srgbClr val="000000"/>
                </a:solidFill>
                <a:latin typeface="ITC Franklin Gothic LT"/>
                <a:ea typeface="ITC Franklin Gothic LT"/>
                <a:cs typeface="ITC Franklin Gothic LT"/>
                <a:sym typeface="ITC Franklin Gothic LT"/>
              </a:rPr>
              <a:t>comprar</a:t>
            </a:r>
            <a:r>
              <a:rPr lang="en-US" sz="1600" dirty="0">
                <a:solidFill>
                  <a:srgbClr val="000000"/>
                </a:solidFill>
                <a:latin typeface="ITC Franklin Gothic LT"/>
                <a:ea typeface="ITC Franklin Gothic LT"/>
                <a:cs typeface="ITC Franklin Gothic LT"/>
                <a:sym typeface="ITC Franklin Gothic LT"/>
              </a:rPr>
              <a:t> y </a:t>
            </a:r>
            <a:r>
              <a:rPr lang="en-US" sz="1600" dirty="0" err="1">
                <a:solidFill>
                  <a:srgbClr val="000000"/>
                </a:solidFill>
                <a:latin typeface="ITC Franklin Gothic LT"/>
                <a:ea typeface="ITC Franklin Gothic LT"/>
                <a:cs typeface="ITC Franklin Gothic LT"/>
                <a:sym typeface="ITC Franklin Gothic LT"/>
              </a:rPr>
              <a:t>elegir</a:t>
            </a:r>
            <a:r>
              <a:rPr lang="en-US" sz="1600" dirty="0">
                <a:solidFill>
                  <a:srgbClr val="000000"/>
                </a:solidFill>
                <a:latin typeface="ITC Franklin Gothic LT"/>
                <a:ea typeface="ITC Franklin Gothic LT"/>
                <a:cs typeface="ITC Franklin Gothic LT"/>
                <a:sym typeface="ITC Franklin Gothic LT"/>
              </a:rPr>
              <a:t>, en un </a:t>
            </a:r>
            <a:r>
              <a:rPr lang="en-US" sz="1600" dirty="0" err="1">
                <a:solidFill>
                  <a:srgbClr val="000000"/>
                </a:solidFill>
                <a:latin typeface="ITC Franklin Gothic LT"/>
                <a:ea typeface="ITC Franklin Gothic LT"/>
                <a:cs typeface="ITC Franklin Gothic LT"/>
                <a:sym typeface="ITC Franklin Gothic LT"/>
              </a:rPr>
              <a:t>marco</a:t>
            </a:r>
            <a:r>
              <a:rPr lang="en-US" sz="1600" dirty="0">
                <a:solidFill>
                  <a:srgbClr val="000000"/>
                </a:solidFill>
                <a:latin typeface="ITC Franklin Gothic LT"/>
                <a:ea typeface="ITC Franklin Gothic LT"/>
                <a:cs typeface="ITC Franklin Gothic LT"/>
                <a:sym typeface="ITC Franklin Gothic LT"/>
              </a:rPr>
              <a:t> de sana </a:t>
            </a:r>
            <a:r>
              <a:rPr lang="en-US" sz="1600" dirty="0" err="1">
                <a:solidFill>
                  <a:srgbClr val="000000"/>
                </a:solidFill>
                <a:latin typeface="ITC Franklin Gothic LT"/>
                <a:ea typeface="ITC Franklin Gothic LT"/>
                <a:cs typeface="ITC Franklin Gothic LT"/>
                <a:sym typeface="ITC Franklin Gothic LT"/>
              </a:rPr>
              <a:t>competencia</a:t>
            </a:r>
            <a:r>
              <a:rPr lang="en-US" sz="1600" dirty="0">
                <a:solidFill>
                  <a:srgbClr val="000000"/>
                </a:solidFill>
                <a:latin typeface="ITC Franklin Gothic LT"/>
                <a:ea typeface="ITC Franklin Gothic LT"/>
                <a:cs typeface="ITC Franklin Gothic LT"/>
                <a:sym typeface="ITC Franklin Gothic LT"/>
              </a:rPr>
              <a:t>, el producto </a:t>
            </a:r>
          </a:p>
          <a:p>
            <a:pPr algn="ctr">
              <a:lnSpc>
                <a:spcPts val="3693"/>
              </a:lnSpc>
            </a:pPr>
            <a:r>
              <a:rPr lang="en-US" sz="1600" dirty="0" err="1">
                <a:solidFill>
                  <a:srgbClr val="000000"/>
                </a:solidFill>
                <a:latin typeface="ITC Franklin Gothic LT"/>
                <a:ea typeface="ITC Franklin Gothic LT"/>
                <a:cs typeface="ITC Franklin Gothic LT"/>
                <a:sym typeface="ITC Franklin Gothic LT"/>
              </a:rPr>
              <a:t>que</a:t>
            </a:r>
            <a:r>
              <a:rPr lang="en-US" sz="1600" dirty="0">
                <a:solidFill>
                  <a:srgbClr val="000000"/>
                </a:solidFill>
                <a:latin typeface="ITC Franklin Gothic LT"/>
                <a:ea typeface="ITC Franklin Gothic LT"/>
                <a:cs typeface="ITC Franklin Gothic LT"/>
                <a:sym typeface="ITC Franklin Gothic LT"/>
              </a:rPr>
              <a:t> </a:t>
            </a:r>
            <a:r>
              <a:rPr lang="en-US" sz="1600" dirty="0" err="1">
                <a:solidFill>
                  <a:srgbClr val="000000"/>
                </a:solidFill>
                <a:latin typeface="ITC Franklin Gothic LT"/>
                <a:ea typeface="ITC Franklin Gothic LT"/>
                <a:cs typeface="ITC Franklin Gothic LT"/>
                <a:sym typeface="ITC Franklin Gothic LT"/>
              </a:rPr>
              <a:t>responda</a:t>
            </a:r>
            <a:r>
              <a:rPr lang="en-US" sz="1600" dirty="0">
                <a:solidFill>
                  <a:srgbClr val="000000"/>
                </a:solidFill>
                <a:latin typeface="ITC Franklin Gothic LT"/>
                <a:ea typeface="ITC Franklin Gothic LT"/>
                <a:cs typeface="ITC Franklin Gothic LT"/>
                <a:sym typeface="ITC Franklin Gothic LT"/>
              </a:rPr>
              <a:t> a </a:t>
            </a:r>
            <a:r>
              <a:rPr lang="en-US" sz="1600" dirty="0" err="1">
                <a:solidFill>
                  <a:srgbClr val="000000"/>
                </a:solidFill>
                <a:latin typeface="ITC Franklin Gothic LT"/>
                <a:ea typeface="ITC Franklin Gothic LT"/>
                <a:cs typeface="ITC Franklin Gothic LT"/>
                <a:sym typeface="ITC Franklin Gothic LT"/>
              </a:rPr>
              <a:t>nuestras</a:t>
            </a:r>
            <a:r>
              <a:rPr lang="en-US" sz="1600" dirty="0">
                <a:solidFill>
                  <a:srgbClr val="000000"/>
                </a:solidFill>
                <a:latin typeface="ITC Franklin Gothic LT"/>
                <a:ea typeface="ITC Franklin Gothic LT"/>
                <a:cs typeface="ITC Franklin Gothic LT"/>
                <a:sym typeface="ITC Franklin Gothic LT"/>
              </a:rPr>
              <a:t> </a:t>
            </a:r>
          </a:p>
        </p:txBody>
      </p:sp>
      <p:sp>
        <p:nvSpPr>
          <p:cNvPr id="29" name="TextBox 29"/>
          <p:cNvSpPr txBox="1"/>
          <p:nvPr/>
        </p:nvSpPr>
        <p:spPr>
          <a:xfrm>
            <a:off x="4647863" y="2642564"/>
            <a:ext cx="3704139" cy="1637500"/>
          </a:xfrm>
          <a:prstGeom prst="rect">
            <a:avLst/>
          </a:prstGeom>
        </p:spPr>
        <p:txBody>
          <a:bodyPr lIns="0" tIns="0" rIns="0" bIns="0" rtlCol="0" anchor="t">
            <a:spAutoFit/>
          </a:bodyPr>
          <a:lstStyle/>
          <a:p>
            <a:pPr algn="ctr">
              <a:lnSpc>
                <a:spcPts val="1589"/>
              </a:lnSpc>
            </a:pPr>
            <a:r>
              <a:rPr lang="en-US" sz="1400" dirty="0">
                <a:solidFill>
                  <a:srgbClr val="000000"/>
                </a:solidFill>
                <a:latin typeface="ITC Franklin Gothic LT"/>
                <a:ea typeface="ITC Franklin Gothic LT"/>
                <a:cs typeface="ITC Franklin Gothic LT"/>
                <a:sym typeface="ITC Franklin Gothic LT"/>
              </a:rPr>
              <a:t>necesidades, </a:t>
            </a:r>
            <a:r>
              <a:rPr lang="en-US" sz="1400" dirty="0" err="1">
                <a:solidFill>
                  <a:srgbClr val="000000"/>
                </a:solidFill>
                <a:latin typeface="ITC Franklin Gothic LT"/>
                <a:ea typeface="ITC Franklin Gothic LT"/>
                <a:cs typeface="ITC Franklin Gothic LT"/>
                <a:sym typeface="ITC Franklin Gothic LT"/>
              </a:rPr>
              <a:t>contratando</a:t>
            </a:r>
            <a:r>
              <a:rPr lang="en-US" sz="1400" dirty="0">
                <a:solidFill>
                  <a:srgbClr val="000000"/>
                </a:solidFill>
                <a:latin typeface="ITC Franklin Gothic LT"/>
                <a:ea typeface="ITC Franklin Gothic LT"/>
                <a:cs typeface="ITC Franklin Gothic LT"/>
                <a:sym typeface="ITC Franklin Gothic LT"/>
              </a:rPr>
              <a:t> a la </a:t>
            </a:r>
          </a:p>
          <a:p>
            <a:pPr algn="ctr">
              <a:lnSpc>
                <a:spcPts val="3693"/>
              </a:lnSpc>
            </a:pPr>
            <a:r>
              <a:rPr lang="en-US" sz="1400" dirty="0">
                <a:solidFill>
                  <a:srgbClr val="000000"/>
                </a:solidFill>
                <a:latin typeface="ITC Franklin Gothic LT"/>
                <a:ea typeface="ITC Franklin Gothic LT"/>
                <a:cs typeface="ITC Franklin Gothic LT"/>
                <a:sym typeface="ITC Franklin Gothic LT"/>
              </a:rPr>
              <a:t>entidad </a:t>
            </a:r>
            <a:r>
              <a:rPr lang="en-US" sz="1400" dirty="0" err="1">
                <a:solidFill>
                  <a:srgbClr val="000000"/>
                </a:solidFill>
                <a:latin typeface="ITC Franklin Gothic LT"/>
                <a:ea typeface="ITC Franklin Gothic LT"/>
                <a:cs typeface="ITC Franklin Gothic LT"/>
                <a:sym typeface="ITC Franklin Gothic LT"/>
              </a:rPr>
              <a:t>financiera</a:t>
            </a:r>
            <a:r>
              <a:rPr lang="en-US" sz="1400" dirty="0">
                <a:solidFill>
                  <a:srgbClr val="000000"/>
                </a:solidFill>
                <a:latin typeface="ITC Franklin Gothic LT"/>
                <a:ea typeface="ITC Franklin Gothic LT"/>
                <a:cs typeface="ITC Franklin Gothic LT"/>
                <a:sym typeface="ITC Franklin Gothic LT"/>
              </a:rPr>
              <a:t> </a:t>
            </a:r>
          </a:p>
          <a:p>
            <a:pPr algn="ctr">
              <a:lnSpc>
                <a:spcPts val="2641"/>
              </a:lnSpc>
            </a:pPr>
            <a:r>
              <a:rPr lang="en-US" sz="1400" dirty="0">
                <a:solidFill>
                  <a:srgbClr val="000000"/>
                </a:solidFill>
                <a:latin typeface="ITC Franklin Gothic LT"/>
                <a:ea typeface="ITC Franklin Gothic LT"/>
                <a:cs typeface="ITC Franklin Gothic LT"/>
                <a:sym typeface="ITC Franklin Gothic LT"/>
              </a:rPr>
              <a:t>de nuestra </a:t>
            </a:r>
            <a:r>
              <a:rPr lang="en-US" sz="1400" dirty="0" err="1">
                <a:solidFill>
                  <a:srgbClr val="000000"/>
                </a:solidFill>
                <a:latin typeface="ITC Franklin Gothic LT"/>
                <a:ea typeface="ITC Franklin Gothic LT"/>
                <a:cs typeface="ITC Franklin Gothic LT"/>
                <a:sym typeface="ITC Franklin Gothic LT"/>
              </a:rPr>
              <a:t>preferencia</a:t>
            </a:r>
            <a:r>
              <a:rPr lang="en-US" sz="1400" dirty="0">
                <a:solidFill>
                  <a:srgbClr val="000000"/>
                </a:solidFill>
                <a:latin typeface="ITC Franklin Gothic LT"/>
                <a:ea typeface="ITC Franklin Gothic LT"/>
                <a:cs typeface="ITC Franklin Gothic LT"/>
                <a:sym typeface="ITC Franklin Gothic LT"/>
              </a:rPr>
              <a:t> sin </a:t>
            </a:r>
            <a:r>
              <a:rPr lang="en-US" sz="1400" dirty="0" err="1">
                <a:solidFill>
                  <a:srgbClr val="000000"/>
                </a:solidFill>
                <a:latin typeface="ITC Franklin Gothic LT"/>
                <a:ea typeface="ITC Franklin Gothic LT"/>
                <a:cs typeface="ITC Franklin Gothic LT"/>
                <a:sym typeface="ITC Franklin Gothic LT"/>
              </a:rPr>
              <a:t>ninguna</a:t>
            </a:r>
            <a:r>
              <a:rPr lang="en-US" sz="1400" dirty="0">
                <a:solidFill>
                  <a:srgbClr val="000000"/>
                </a:solidFill>
                <a:latin typeface="ITC Franklin Gothic LT"/>
                <a:ea typeface="ITC Franklin Gothic LT"/>
                <a:cs typeface="ITC Franklin Gothic LT"/>
                <a:sym typeface="ITC Franklin Gothic LT"/>
              </a:rPr>
              <a:t> </a:t>
            </a:r>
            <a:r>
              <a:rPr lang="en-US" sz="1400" dirty="0" err="1">
                <a:solidFill>
                  <a:srgbClr val="000000"/>
                </a:solidFill>
                <a:latin typeface="ITC Franklin Gothic LT"/>
                <a:ea typeface="ITC Franklin Gothic LT"/>
                <a:cs typeface="ITC Franklin Gothic LT"/>
                <a:sym typeface="ITC Franklin Gothic LT"/>
              </a:rPr>
              <a:t>discriminación</a:t>
            </a:r>
            <a:r>
              <a:rPr lang="en-US" sz="1400" dirty="0">
                <a:solidFill>
                  <a:srgbClr val="000000"/>
                </a:solidFill>
                <a:latin typeface="ITC Franklin Gothic LT"/>
                <a:ea typeface="ITC Franklin Gothic LT"/>
                <a:cs typeface="ITC Franklin Gothic LT"/>
                <a:sym typeface="ITC Franklin Gothic LT"/>
              </a:rPr>
              <a:t>, </a:t>
            </a:r>
            <a:r>
              <a:rPr lang="en-US" sz="1400" dirty="0" err="1">
                <a:solidFill>
                  <a:srgbClr val="000000"/>
                </a:solidFill>
                <a:latin typeface="ITC Franklin Gothic LT"/>
                <a:ea typeface="ITC Franklin Gothic LT"/>
                <a:cs typeface="ITC Franklin Gothic LT"/>
                <a:sym typeface="ITC Franklin Gothic LT"/>
              </a:rPr>
              <a:t>siempre</a:t>
            </a:r>
            <a:r>
              <a:rPr lang="en-US" sz="1400" dirty="0">
                <a:solidFill>
                  <a:srgbClr val="000000"/>
                </a:solidFill>
                <a:latin typeface="ITC Franklin Gothic LT"/>
                <a:ea typeface="ITC Franklin Gothic LT"/>
                <a:cs typeface="ITC Franklin Gothic LT"/>
                <a:sym typeface="ITC Franklin Gothic LT"/>
              </a:rPr>
              <a:t> y </a:t>
            </a:r>
            <a:r>
              <a:rPr lang="en-US" sz="1400" dirty="0" err="1">
                <a:solidFill>
                  <a:srgbClr val="000000"/>
                </a:solidFill>
                <a:latin typeface="ITC Franklin Gothic LT"/>
                <a:ea typeface="ITC Franklin Gothic LT"/>
                <a:cs typeface="ITC Franklin Gothic LT"/>
                <a:sym typeface="ITC Franklin Gothic LT"/>
              </a:rPr>
              <a:t>cuando</a:t>
            </a:r>
            <a:r>
              <a:rPr lang="en-US" sz="1400" dirty="0">
                <a:solidFill>
                  <a:srgbClr val="000000"/>
                </a:solidFill>
                <a:latin typeface="ITC Franklin Gothic LT"/>
                <a:ea typeface="ITC Franklin Gothic LT"/>
                <a:cs typeface="ITC Franklin Gothic LT"/>
                <a:sym typeface="ITC Franklin Gothic LT"/>
              </a:rPr>
              <a:t> </a:t>
            </a:r>
            <a:r>
              <a:rPr lang="en-US" sz="1400" dirty="0" err="1">
                <a:solidFill>
                  <a:srgbClr val="000000"/>
                </a:solidFill>
                <a:latin typeface="ITC Franklin Gothic LT"/>
                <a:ea typeface="ITC Franklin Gothic LT"/>
                <a:cs typeface="ITC Franklin Gothic LT"/>
                <a:sym typeface="ITC Franklin Gothic LT"/>
              </a:rPr>
              <a:t>cumpla</a:t>
            </a:r>
            <a:r>
              <a:rPr lang="en-US" sz="1400" dirty="0">
                <a:solidFill>
                  <a:srgbClr val="000000"/>
                </a:solidFill>
                <a:latin typeface="ITC Franklin Gothic LT"/>
                <a:ea typeface="ITC Franklin Gothic LT"/>
                <a:cs typeface="ITC Franklin Gothic LT"/>
                <a:sym typeface="ITC Franklin Gothic LT"/>
              </a:rPr>
              <a:t> con los </a:t>
            </a:r>
            <a:r>
              <a:rPr lang="en-US" sz="1400" dirty="0" err="1">
                <a:solidFill>
                  <a:srgbClr val="000000"/>
                </a:solidFill>
                <a:latin typeface="ITC Franklin Gothic LT"/>
                <a:ea typeface="ITC Franklin Gothic LT"/>
                <a:cs typeface="ITC Franklin Gothic LT"/>
                <a:sym typeface="ITC Franklin Gothic LT"/>
              </a:rPr>
              <a:t>requisitos</a:t>
            </a:r>
            <a:r>
              <a:rPr lang="en-US" sz="1400" dirty="0">
                <a:solidFill>
                  <a:srgbClr val="000000"/>
                </a:solidFill>
                <a:latin typeface="ITC Franklin Gothic LT"/>
                <a:ea typeface="ITC Franklin Gothic LT"/>
                <a:cs typeface="ITC Franklin Gothic LT"/>
                <a:sym typeface="ITC Franklin Gothic LT"/>
              </a:rPr>
              <a:t> </a:t>
            </a:r>
            <a:r>
              <a:rPr lang="en-US" sz="1400" dirty="0" err="1">
                <a:solidFill>
                  <a:srgbClr val="000000"/>
                </a:solidFill>
                <a:latin typeface="ITC Franklin Gothic LT"/>
                <a:ea typeface="ITC Franklin Gothic LT"/>
                <a:cs typeface="ITC Franklin Gothic LT"/>
                <a:sym typeface="ITC Franklin Gothic LT"/>
              </a:rPr>
              <a:t>exigidos</a:t>
            </a:r>
            <a:r>
              <a:rPr lang="en-US" sz="1400" dirty="0">
                <a:solidFill>
                  <a:srgbClr val="000000"/>
                </a:solidFill>
                <a:latin typeface="ITC Franklin Gothic LT"/>
                <a:ea typeface="ITC Franklin Gothic LT"/>
                <a:cs typeface="ITC Franklin Gothic LT"/>
                <a:sym typeface="ITC Franklin Gothic LT"/>
              </a:rPr>
              <a:t>. </a:t>
            </a:r>
          </a:p>
        </p:txBody>
      </p:sp>
      <p:sp>
        <p:nvSpPr>
          <p:cNvPr id="30" name="TextBox 30"/>
          <p:cNvSpPr txBox="1"/>
          <p:nvPr/>
        </p:nvSpPr>
        <p:spPr>
          <a:xfrm>
            <a:off x="1268044" y="1485790"/>
            <a:ext cx="1301420" cy="2270598"/>
          </a:xfrm>
          <a:prstGeom prst="rect">
            <a:avLst/>
          </a:prstGeom>
        </p:spPr>
        <p:txBody>
          <a:bodyPr lIns="0" tIns="0" rIns="0" bIns="0" rtlCol="0" anchor="t">
            <a:spAutoFit/>
          </a:bodyPr>
          <a:lstStyle/>
          <a:p>
            <a:pPr algn="l">
              <a:lnSpc>
                <a:spcPts val="16802"/>
              </a:lnSpc>
            </a:pPr>
            <a:r>
              <a:rPr lang="en-US" sz="12001" spc="12">
                <a:solidFill>
                  <a:srgbClr val="899BCA"/>
                </a:solidFill>
                <a:latin typeface="ITC Franklin Gothic LT"/>
                <a:ea typeface="ITC Franklin Gothic LT"/>
                <a:cs typeface="ITC Franklin Gothic LT"/>
                <a:sym typeface="ITC Franklin Gothic LT"/>
              </a:rPr>
              <a:t>3 </a:t>
            </a:r>
          </a:p>
        </p:txBody>
      </p:sp>
      <p:pic>
        <p:nvPicPr>
          <p:cNvPr id="31" name="Imagen 30">
            <a:extLst>
              <a:ext uri="{FF2B5EF4-FFF2-40B4-BE49-F238E27FC236}">
                <a16:creationId xmlns:a16="http://schemas.microsoft.com/office/drawing/2014/main" id="{4809DFF4-72AF-0607-AD45-2F483A6831B4}"/>
              </a:ext>
            </a:extLst>
          </p:cNvPr>
          <p:cNvPicPr>
            <a:picLocks noChangeAspect="1"/>
          </p:cNvPicPr>
          <p:nvPr/>
        </p:nvPicPr>
        <p:blipFill>
          <a:blip r:embed="rId17"/>
          <a:stretch>
            <a:fillRect/>
          </a:stretch>
        </p:blipFill>
        <p:spPr>
          <a:xfrm>
            <a:off x="1956954" y="3473577"/>
            <a:ext cx="1660256" cy="16728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67318"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173480" y="697992"/>
            <a:ext cx="2938272" cy="1097280"/>
          </a:xfrm>
          <a:custGeom>
            <a:avLst/>
            <a:gdLst/>
            <a:ahLst/>
            <a:cxnLst/>
            <a:rect l="l" t="t" r="r" b="b"/>
            <a:pathLst>
              <a:path w="2938272" h="1097280">
                <a:moveTo>
                  <a:pt x="0" y="0"/>
                </a:moveTo>
                <a:lnTo>
                  <a:pt x="2938272" y="0"/>
                </a:lnTo>
                <a:lnTo>
                  <a:pt x="2938272" y="1097280"/>
                </a:lnTo>
                <a:lnTo>
                  <a:pt x="0" y="1097280"/>
                </a:lnTo>
                <a:lnTo>
                  <a:pt x="0" y="0"/>
                </a:lnTo>
                <a:close/>
              </a:path>
            </a:pathLst>
          </a:custGeom>
          <a:blipFill>
            <a:blip r:embed="rId11"/>
            <a:stretch>
              <a:fillRect/>
            </a:stretch>
          </a:blipFill>
        </p:spPr>
        <p:txBody>
          <a:bodyPr/>
          <a:lstStyle/>
          <a:p>
            <a:endParaRPr lang="es-ES"/>
          </a:p>
        </p:txBody>
      </p:sp>
      <p:sp>
        <p:nvSpPr>
          <p:cNvPr id="20" name="Freeform 20"/>
          <p:cNvSpPr/>
          <p:nvPr/>
        </p:nvSpPr>
        <p:spPr>
          <a:xfrm>
            <a:off x="1456306" y="970283"/>
            <a:ext cx="2325500" cy="418719"/>
          </a:xfrm>
          <a:custGeom>
            <a:avLst/>
            <a:gdLst/>
            <a:ahLst/>
            <a:cxnLst/>
            <a:rect l="l" t="t" r="r" b="b"/>
            <a:pathLst>
              <a:path w="2325500" h="418719">
                <a:moveTo>
                  <a:pt x="0" y="0"/>
                </a:moveTo>
                <a:lnTo>
                  <a:pt x="2325500" y="0"/>
                </a:lnTo>
                <a:lnTo>
                  <a:pt x="2325500" y="418719"/>
                </a:lnTo>
                <a:lnTo>
                  <a:pt x="0" y="4187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ES"/>
          </a:p>
        </p:txBody>
      </p:sp>
      <p:sp>
        <p:nvSpPr>
          <p:cNvPr id="21" name="Freeform 21"/>
          <p:cNvSpPr/>
          <p:nvPr/>
        </p:nvSpPr>
        <p:spPr>
          <a:xfrm>
            <a:off x="1254252" y="806196"/>
            <a:ext cx="2601468" cy="3037332"/>
          </a:xfrm>
          <a:custGeom>
            <a:avLst/>
            <a:gdLst/>
            <a:ahLst/>
            <a:cxnLst/>
            <a:rect l="l" t="t" r="r" b="b"/>
            <a:pathLst>
              <a:path w="2601468" h="3037332">
                <a:moveTo>
                  <a:pt x="0" y="0"/>
                </a:moveTo>
                <a:lnTo>
                  <a:pt x="2601468" y="0"/>
                </a:lnTo>
                <a:lnTo>
                  <a:pt x="2601468" y="3037332"/>
                </a:lnTo>
                <a:lnTo>
                  <a:pt x="0" y="3037332"/>
                </a:lnTo>
                <a:lnTo>
                  <a:pt x="0" y="0"/>
                </a:lnTo>
                <a:close/>
              </a:path>
            </a:pathLst>
          </a:custGeom>
          <a:blipFill>
            <a:blip r:embed="rId14"/>
            <a:stretch>
              <a:fillRect/>
            </a:stretch>
          </a:blipFill>
        </p:spPr>
        <p:txBody>
          <a:bodyPr/>
          <a:lstStyle/>
          <a:p>
            <a:endParaRPr lang="es-ES"/>
          </a:p>
        </p:txBody>
      </p:sp>
      <p:sp>
        <p:nvSpPr>
          <p:cNvPr id="22" name="Freeform 22"/>
          <p:cNvSpPr/>
          <p:nvPr/>
        </p:nvSpPr>
        <p:spPr>
          <a:xfrm>
            <a:off x="2075688" y="806196"/>
            <a:ext cx="2130552" cy="3037332"/>
          </a:xfrm>
          <a:custGeom>
            <a:avLst/>
            <a:gdLst/>
            <a:ahLst/>
            <a:cxnLst/>
            <a:rect l="l" t="t" r="r" b="b"/>
            <a:pathLst>
              <a:path w="2130552" h="3037332">
                <a:moveTo>
                  <a:pt x="0" y="0"/>
                </a:moveTo>
                <a:lnTo>
                  <a:pt x="2130552" y="0"/>
                </a:lnTo>
                <a:lnTo>
                  <a:pt x="2130552" y="3037332"/>
                </a:lnTo>
                <a:lnTo>
                  <a:pt x="0" y="3037332"/>
                </a:lnTo>
                <a:lnTo>
                  <a:pt x="0" y="0"/>
                </a:lnTo>
                <a:close/>
              </a:path>
            </a:pathLst>
          </a:custGeom>
          <a:blipFill>
            <a:blip r:embed="rId15"/>
            <a:stretch>
              <a:fillRect/>
            </a:stretch>
          </a:blipFill>
        </p:spPr>
        <p:txBody>
          <a:bodyPr/>
          <a:lstStyle/>
          <a:p>
            <a:endParaRPr lang="es-ES"/>
          </a:p>
        </p:txBody>
      </p:sp>
      <p:sp>
        <p:nvSpPr>
          <p:cNvPr id="23" name="Freeform 23"/>
          <p:cNvSpPr/>
          <p:nvPr/>
        </p:nvSpPr>
        <p:spPr>
          <a:xfrm>
            <a:off x="638556" y="2877312"/>
            <a:ext cx="3796284" cy="1121664"/>
          </a:xfrm>
          <a:custGeom>
            <a:avLst/>
            <a:gdLst/>
            <a:ahLst/>
            <a:cxnLst/>
            <a:rect l="l" t="t" r="r" b="b"/>
            <a:pathLst>
              <a:path w="3796284" h="1121664">
                <a:moveTo>
                  <a:pt x="0" y="0"/>
                </a:moveTo>
                <a:lnTo>
                  <a:pt x="3796284" y="0"/>
                </a:lnTo>
                <a:lnTo>
                  <a:pt x="3796284" y="1121664"/>
                </a:lnTo>
                <a:lnTo>
                  <a:pt x="0" y="1121664"/>
                </a:lnTo>
                <a:lnTo>
                  <a:pt x="0" y="0"/>
                </a:lnTo>
                <a:close/>
              </a:path>
            </a:pathLst>
          </a:custGeom>
          <a:blipFill>
            <a:blip r:embed="rId16"/>
            <a:stretch>
              <a:fillRect/>
            </a:stretch>
          </a:blipFill>
        </p:spPr>
        <p:txBody>
          <a:bodyPr/>
          <a:lstStyle/>
          <a:p>
            <a:endParaRPr lang="es-ES"/>
          </a:p>
        </p:txBody>
      </p:sp>
      <p:sp>
        <p:nvSpPr>
          <p:cNvPr id="24" name="Freeform 24"/>
          <p:cNvSpPr/>
          <p:nvPr/>
        </p:nvSpPr>
        <p:spPr>
          <a:xfrm>
            <a:off x="467535" y="3861044"/>
            <a:ext cx="4032504" cy="2809875"/>
          </a:xfrm>
          <a:custGeom>
            <a:avLst/>
            <a:gdLst/>
            <a:ahLst/>
            <a:cxnLst/>
            <a:rect l="l" t="t" r="r" b="b"/>
            <a:pathLst>
              <a:path w="4032504" h="2809875">
                <a:moveTo>
                  <a:pt x="0" y="0"/>
                </a:moveTo>
                <a:lnTo>
                  <a:pt x="4032504" y="0"/>
                </a:lnTo>
                <a:lnTo>
                  <a:pt x="4032504" y="2809875"/>
                </a:lnTo>
                <a:lnTo>
                  <a:pt x="0" y="2809875"/>
                </a:lnTo>
                <a:lnTo>
                  <a:pt x="0" y="0"/>
                </a:lnTo>
                <a:close/>
              </a:path>
            </a:pathLst>
          </a:custGeom>
          <a:blipFill>
            <a:blip r:embed="rId17"/>
            <a:stretch>
              <a:fillRect/>
            </a:stretch>
          </a:blipFill>
        </p:spPr>
        <p:txBody>
          <a:bodyPr/>
          <a:lstStyle/>
          <a:p>
            <a:endParaRPr lang="es-ES"/>
          </a:p>
        </p:txBody>
      </p:sp>
      <p:sp>
        <p:nvSpPr>
          <p:cNvPr id="25" name="Freeform 25"/>
          <p:cNvSpPr/>
          <p:nvPr/>
        </p:nvSpPr>
        <p:spPr>
          <a:xfrm>
            <a:off x="429435" y="3822944"/>
            <a:ext cx="4108704" cy="2886075"/>
          </a:xfrm>
          <a:custGeom>
            <a:avLst/>
            <a:gdLst/>
            <a:ahLst/>
            <a:cxnLst/>
            <a:rect l="l" t="t" r="r" b="b"/>
            <a:pathLst>
              <a:path w="4108704" h="2886075">
                <a:moveTo>
                  <a:pt x="0" y="0"/>
                </a:moveTo>
                <a:lnTo>
                  <a:pt x="4108704" y="0"/>
                </a:lnTo>
                <a:lnTo>
                  <a:pt x="4108704" y="2886075"/>
                </a:lnTo>
                <a:lnTo>
                  <a:pt x="0" y="288607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s-ES"/>
          </a:p>
        </p:txBody>
      </p:sp>
      <p:sp>
        <p:nvSpPr>
          <p:cNvPr id="26" name="TextBox 26"/>
          <p:cNvSpPr txBox="1"/>
          <p:nvPr/>
        </p:nvSpPr>
        <p:spPr>
          <a:xfrm>
            <a:off x="4787533" y="1586041"/>
            <a:ext cx="3308861" cy="2630720"/>
          </a:xfrm>
          <a:prstGeom prst="rect">
            <a:avLst/>
          </a:prstGeom>
        </p:spPr>
        <p:txBody>
          <a:bodyPr lIns="0" tIns="0" rIns="0" bIns="0" rtlCol="0" anchor="t">
            <a:spAutoFit/>
          </a:bodyPr>
          <a:lstStyle/>
          <a:p>
            <a:pPr algn="just">
              <a:lnSpc>
                <a:spcPts val="2639"/>
              </a:lnSpc>
            </a:pPr>
            <a:r>
              <a:rPr lang="en-US" sz="1600" dirty="0">
                <a:solidFill>
                  <a:srgbClr val="000000"/>
                </a:solidFill>
                <a:latin typeface="ITC Franklin Gothic LT"/>
                <a:ea typeface="ITC Franklin Gothic LT"/>
                <a:cs typeface="ITC Franklin Gothic LT"/>
                <a:sym typeface="ITC Franklin Gothic LT"/>
              </a:rPr>
              <a:t>Tiene derecho a </a:t>
            </a:r>
            <a:r>
              <a:rPr lang="en-US" sz="1600" dirty="0" err="1">
                <a:solidFill>
                  <a:srgbClr val="000000"/>
                </a:solidFill>
                <a:latin typeface="ITC Franklin Gothic LT"/>
                <a:ea typeface="ITC Franklin Gothic LT"/>
                <a:cs typeface="ITC Franklin Gothic LT"/>
                <a:sym typeface="ITC Franklin Gothic LT"/>
              </a:rPr>
              <a:t>obtener</a:t>
            </a:r>
            <a:r>
              <a:rPr lang="en-US" sz="1600" dirty="0">
                <a:solidFill>
                  <a:srgbClr val="000000"/>
                </a:solidFill>
                <a:latin typeface="ITC Franklin Gothic LT"/>
                <a:ea typeface="ITC Franklin Gothic LT"/>
                <a:cs typeface="ITC Franklin Gothic LT"/>
                <a:sym typeface="ITC Franklin Gothic LT"/>
              </a:rPr>
              <a:t> de la entidad </a:t>
            </a:r>
            <a:r>
              <a:rPr lang="en-US" sz="1600" dirty="0" err="1">
                <a:solidFill>
                  <a:srgbClr val="000000"/>
                </a:solidFill>
                <a:latin typeface="ITC Franklin Gothic LT"/>
                <a:ea typeface="ITC Franklin Gothic LT"/>
                <a:cs typeface="ITC Franklin Gothic LT"/>
                <a:sym typeface="ITC Franklin Gothic LT"/>
              </a:rPr>
              <a:t>financiera</a:t>
            </a:r>
            <a:r>
              <a:rPr lang="en-US" sz="1600" dirty="0">
                <a:solidFill>
                  <a:srgbClr val="000000"/>
                </a:solidFill>
                <a:latin typeface="ITC Franklin Gothic LT"/>
                <a:ea typeface="ITC Franklin Gothic LT"/>
                <a:cs typeface="ITC Franklin Gothic LT"/>
                <a:sym typeface="ITC Franklin Gothic LT"/>
              </a:rPr>
              <a:t>, al </a:t>
            </a:r>
            <a:r>
              <a:rPr lang="en-US" sz="1600" dirty="0" err="1">
                <a:solidFill>
                  <a:srgbClr val="000000"/>
                </a:solidFill>
                <a:latin typeface="ITC Franklin Gothic LT"/>
                <a:ea typeface="ITC Franklin Gothic LT"/>
                <a:cs typeface="ITC Franklin Gothic LT"/>
                <a:sym typeface="ITC Franklin Gothic LT"/>
              </a:rPr>
              <a:t>momento</a:t>
            </a:r>
            <a:r>
              <a:rPr lang="en-US" sz="1600" dirty="0">
                <a:solidFill>
                  <a:srgbClr val="000000"/>
                </a:solidFill>
                <a:latin typeface="ITC Franklin Gothic LT"/>
                <a:ea typeface="ITC Franklin Gothic LT"/>
                <a:cs typeface="ITC Franklin Gothic LT"/>
                <a:sym typeface="ITC Franklin Gothic LT"/>
              </a:rPr>
              <a:t> de la firma, un </a:t>
            </a:r>
            <a:r>
              <a:rPr lang="en-US" sz="1600" dirty="0" err="1">
                <a:solidFill>
                  <a:srgbClr val="000000"/>
                </a:solidFill>
                <a:latin typeface="ITC Franklin Gothic LT"/>
                <a:ea typeface="ITC Franklin Gothic LT"/>
                <a:cs typeface="ITC Franklin Gothic LT"/>
                <a:sym typeface="ITC Franklin Gothic LT"/>
              </a:rPr>
              <a:t>ejemplar</a:t>
            </a:r>
            <a:r>
              <a:rPr lang="en-US" sz="1600" dirty="0">
                <a:solidFill>
                  <a:srgbClr val="000000"/>
                </a:solidFill>
                <a:latin typeface="ITC Franklin Gothic LT"/>
                <a:ea typeface="ITC Franklin Gothic LT"/>
                <a:cs typeface="ITC Franklin Gothic LT"/>
                <a:sym typeface="ITC Franklin Gothic LT"/>
              </a:rPr>
              <a:t> de todos los </a:t>
            </a:r>
            <a:r>
              <a:rPr lang="en-US" sz="1600" dirty="0" err="1">
                <a:solidFill>
                  <a:srgbClr val="000000"/>
                </a:solidFill>
                <a:latin typeface="ITC Franklin Gothic LT"/>
                <a:ea typeface="ITC Franklin Gothic LT"/>
                <a:cs typeface="ITC Franklin Gothic LT"/>
                <a:sym typeface="ITC Franklin Gothic LT"/>
              </a:rPr>
              <a:t>documentos</a:t>
            </a:r>
            <a:r>
              <a:rPr lang="en-US" sz="1600" dirty="0">
                <a:solidFill>
                  <a:srgbClr val="000000"/>
                </a:solidFill>
                <a:latin typeface="ITC Franklin Gothic LT"/>
                <a:ea typeface="ITC Franklin Gothic LT"/>
                <a:cs typeface="ITC Franklin Gothic LT"/>
                <a:sym typeface="ITC Franklin Gothic LT"/>
              </a:rPr>
              <a:t> y contratos </a:t>
            </a:r>
            <a:r>
              <a:rPr lang="en-US" sz="1600" dirty="0" err="1">
                <a:solidFill>
                  <a:srgbClr val="000000"/>
                </a:solidFill>
                <a:latin typeface="ITC Franklin Gothic LT"/>
                <a:ea typeface="ITC Franklin Gothic LT"/>
                <a:cs typeface="ITC Franklin Gothic LT"/>
                <a:sym typeface="ITC Franklin Gothic LT"/>
              </a:rPr>
              <a:t>firmados</a:t>
            </a:r>
            <a:r>
              <a:rPr lang="en-US" sz="1600" dirty="0">
                <a:solidFill>
                  <a:srgbClr val="000000"/>
                </a:solidFill>
                <a:latin typeface="ITC Franklin Gothic LT"/>
                <a:ea typeface="ITC Franklin Gothic LT"/>
                <a:cs typeface="ITC Franklin Gothic LT"/>
                <a:sym typeface="ITC Franklin Gothic LT"/>
              </a:rPr>
              <a:t> y, durante su </a:t>
            </a:r>
            <a:r>
              <a:rPr lang="en-US" sz="1600" dirty="0" err="1">
                <a:solidFill>
                  <a:srgbClr val="000000"/>
                </a:solidFill>
                <a:latin typeface="ITC Franklin Gothic LT"/>
                <a:ea typeface="ITC Franklin Gothic LT"/>
                <a:cs typeface="ITC Franklin Gothic LT"/>
                <a:sym typeface="ITC Franklin Gothic LT"/>
              </a:rPr>
              <a:t>vigencia</a:t>
            </a:r>
            <a:r>
              <a:rPr lang="en-US" sz="1600" dirty="0">
                <a:solidFill>
                  <a:srgbClr val="000000"/>
                </a:solidFill>
                <a:latin typeface="ITC Franklin Gothic LT"/>
                <a:ea typeface="ITC Franklin Gothic LT"/>
                <a:cs typeface="ITC Franklin Gothic LT"/>
                <a:sym typeface="ITC Franklin Gothic LT"/>
              </a:rPr>
              <a:t>, a </a:t>
            </a:r>
            <a:r>
              <a:rPr lang="en-US" sz="1600" dirty="0" err="1">
                <a:solidFill>
                  <a:srgbClr val="000000"/>
                </a:solidFill>
                <a:latin typeface="ITC Franklin Gothic LT"/>
                <a:ea typeface="ITC Franklin Gothic LT"/>
                <a:cs typeface="ITC Franklin Gothic LT"/>
                <a:sym typeface="ITC Franklin Gothic LT"/>
              </a:rPr>
              <a:t>recibir</a:t>
            </a:r>
            <a:r>
              <a:rPr lang="en-US" sz="1600" dirty="0">
                <a:solidFill>
                  <a:srgbClr val="000000"/>
                </a:solidFill>
                <a:latin typeface="ITC Franklin Gothic LT"/>
                <a:ea typeface="ITC Franklin Gothic LT"/>
                <a:cs typeface="ITC Franklin Gothic LT"/>
                <a:sym typeface="ITC Franklin Gothic LT"/>
              </a:rPr>
              <a:t> la </a:t>
            </a:r>
            <a:r>
              <a:rPr lang="en-US" sz="1600" dirty="0" err="1">
                <a:solidFill>
                  <a:srgbClr val="000000"/>
                </a:solidFill>
                <a:latin typeface="ITC Franklin Gothic LT"/>
                <a:ea typeface="ITC Franklin Gothic LT"/>
                <a:cs typeface="ITC Franklin Gothic LT"/>
                <a:sym typeface="ITC Franklin Gothic LT"/>
              </a:rPr>
              <a:t>documentación</a:t>
            </a:r>
            <a:r>
              <a:rPr lang="en-US" sz="1600" dirty="0">
                <a:solidFill>
                  <a:srgbClr val="000000"/>
                </a:solidFill>
                <a:latin typeface="ITC Franklin Gothic LT"/>
                <a:ea typeface="ITC Franklin Gothic LT"/>
                <a:cs typeface="ITC Franklin Gothic LT"/>
                <a:sym typeface="ITC Franklin Gothic LT"/>
              </a:rPr>
              <a:t> </a:t>
            </a:r>
            <a:r>
              <a:rPr lang="en-US" sz="1600" dirty="0" err="1">
                <a:solidFill>
                  <a:srgbClr val="000000"/>
                </a:solidFill>
                <a:latin typeface="ITC Franklin Gothic LT"/>
                <a:ea typeface="ITC Franklin Gothic LT"/>
                <a:cs typeface="ITC Franklin Gothic LT"/>
                <a:sym typeface="ITC Franklin Gothic LT"/>
              </a:rPr>
              <a:t>que</a:t>
            </a:r>
            <a:r>
              <a:rPr lang="en-US" sz="1600" dirty="0">
                <a:solidFill>
                  <a:srgbClr val="000000"/>
                </a:solidFill>
                <a:latin typeface="ITC Franklin Gothic LT"/>
                <a:ea typeface="ITC Franklin Gothic LT"/>
                <a:cs typeface="ITC Franklin Gothic LT"/>
                <a:sym typeface="ITC Franklin Gothic LT"/>
              </a:rPr>
              <a:t> </a:t>
            </a:r>
            <a:r>
              <a:rPr lang="en-US" sz="1600" dirty="0" err="1">
                <a:solidFill>
                  <a:srgbClr val="000000"/>
                </a:solidFill>
                <a:latin typeface="ITC Franklin Gothic LT"/>
                <a:ea typeface="ITC Franklin Gothic LT"/>
                <a:cs typeface="ITC Franklin Gothic LT"/>
                <a:sym typeface="ITC Franklin Gothic LT"/>
              </a:rPr>
              <a:t>compruebe</a:t>
            </a:r>
            <a:r>
              <a:rPr lang="en-US" sz="1600" dirty="0">
                <a:solidFill>
                  <a:srgbClr val="000000"/>
                </a:solidFill>
                <a:latin typeface="ITC Franklin Gothic LT"/>
                <a:ea typeface="ITC Franklin Gothic LT"/>
                <a:cs typeface="ITC Franklin Gothic LT"/>
                <a:sym typeface="ITC Franklin Gothic LT"/>
              </a:rPr>
              <a:t> sus </a:t>
            </a:r>
            <a:r>
              <a:rPr lang="en-US" sz="1600" dirty="0" err="1">
                <a:solidFill>
                  <a:srgbClr val="000000"/>
                </a:solidFill>
                <a:latin typeface="ITC Franklin Gothic LT"/>
                <a:ea typeface="ITC Franklin Gothic LT"/>
                <a:cs typeface="ITC Franklin Gothic LT"/>
                <a:sym typeface="ITC Franklin Gothic LT"/>
              </a:rPr>
              <a:t>movimientos</a:t>
            </a:r>
            <a:r>
              <a:rPr lang="en-US" sz="1600" dirty="0">
                <a:solidFill>
                  <a:srgbClr val="000000"/>
                </a:solidFill>
                <a:latin typeface="ITC Franklin Gothic LT"/>
                <a:ea typeface="ITC Franklin Gothic LT"/>
                <a:cs typeface="ITC Franklin Gothic LT"/>
                <a:sym typeface="ITC Franklin Gothic LT"/>
              </a:rPr>
              <a:t> como </a:t>
            </a:r>
            <a:r>
              <a:rPr lang="en-US" sz="1600" dirty="0" err="1">
                <a:solidFill>
                  <a:srgbClr val="000000"/>
                </a:solidFill>
                <a:latin typeface="ITC Franklin Gothic LT"/>
                <a:ea typeface="ITC Franklin Gothic LT"/>
                <a:cs typeface="ITC Franklin Gothic LT"/>
                <a:sym typeface="ITC Franklin Gothic LT"/>
              </a:rPr>
              <a:t>estados</a:t>
            </a:r>
            <a:r>
              <a:rPr lang="en-US" sz="1600" dirty="0">
                <a:solidFill>
                  <a:srgbClr val="000000"/>
                </a:solidFill>
                <a:latin typeface="ITC Franklin Gothic LT"/>
                <a:ea typeface="ITC Franklin Gothic LT"/>
                <a:cs typeface="ITC Franklin Gothic LT"/>
                <a:sym typeface="ITC Franklin Gothic LT"/>
              </a:rPr>
              <a:t> de cuenta y </a:t>
            </a:r>
            <a:r>
              <a:rPr lang="en-US" sz="1600" dirty="0" err="1">
                <a:solidFill>
                  <a:srgbClr val="000000"/>
                </a:solidFill>
                <a:latin typeface="ITC Franklin Gothic LT"/>
                <a:ea typeface="ITC Franklin Gothic LT"/>
                <a:cs typeface="ITC Franklin Gothic LT"/>
                <a:sym typeface="ITC Franklin Gothic LT"/>
              </a:rPr>
              <a:t>comprobantes</a:t>
            </a:r>
            <a:r>
              <a:rPr lang="en-US" sz="1600" dirty="0">
                <a:solidFill>
                  <a:srgbClr val="000000"/>
                </a:solidFill>
                <a:latin typeface="ITC Franklin Gothic LT"/>
                <a:ea typeface="ITC Franklin Gothic LT"/>
                <a:cs typeface="ITC Franklin Gothic LT"/>
                <a:sym typeface="ITC Franklin Gothic LT"/>
              </a:rPr>
              <a:t> de pago. </a:t>
            </a:r>
          </a:p>
        </p:txBody>
      </p:sp>
      <p:sp>
        <p:nvSpPr>
          <p:cNvPr id="27" name="TextBox 27"/>
          <p:cNvSpPr txBox="1"/>
          <p:nvPr/>
        </p:nvSpPr>
        <p:spPr>
          <a:xfrm>
            <a:off x="2191712" y="1164687"/>
            <a:ext cx="1194683" cy="2082803"/>
          </a:xfrm>
          <a:prstGeom prst="rect">
            <a:avLst/>
          </a:prstGeom>
        </p:spPr>
        <p:txBody>
          <a:bodyPr lIns="0" tIns="0" rIns="0" bIns="0" rtlCol="0" anchor="t">
            <a:spAutoFit/>
          </a:bodyPr>
          <a:lstStyle/>
          <a:p>
            <a:pPr algn="l">
              <a:lnSpc>
                <a:spcPts val="15408"/>
              </a:lnSpc>
            </a:pPr>
            <a:r>
              <a:rPr lang="en-US" sz="11005" spc="22" dirty="0">
                <a:solidFill>
                  <a:srgbClr val="752B03"/>
                </a:solidFill>
                <a:latin typeface="ITC Franklin Gothic LT"/>
                <a:ea typeface="ITC Franklin Gothic LT"/>
                <a:cs typeface="ITC Franklin Gothic LT"/>
                <a:sym typeface="ITC Franklin Gothic LT"/>
              </a:rPr>
              <a:t>4 </a:t>
            </a:r>
          </a:p>
        </p:txBody>
      </p:sp>
      <p:sp>
        <p:nvSpPr>
          <p:cNvPr id="28" name="TextBox 28"/>
          <p:cNvSpPr txBox="1"/>
          <p:nvPr/>
        </p:nvSpPr>
        <p:spPr>
          <a:xfrm>
            <a:off x="834009" y="3012119"/>
            <a:ext cx="3324311" cy="753351"/>
          </a:xfrm>
          <a:prstGeom prst="rect">
            <a:avLst/>
          </a:prstGeom>
        </p:spPr>
        <p:txBody>
          <a:bodyPr lIns="0" tIns="0" rIns="0" bIns="0" rtlCol="0" anchor="t">
            <a:spAutoFit/>
          </a:bodyPr>
          <a:lstStyle/>
          <a:p>
            <a:pPr algn="l">
              <a:lnSpc>
                <a:spcPts val="5597"/>
              </a:lnSpc>
            </a:pPr>
            <a:r>
              <a:rPr lang="en-US" sz="3998" dirty="0" err="1">
                <a:solidFill>
                  <a:srgbClr val="752B03"/>
                </a:solidFill>
                <a:latin typeface="ITC Franklin Gothic LT"/>
                <a:ea typeface="ITC Franklin Gothic LT"/>
                <a:cs typeface="ITC Franklin Gothic LT"/>
                <a:sym typeface="ITC Franklin Gothic LT"/>
              </a:rPr>
              <a:t>Comprobantes</a:t>
            </a:r>
            <a:r>
              <a:rPr lang="en-US" sz="3998" dirty="0">
                <a:solidFill>
                  <a:srgbClr val="000000"/>
                </a:solidFill>
                <a:latin typeface="ITC Franklin Gothic LT"/>
                <a:ea typeface="ITC Franklin Gothic LT"/>
                <a:cs typeface="ITC Franklin Gothic LT"/>
                <a:sym typeface="ITC Franklin Gothic LT"/>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147572" y="824484"/>
            <a:ext cx="2884932" cy="899160"/>
          </a:xfrm>
          <a:custGeom>
            <a:avLst/>
            <a:gdLst/>
            <a:ahLst/>
            <a:cxnLst/>
            <a:rect l="l" t="t" r="r" b="b"/>
            <a:pathLst>
              <a:path w="2884932" h="899160">
                <a:moveTo>
                  <a:pt x="0" y="0"/>
                </a:moveTo>
                <a:lnTo>
                  <a:pt x="2884932" y="0"/>
                </a:lnTo>
                <a:lnTo>
                  <a:pt x="2884932" y="899160"/>
                </a:lnTo>
                <a:lnTo>
                  <a:pt x="0" y="899160"/>
                </a:lnTo>
                <a:lnTo>
                  <a:pt x="0" y="0"/>
                </a:lnTo>
                <a:close/>
              </a:path>
            </a:pathLst>
          </a:custGeom>
          <a:blipFill>
            <a:blip r:embed="rId11"/>
            <a:stretch>
              <a:fillRect/>
            </a:stretch>
          </a:blipFill>
        </p:spPr>
        <p:txBody>
          <a:bodyPr/>
          <a:lstStyle/>
          <a:p>
            <a:endParaRPr lang="es-ES"/>
          </a:p>
        </p:txBody>
      </p:sp>
      <p:sp>
        <p:nvSpPr>
          <p:cNvPr id="20" name="Freeform 20"/>
          <p:cNvSpPr/>
          <p:nvPr/>
        </p:nvSpPr>
        <p:spPr>
          <a:xfrm>
            <a:off x="59436" y="768096"/>
            <a:ext cx="2833116" cy="3310128"/>
          </a:xfrm>
          <a:custGeom>
            <a:avLst/>
            <a:gdLst/>
            <a:ahLst/>
            <a:cxnLst/>
            <a:rect l="l" t="t" r="r" b="b"/>
            <a:pathLst>
              <a:path w="2833116" h="3310128">
                <a:moveTo>
                  <a:pt x="0" y="0"/>
                </a:moveTo>
                <a:lnTo>
                  <a:pt x="2833116" y="0"/>
                </a:lnTo>
                <a:lnTo>
                  <a:pt x="2833116" y="3310128"/>
                </a:lnTo>
                <a:lnTo>
                  <a:pt x="0" y="3310128"/>
                </a:lnTo>
                <a:lnTo>
                  <a:pt x="0" y="0"/>
                </a:lnTo>
                <a:close/>
              </a:path>
            </a:pathLst>
          </a:custGeom>
          <a:blipFill>
            <a:blip r:embed="rId12"/>
            <a:stretch>
              <a:fillRect/>
            </a:stretch>
          </a:blipFill>
        </p:spPr>
        <p:txBody>
          <a:bodyPr/>
          <a:lstStyle/>
          <a:p>
            <a:endParaRPr lang="es-ES"/>
          </a:p>
        </p:txBody>
      </p:sp>
      <p:sp>
        <p:nvSpPr>
          <p:cNvPr id="21" name="Freeform 21"/>
          <p:cNvSpPr/>
          <p:nvPr/>
        </p:nvSpPr>
        <p:spPr>
          <a:xfrm>
            <a:off x="1533144" y="1994916"/>
            <a:ext cx="3054096" cy="1283208"/>
          </a:xfrm>
          <a:custGeom>
            <a:avLst/>
            <a:gdLst/>
            <a:ahLst/>
            <a:cxnLst/>
            <a:rect l="l" t="t" r="r" b="b"/>
            <a:pathLst>
              <a:path w="3054096" h="1283208">
                <a:moveTo>
                  <a:pt x="0" y="0"/>
                </a:moveTo>
                <a:lnTo>
                  <a:pt x="3054096" y="0"/>
                </a:lnTo>
                <a:lnTo>
                  <a:pt x="3054096" y="1283208"/>
                </a:lnTo>
                <a:lnTo>
                  <a:pt x="0" y="1283208"/>
                </a:lnTo>
                <a:lnTo>
                  <a:pt x="0" y="0"/>
                </a:lnTo>
                <a:close/>
              </a:path>
            </a:pathLst>
          </a:custGeom>
          <a:blipFill>
            <a:blip r:embed="rId13"/>
            <a:stretch>
              <a:fillRect/>
            </a:stretch>
          </a:blipFill>
        </p:spPr>
        <p:txBody>
          <a:bodyPr/>
          <a:lstStyle/>
          <a:p>
            <a:endParaRPr lang="es-ES"/>
          </a:p>
        </p:txBody>
      </p:sp>
      <p:grpSp>
        <p:nvGrpSpPr>
          <p:cNvPr id="22" name="Group 22"/>
          <p:cNvGrpSpPr>
            <a:grpSpLocks noChangeAspect="1"/>
          </p:cNvGrpSpPr>
          <p:nvPr/>
        </p:nvGrpSpPr>
        <p:grpSpPr>
          <a:xfrm rot="-199020">
            <a:off x="268024" y="3562264"/>
            <a:ext cx="4104989" cy="3179674"/>
            <a:chOff x="0" y="0"/>
            <a:chExt cx="5473319" cy="4239565"/>
          </a:xfrm>
        </p:grpSpPr>
        <p:sp>
          <p:nvSpPr>
            <p:cNvPr id="23" name="Freeform 23"/>
            <p:cNvSpPr/>
            <p:nvPr/>
          </p:nvSpPr>
          <p:spPr>
            <a:xfrm>
              <a:off x="0" y="0"/>
              <a:ext cx="5473319" cy="4239514"/>
            </a:xfrm>
            <a:custGeom>
              <a:avLst/>
              <a:gdLst/>
              <a:ahLst/>
              <a:cxnLst/>
              <a:rect l="l" t="t" r="r" b="b"/>
              <a:pathLst>
                <a:path w="5473319" h="4239514">
                  <a:moveTo>
                    <a:pt x="5472557" y="0"/>
                  </a:moveTo>
                  <a:lnTo>
                    <a:pt x="0" y="889"/>
                  </a:lnTo>
                  <a:lnTo>
                    <a:pt x="762" y="4239514"/>
                  </a:lnTo>
                  <a:lnTo>
                    <a:pt x="762" y="4239514"/>
                  </a:lnTo>
                  <a:lnTo>
                    <a:pt x="762" y="4239514"/>
                  </a:lnTo>
                  <a:lnTo>
                    <a:pt x="762" y="4239514"/>
                  </a:lnTo>
                  <a:lnTo>
                    <a:pt x="5473319" y="4238625"/>
                  </a:lnTo>
                  <a:lnTo>
                    <a:pt x="5472557" y="0"/>
                  </a:lnTo>
                  <a:close/>
                </a:path>
              </a:pathLst>
            </a:custGeom>
            <a:blipFill>
              <a:blip r:embed="rId14"/>
              <a:stretch>
                <a:fillRect b="-1"/>
              </a:stretch>
            </a:blipFill>
          </p:spPr>
          <p:txBody>
            <a:bodyPr/>
            <a:lstStyle/>
            <a:p>
              <a:endParaRPr lang="es-ES"/>
            </a:p>
          </p:txBody>
        </p:sp>
      </p:grpSp>
      <p:sp>
        <p:nvSpPr>
          <p:cNvPr id="24" name="Freeform 24"/>
          <p:cNvSpPr/>
          <p:nvPr/>
        </p:nvSpPr>
        <p:spPr>
          <a:xfrm>
            <a:off x="154114" y="3378070"/>
            <a:ext cx="4399350" cy="3479930"/>
          </a:xfrm>
          <a:custGeom>
            <a:avLst/>
            <a:gdLst/>
            <a:ahLst/>
            <a:cxnLst/>
            <a:rect l="l" t="t" r="r" b="b"/>
            <a:pathLst>
              <a:path w="4399350" h="3479930">
                <a:moveTo>
                  <a:pt x="0" y="0"/>
                </a:moveTo>
                <a:lnTo>
                  <a:pt x="4399350" y="0"/>
                </a:lnTo>
                <a:lnTo>
                  <a:pt x="4399350" y="3479930"/>
                </a:lnTo>
                <a:lnTo>
                  <a:pt x="0" y="347993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ES"/>
          </a:p>
        </p:txBody>
      </p:sp>
      <p:sp>
        <p:nvSpPr>
          <p:cNvPr id="25" name="TextBox 25"/>
          <p:cNvSpPr txBox="1"/>
          <p:nvPr/>
        </p:nvSpPr>
        <p:spPr>
          <a:xfrm>
            <a:off x="1399670" y="913190"/>
            <a:ext cx="2498408" cy="553669"/>
          </a:xfrm>
          <a:prstGeom prst="rect">
            <a:avLst/>
          </a:prstGeom>
        </p:spPr>
        <p:txBody>
          <a:bodyPr lIns="0" tIns="0" rIns="0" bIns="0" rtlCol="0" anchor="t">
            <a:spAutoFit/>
          </a:bodyPr>
          <a:lstStyle/>
          <a:p>
            <a:pPr algn="l">
              <a:lnSpc>
                <a:spcPts val="4485"/>
              </a:lnSpc>
            </a:pPr>
            <a:r>
              <a:rPr lang="en-US" sz="3204" b="1">
                <a:solidFill>
                  <a:srgbClr val="752B03"/>
                </a:solidFill>
                <a:latin typeface="Arimo Bold"/>
                <a:ea typeface="Arimo Bold"/>
                <a:cs typeface="Arimo Bold"/>
                <a:sym typeface="Arimo Bold"/>
              </a:rPr>
              <a:t>DERECHO # </a:t>
            </a:r>
          </a:p>
        </p:txBody>
      </p:sp>
      <p:sp>
        <p:nvSpPr>
          <p:cNvPr id="26" name="TextBox 26"/>
          <p:cNvSpPr txBox="1"/>
          <p:nvPr/>
        </p:nvSpPr>
        <p:spPr>
          <a:xfrm>
            <a:off x="4592069" y="1944414"/>
            <a:ext cx="3511451" cy="409575"/>
          </a:xfrm>
          <a:prstGeom prst="rect">
            <a:avLst/>
          </a:prstGeom>
        </p:spPr>
        <p:txBody>
          <a:bodyPr lIns="0" tIns="0" rIns="0" bIns="0" rtlCol="0" anchor="t">
            <a:spAutoFit/>
          </a:bodyPr>
          <a:lstStyle/>
          <a:p>
            <a:pPr algn="l">
              <a:lnSpc>
                <a:spcPts val="2879"/>
              </a:lnSpc>
            </a:pPr>
            <a:r>
              <a:rPr lang="en-US" sz="2400">
                <a:solidFill>
                  <a:srgbClr val="000000"/>
                </a:solidFill>
                <a:latin typeface="ITC Franklin Gothic LT"/>
                <a:ea typeface="ITC Franklin Gothic LT"/>
                <a:cs typeface="ITC Franklin Gothic LT"/>
                <a:sym typeface="ITC Franklin Gothic LT"/>
              </a:rPr>
              <a:t>Tenemos derecho a exigir </a:t>
            </a:r>
          </a:p>
        </p:txBody>
      </p:sp>
      <p:sp>
        <p:nvSpPr>
          <p:cNvPr id="27" name="TextBox 27"/>
          <p:cNvSpPr txBox="1"/>
          <p:nvPr/>
        </p:nvSpPr>
        <p:spPr>
          <a:xfrm>
            <a:off x="4866389" y="2310174"/>
            <a:ext cx="2670905" cy="1140114"/>
          </a:xfrm>
          <a:prstGeom prst="rect">
            <a:avLst/>
          </a:prstGeom>
        </p:spPr>
        <p:txBody>
          <a:bodyPr lIns="0" tIns="0" rIns="0" bIns="0" rtlCol="0" anchor="t">
            <a:spAutoFit/>
          </a:bodyPr>
          <a:lstStyle/>
          <a:p>
            <a:pPr algn="l">
              <a:lnSpc>
                <a:spcPts val="2879"/>
              </a:lnSpc>
            </a:pPr>
            <a:r>
              <a:rPr lang="en-US" sz="2400" spc="2" dirty="0" err="1">
                <a:solidFill>
                  <a:srgbClr val="000000"/>
                </a:solidFill>
                <a:latin typeface="ITC Franklin Gothic LT"/>
                <a:ea typeface="ITC Franklin Gothic LT"/>
                <a:cs typeface="ITC Franklin Gothic LT"/>
                <a:sym typeface="ITC Franklin Gothic LT"/>
              </a:rPr>
              <a:t>que</a:t>
            </a:r>
            <a:r>
              <a:rPr lang="en-US" sz="2400" spc="2" dirty="0">
                <a:solidFill>
                  <a:srgbClr val="000000"/>
                </a:solidFill>
                <a:latin typeface="ITC Franklin Gothic LT"/>
                <a:ea typeface="ITC Franklin Gothic LT"/>
                <a:cs typeface="ITC Franklin Gothic LT"/>
                <a:sym typeface="ITC Franklin Gothic LT"/>
              </a:rPr>
              <a:t> los servicios </a:t>
            </a:r>
            <a:r>
              <a:rPr lang="en-US" sz="2400" spc="2" dirty="0" err="1">
                <a:solidFill>
                  <a:srgbClr val="000000"/>
                </a:solidFill>
                <a:latin typeface="ITC Franklin Gothic LT"/>
                <a:ea typeface="ITC Franklin Gothic LT"/>
                <a:cs typeface="ITC Franklin Gothic LT"/>
                <a:sym typeface="ITC Franklin Gothic LT"/>
              </a:rPr>
              <a:t>contratados</a:t>
            </a:r>
            <a:r>
              <a:rPr lang="en-US" sz="2400" spc="2" dirty="0">
                <a:solidFill>
                  <a:srgbClr val="000000"/>
                </a:solidFill>
                <a:latin typeface="ITC Franklin Gothic LT"/>
                <a:ea typeface="ITC Franklin Gothic LT"/>
                <a:cs typeface="ITC Franklin Gothic LT"/>
                <a:sym typeface="ITC Franklin Gothic LT"/>
              </a:rPr>
              <a:t> se </a:t>
            </a:r>
            <a:r>
              <a:rPr lang="en-US" sz="2400" spc="2" dirty="0" err="1">
                <a:solidFill>
                  <a:srgbClr val="000000"/>
                </a:solidFill>
                <a:latin typeface="ITC Franklin Gothic LT"/>
                <a:ea typeface="ITC Franklin Gothic LT"/>
                <a:cs typeface="ITC Franklin Gothic LT"/>
                <a:sym typeface="ITC Franklin Gothic LT"/>
              </a:rPr>
              <a:t>proporcionen</a:t>
            </a:r>
            <a:r>
              <a:rPr lang="en-US" sz="2400" spc="2" dirty="0">
                <a:solidFill>
                  <a:srgbClr val="000000"/>
                </a:solidFill>
                <a:latin typeface="ITC Franklin Gothic LT"/>
                <a:ea typeface="ITC Franklin Gothic LT"/>
                <a:cs typeface="ITC Franklin Gothic LT"/>
                <a:sym typeface="ITC Franklin Gothic LT"/>
              </a:rPr>
              <a:t> en las </a:t>
            </a:r>
          </a:p>
        </p:txBody>
      </p:sp>
      <p:sp>
        <p:nvSpPr>
          <p:cNvPr id="28" name="TextBox 28"/>
          <p:cNvSpPr txBox="1"/>
          <p:nvPr/>
        </p:nvSpPr>
        <p:spPr>
          <a:xfrm>
            <a:off x="4866389" y="3627154"/>
            <a:ext cx="2834729" cy="520446"/>
          </a:xfrm>
          <a:prstGeom prst="rect">
            <a:avLst/>
          </a:prstGeom>
        </p:spPr>
        <p:txBody>
          <a:bodyPr lIns="0" tIns="0" rIns="0" bIns="0" rtlCol="0" anchor="t">
            <a:spAutoFit/>
          </a:bodyPr>
          <a:lstStyle/>
          <a:p>
            <a:pPr algn="l">
              <a:lnSpc>
                <a:spcPts val="4032"/>
              </a:lnSpc>
            </a:pPr>
            <a:r>
              <a:rPr lang="en-US" sz="2400" dirty="0" err="1">
                <a:solidFill>
                  <a:srgbClr val="000000"/>
                </a:solidFill>
                <a:latin typeface="ITC Franklin Gothic LT"/>
                <a:ea typeface="ITC Franklin Gothic LT"/>
                <a:cs typeface="ITC Franklin Gothic LT"/>
                <a:sym typeface="ITC Franklin Gothic LT"/>
              </a:rPr>
              <a:t>mejores</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condiciones</a:t>
            </a:r>
            <a:r>
              <a:rPr lang="en-US" sz="2400" dirty="0">
                <a:solidFill>
                  <a:srgbClr val="000000"/>
                </a:solidFill>
                <a:latin typeface="ITC Franklin Gothic LT"/>
                <a:ea typeface="ITC Franklin Gothic LT"/>
                <a:cs typeface="ITC Franklin Gothic LT"/>
                <a:sym typeface="ITC Franklin Gothic LT"/>
              </a:rPr>
              <a:t> </a:t>
            </a:r>
          </a:p>
        </p:txBody>
      </p:sp>
      <p:sp>
        <p:nvSpPr>
          <p:cNvPr id="29" name="TextBox 29"/>
          <p:cNvSpPr txBox="1"/>
          <p:nvPr/>
        </p:nvSpPr>
        <p:spPr>
          <a:xfrm>
            <a:off x="4622082" y="4273654"/>
            <a:ext cx="3087843" cy="1073086"/>
          </a:xfrm>
          <a:prstGeom prst="rect">
            <a:avLst/>
          </a:prstGeom>
        </p:spPr>
        <p:txBody>
          <a:bodyPr lIns="0" tIns="0" rIns="0" bIns="0" rtlCol="0" anchor="t">
            <a:spAutoFit/>
          </a:bodyPr>
          <a:lstStyle/>
          <a:p>
            <a:pPr algn="l">
              <a:lnSpc>
                <a:spcPts val="1728"/>
              </a:lnSpc>
            </a:pPr>
            <a:r>
              <a:rPr lang="en-US" sz="2400" dirty="0" err="1">
                <a:solidFill>
                  <a:srgbClr val="000000"/>
                </a:solidFill>
                <a:latin typeface="ITC Franklin Gothic LT"/>
                <a:ea typeface="ITC Franklin Gothic LT"/>
                <a:cs typeface="ITC Franklin Gothic LT"/>
                <a:sym typeface="ITC Franklin Gothic LT"/>
              </a:rPr>
              <a:t>disponibles</a:t>
            </a:r>
            <a:r>
              <a:rPr lang="en-US" sz="2400" dirty="0">
                <a:solidFill>
                  <a:srgbClr val="000000"/>
                </a:solidFill>
                <a:latin typeface="ITC Franklin Gothic LT"/>
                <a:ea typeface="ITC Franklin Gothic LT"/>
                <a:cs typeface="ITC Franklin Gothic LT"/>
                <a:sym typeface="ITC Franklin Gothic LT"/>
              </a:rPr>
              <a:t> de </a:t>
            </a:r>
            <a:r>
              <a:rPr lang="en-US" sz="2400" dirty="0" err="1">
                <a:solidFill>
                  <a:srgbClr val="000000"/>
                </a:solidFill>
                <a:latin typeface="ITC Franklin Gothic LT"/>
                <a:ea typeface="ITC Franklin Gothic LT"/>
                <a:cs typeface="ITC Franklin Gothic LT"/>
                <a:sym typeface="ITC Franklin Gothic LT"/>
              </a:rPr>
              <a:t>calidad</a:t>
            </a:r>
            <a:r>
              <a:rPr lang="en-US" sz="2400" dirty="0">
                <a:solidFill>
                  <a:srgbClr val="000000"/>
                </a:solidFill>
                <a:latin typeface="ITC Franklin Gothic LT"/>
                <a:ea typeface="ITC Franklin Gothic LT"/>
                <a:cs typeface="ITC Franklin Gothic LT"/>
                <a:sym typeface="ITC Franklin Gothic LT"/>
              </a:rPr>
              <a:t>, </a:t>
            </a:r>
          </a:p>
          <a:p>
            <a:pPr algn="l">
              <a:lnSpc>
                <a:spcPts val="3471"/>
              </a:lnSpc>
            </a:pPr>
            <a:r>
              <a:rPr lang="en-US" sz="2402" dirty="0" err="1">
                <a:solidFill>
                  <a:srgbClr val="000000"/>
                </a:solidFill>
                <a:latin typeface="ITC Franklin Gothic LT"/>
                <a:ea typeface="ITC Franklin Gothic LT"/>
                <a:cs typeface="ITC Franklin Gothic LT"/>
                <a:sym typeface="ITC Franklin Gothic LT"/>
              </a:rPr>
              <a:t>eficiencia</a:t>
            </a:r>
            <a:r>
              <a:rPr lang="en-US" sz="2402" dirty="0">
                <a:solidFill>
                  <a:srgbClr val="000000"/>
                </a:solidFill>
                <a:latin typeface="ITC Franklin Gothic LT"/>
                <a:ea typeface="ITC Franklin Gothic LT"/>
                <a:cs typeface="ITC Franklin Gothic LT"/>
                <a:sym typeface="ITC Franklin Gothic LT"/>
              </a:rPr>
              <a:t> y </a:t>
            </a:r>
            <a:r>
              <a:rPr lang="en-US" sz="2402" dirty="0" err="1">
                <a:solidFill>
                  <a:srgbClr val="000000"/>
                </a:solidFill>
                <a:latin typeface="ITC Franklin Gothic LT"/>
                <a:ea typeface="ITC Franklin Gothic LT"/>
                <a:cs typeface="ITC Franklin Gothic LT"/>
                <a:sym typeface="ITC Franklin Gothic LT"/>
              </a:rPr>
              <a:t>seguridad</a:t>
            </a:r>
            <a:r>
              <a:rPr lang="en-US" sz="2402" dirty="0">
                <a:solidFill>
                  <a:srgbClr val="000000"/>
                </a:solidFill>
                <a:latin typeface="ITC Franklin Gothic LT"/>
                <a:ea typeface="ITC Franklin Gothic LT"/>
                <a:cs typeface="ITC Franklin Gothic LT"/>
                <a:sym typeface="ITC Franklin Gothic LT"/>
              </a:rPr>
              <a:t>.</a:t>
            </a:r>
          </a:p>
          <a:p>
            <a:pPr algn="l">
              <a:lnSpc>
                <a:spcPts val="3173"/>
              </a:lnSpc>
            </a:pPr>
            <a:r>
              <a:rPr lang="en-US" sz="2195" dirty="0">
                <a:solidFill>
                  <a:srgbClr val="000000"/>
                </a:solidFill>
                <a:latin typeface="ITC Franklin Gothic LT"/>
                <a:ea typeface="ITC Franklin Gothic LT"/>
                <a:cs typeface="ITC Franklin Gothic LT"/>
                <a:sym typeface="ITC Franklin Gothic LT"/>
              </a:rPr>
              <a:t> </a:t>
            </a:r>
          </a:p>
        </p:txBody>
      </p:sp>
      <p:sp>
        <p:nvSpPr>
          <p:cNvPr id="30" name="TextBox 30"/>
          <p:cNvSpPr txBox="1"/>
          <p:nvPr/>
        </p:nvSpPr>
        <p:spPr>
          <a:xfrm>
            <a:off x="1032565" y="1189272"/>
            <a:ext cx="911076" cy="2270598"/>
          </a:xfrm>
          <a:prstGeom prst="rect">
            <a:avLst/>
          </a:prstGeom>
        </p:spPr>
        <p:txBody>
          <a:bodyPr lIns="0" tIns="0" rIns="0" bIns="0" rtlCol="0" anchor="t">
            <a:spAutoFit/>
          </a:bodyPr>
          <a:lstStyle/>
          <a:p>
            <a:pPr algn="l">
              <a:lnSpc>
                <a:spcPts val="16802"/>
              </a:lnSpc>
            </a:pPr>
            <a:r>
              <a:rPr lang="en-US" sz="12001" dirty="0">
                <a:solidFill>
                  <a:srgbClr val="7030A0"/>
                </a:solidFill>
                <a:latin typeface="ITC Franklin Gothic LT"/>
                <a:ea typeface="ITC Franklin Gothic LT"/>
                <a:cs typeface="ITC Franklin Gothic LT"/>
                <a:sym typeface="ITC Franklin Gothic LT"/>
              </a:rPr>
              <a:t>5</a:t>
            </a:r>
          </a:p>
        </p:txBody>
      </p:sp>
      <p:sp>
        <p:nvSpPr>
          <p:cNvPr id="31" name="TextBox 31"/>
          <p:cNvSpPr txBox="1"/>
          <p:nvPr/>
        </p:nvSpPr>
        <p:spPr>
          <a:xfrm>
            <a:off x="1859198" y="2160299"/>
            <a:ext cx="2462241" cy="833723"/>
          </a:xfrm>
          <a:prstGeom prst="rect">
            <a:avLst/>
          </a:prstGeom>
        </p:spPr>
        <p:txBody>
          <a:bodyPr lIns="0" tIns="0" rIns="0" bIns="0" rtlCol="0" anchor="t">
            <a:spAutoFit/>
          </a:bodyPr>
          <a:lstStyle/>
          <a:p>
            <a:pPr algn="l">
              <a:lnSpc>
                <a:spcPts val="6168"/>
              </a:lnSpc>
            </a:pPr>
            <a:r>
              <a:rPr lang="en-US" sz="4406" dirty="0" err="1">
                <a:solidFill>
                  <a:srgbClr val="7030A0"/>
                </a:solidFill>
                <a:latin typeface="ITC Franklin Gothic LT"/>
                <a:ea typeface="ITC Franklin Gothic LT"/>
                <a:cs typeface="ITC Franklin Gothic LT"/>
                <a:sym typeface="ITC Franklin Gothic LT"/>
              </a:rPr>
              <a:t>Eficiencia</a:t>
            </a:r>
            <a:r>
              <a:rPr lang="en-US" sz="4406" dirty="0">
                <a:solidFill>
                  <a:srgbClr val="7030A0"/>
                </a:solidFill>
                <a:latin typeface="ITC Franklin Gothic LT"/>
                <a:ea typeface="ITC Franklin Gothic LT"/>
                <a:cs typeface="ITC Franklin Gothic LT"/>
                <a:sym typeface="ITC Franklin Gothic LT"/>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199388" y="824484"/>
            <a:ext cx="2884932" cy="899160"/>
          </a:xfrm>
          <a:custGeom>
            <a:avLst/>
            <a:gdLst/>
            <a:ahLst/>
            <a:cxnLst/>
            <a:rect l="l" t="t" r="r" b="b"/>
            <a:pathLst>
              <a:path w="2884932" h="899160">
                <a:moveTo>
                  <a:pt x="0" y="0"/>
                </a:moveTo>
                <a:lnTo>
                  <a:pt x="2884932" y="0"/>
                </a:lnTo>
                <a:lnTo>
                  <a:pt x="2884932" y="899160"/>
                </a:lnTo>
                <a:lnTo>
                  <a:pt x="0" y="899160"/>
                </a:lnTo>
                <a:lnTo>
                  <a:pt x="0" y="0"/>
                </a:lnTo>
                <a:close/>
              </a:path>
            </a:pathLst>
          </a:custGeom>
          <a:blipFill>
            <a:blip r:embed="rId11"/>
            <a:stretch>
              <a:fillRect/>
            </a:stretch>
          </a:blipFill>
        </p:spPr>
        <p:txBody>
          <a:bodyPr/>
          <a:lstStyle/>
          <a:p>
            <a:endParaRPr lang="es-ES"/>
          </a:p>
        </p:txBody>
      </p:sp>
      <p:sp>
        <p:nvSpPr>
          <p:cNvPr id="20" name="Freeform 20"/>
          <p:cNvSpPr/>
          <p:nvPr/>
        </p:nvSpPr>
        <p:spPr>
          <a:xfrm>
            <a:off x="0" y="696468"/>
            <a:ext cx="2831592" cy="3310128"/>
          </a:xfrm>
          <a:custGeom>
            <a:avLst/>
            <a:gdLst/>
            <a:ahLst/>
            <a:cxnLst/>
            <a:rect l="l" t="t" r="r" b="b"/>
            <a:pathLst>
              <a:path w="2831592" h="3310128">
                <a:moveTo>
                  <a:pt x="0" y="0"/>
                </a:moveTo>
                <a:lnTo>
                  <a:pt x="2831592" y="0"/>
                </a:lnTo>
                <a:lnTo>
                  <a:pt x="2831592" y="3310128"/>
                </a:lnTo>
                <a:lnTo>
                  <a:pt x="0" y="3310128"/>
                </a:lnTo>
                <a:lnTo>
                  <a:pt x="0" y="0"/>
                </a:lnTo>
                <a:close/>
              </a:path>
            </a:pathLst>
          </a:custGeom>
          <a:blipFill>
            <a:blip r:embed="rId12"/>
            <a:stretch>
              <a:fillRect/>
            </a:stretch>
          </a:blipFill>
        </p:spPr>
        <p:txBody>
          <a:bodyPr/>
          <a:lstStyle/>
          <a:p>
            <a:endParaRPr lang="es-ES"/>
          </a:p>
        </p:txBody>
      </p:sp>
      <p:sp>
        <p:nvSpPr>
          <p:cNvPr id="21" name="Freeform 21"/>
          <p:cNvSpPr/>
          <p:nvPr/>
        </p:nvSpPr>
        <p:spPr>
          <a:xfrm>
            <a:off x="1472184" y="1923288"/>
            <a:ext cx="3528060" cy="1283208"/>
          </a:xfrm>
          <a:custGeom>
            <a:avLst/>
            <a:gdLst/>
            <a:ahLst/>
            <a:cxnLst/>
            <a:rect l="l" t="t" r="r" b="b"/>
            <a:pathLst>
              <a:path w="3528060" h="1283208">
                <a:moveTo>
                  <a:pt x="0" y="0"/>
                </a:moveTo>
                <a:lnTo>
                  <a:pt x="3528060" y="0"/>
                </a:lnTo>
                <a:lnTo>
                  <a:pt x="3528060" y="1283208"/>
                </a:lnTo>
                <a:lnTo>
                  <a:pt x="0" y="1283208"/>
                </a:lnTo>
                <a:lnTo>
                  <a:pt x="0" y="0"/>
                </a:lnTo>
                <a:close/>
              </a:path>
            </a:pathLst>
          </a:custGeom>
          <a:blipFill>
            <a:blip r:embed="rId13"/>
            <a:stretch>
              <a:fillRect/>
            </a:stretch>
          </a:blipFill>
        </p:spPr>
        <p:txBody>
          <a:bodyPr/>
          <a:lstStyle/>
          <a:p>
            <a:endParaRPr lang="es-ES"/>
          </a:p>
        </p:txBody>
      </p:sp>
      <p:sp>
        <p:nvSpPr>
          <p:cNvPr id="22" name="Freeform 22"/>
          <p:cNvSpPr/>
          <p:nvPr/>
        </p:nvSpPr>
        <p:spPr>
          <a:xfrm>
            <a:off x="309753" y="2797769"/>
            <a:ext cx="4608452" cy="3744973"/>
          </a:xfrm>
          <a:custGeom>
            <a:avLst/>
            <a:gdLst/>
            <a:ahLst/>
            <a:cxnLst/>
            <a:rect l="l" t="t" r="r" b="b"/>
            <a:pathLst>
              <a:path w="4608452" h="3744973">
                <a:moveTo>
                  <a:pt x="0" y="0"/>
                </a:moveTo>
                <a:lnTo>
                  <a:pt x="4608452" y="0"/>
                </a:lnTo>
                <a:lnTo>
                  <a:pt x="4608452" y="3744973"/>
                </a:lnTo>
                <a:lnTo>
                  <a:pt x="0" y="3744973"/>
                </a:lnTo>
                <a:lnTo>
                  <a:pt x="0" y="0"/>
                </a:lnTo>
                <a:close/>
              </a:path>
            </a:pathLst>
          </a:custGeom>
          <a:blipFill>
            <a:blip r:embed="rId14"/>
            <a:stretch>
              <a:fillRect/>
            </a:stretch>
          </a:blipFill>
        </p:spPr>
        <p:txBody>
          <a:bodyPr/>
          <a:lstStyle/>
          <a:p>
            <a:endParaRPr lang="es-ES"/>
          </a:p>
        </p:txBody>
      </p:sp>
      <p:sp>
        <p:nvSpPr>
          <p:cNvPr id="23" name="Freeform 23"/>
          <p:cNvSpPr/>
          <p:nvPr/>
        </p:nvSpPr>
        <p:spPr>
          <a:xfrm>
            <a:off x="271653" y="2759669"/>
            <a:ext cx="4684652" cy="3821173"/>
          </a:xfrm>
          <a:custGeom>
            <a:avLst/>
            <a:gdLst/>
            <a:ahLst/>
            <a:cxnLst/>
            <a:rect l="l" t="t" r="r" b="b"/>
            <a:pathLst>
              <a:path w="4684652" h="3821173">
                <a:moveTo>
                  <a:pt x="0" y="0"/>
                </a:moveTo>
                <a:lnTo>
                  <a:pt x="4684652" y="0"/>
                </a:lnTo>
                <a:lnTo>
                  <a:pt x="4684652" y="3821173"/>
                </a:lnTo>
                <a:lnTo>
                  <a:pt x="0" y="382117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ES"/>
          </a:p>
        </p:txBody>
      </p:sp>
      <p:sp>
        <p:nvSpPr>
          <p:cNvPr id="24" name="TextBox 24"/>
          <p:cNvSpPr txBox="1"/>
          <p:nvPr/>
        </p:nvSpPr>
        <p:spPr>
          <a:xfrm>
            <a:off x="1451486" y="913190"/>
            <a:ext cx="2498017" cy="553669"/>
          </a:xfrm>
          <a:prstGeom prst="rect">
            <a:avLst/>
          </a:prstGeom>
        </p:spPr>
        <p:txBody>
          <a:bodyPr lIns="0" tIns="0" rIns="0" bIns="0" rtlCol="0" anchor="t">
            <a:spAutoFit/>
          </a:bodyPr>
          <a:lstStyle/>
          <a:p>
            <a:pPr algn="l">
              <a:lnSpc>
                <a:spcPts val="4485"/>
              </a:lnSpc>
            </a:pPr>
            <a:r>
              <a:rPr lang="en-US" sz="3204" b="1">
                <a:solidFill>
                  <a:srgbClr val="7030A0"/>
                </a:solidFill>
                <a:latin typeface="Arimo Bold"/>
                <a:ea typeface="Arimo Bold"/>
                <a:cs typeface="Arimo Bold"/>
                <a:sym typeface="Arimo Bold"/>
              </a:rPr>
              <a:t>DERECHO # </a:t>
            </a:r>
          </a:p>
        </p:txBody>
      </p:sp>
      <p:sp>
        <p:nvSpPr>
          <p:cNvPr id="25" name="TextBox 25"/>
          <p:cNvSpPr txBox="1"/>
          <p:nvPr/>
        </p:nvSpPr>
        <p:spPr>
          <a:xfrm>
            <a:off x="5097913" y="2027239"/>
            <a:ext cx="2930328" cy="2603535"/>
          </a:xfrm>
          <a:prstGeom prst="rect">
            <a:avLst/>
          </a:prstGeom>
        </p:spPr>
        <p:txBody>
          <a:bodyPr lIns="0" tIns="0" rIns="0" bIns="0" rtlCol="0" anchor="t">
            <a:spAutoFit/>
          </a:bodyPr>
          <a:lstStyle/>
          <a:p>
            <a:pPr algn="just">
              <a:lnSpc>
                <a:spcPts val="2879"/>
              </a:lnSpc>
            </a:pPr>
            <a:r>
              <a:rPr lang="en-US" sz="2400" dirty="0">
                <a:solidFill>
                  <a:srgbClr val="000000"/>
                </a:solidFill>
                <a:latin typeface="ITC Franklin Gothic LT"/>
                <a:ea typeface="ITC Franklin Gothic LT"/>
                <a:cs typeface="ITC Franklin Gothic LT"/>
                <a:sym typeface="ITC Franklin Gothic LT"/>
              </a:rPr>
              <a:t>Tenemos derecho a </a:t>
            </a:r>
            <a:r>
              <a:rPr lang="en-US" sz="2400" dirty="0" err="1">
                <a:solidFill>
                  <a:srgbClr val="000000"/>
                </a:solidFill>
                <a:latin typeface="ITC Franklin Gothic LT"/>
                <a:ea typeface="ITC Franklin Gothic LT"/>
                <a:cs typeface="ITC Franklin Gothic LT"/>
                <a:sym typeface="ITC Franklin Gothic LT"/>
              </a:rPr>
              <a:t>que</a:t>
            </a:r>
            <a:r>
              <a:rPr lang="en-US" sz="2400" dirty="0">
                <a:solidFill>
                  <a:srgbClr val="000000"/>
                </a:solidFill>
                <a:latin typeface="ITC Franklin Gothic LT"/>
                <a:ea typeface="ITC Franklin Gothic LT"/>
                <a:cs typeface="ITC Franklin Gothic LT"/>
                <a:sym typeface="ITC Franklin Gothic LT"/>
              </a:rPr>
              <a:t> toda entidad </a:t>
            </a:r>
            <a:r>
              <a:rPr lang="en-US" sz="2400" dirty="0" err="1">
                <a:solidFill>
                  <a:srgbClr val="000000"/>
                </a:solidFill>
                <a:latin typeface="ITC Franklin Gothic LT"/>
                <a:ea typeface="ITC Franklin Gothic LT"/>
                <a:cs typeface="ITC Franklin Gothic LT"/>
                <a:sym typeface="ITC Franklin Gothic LT"/>
              </a:rPr>
              <a:t>financiera</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guarde</a:t>
            </a:r>
            <a:r>
              <a:rPr lang="en-US" sz="2400" dirty="0">
                <a:solidFill>
                  <a:srgbClr val="000000"/>
                </a:solidFill>
                <a:latin typeface="ITC Franklin Gothic LT"/>
                <a:ea typeface="ITC Franklin Gothic LT"/>
                <a:cs typeface="ITC Franklin Gothic LT"/>
                <a:sym typeface="ITC Franklin Gothic LT"/>
              </a:rPr>
              <a:t> el </a:t>
            </a:r>
            <a:r>
              <a:rPr lang="en-US" sz="2400" dirty="0" err="1">
                <a:solidFill>
                  <a:srgbClr val="000000"/>
                </a:solidFill>
                <a:latin typeface="ITC Franklin Gothic LT"/>
                <a:ea typeface="ITC Franklin Gothic LT"/>
                <a:cs typeface="ITC Franklin Gothic LT"/>
                <a:sym typeface="ITC Franklin Gothic LT"/>
              </a:rPr>
              <a:t>secreto</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bancario</a:t>
            </a:r>
            <a:r>
              <a:rPr lang="en-US" sz="2400" dirty="0">
                <a:solidFill>
                  <a:srgbClr val="000000"/>
                </a:solidFill>
                <a:latin typeface="ITC Franklin Gothic LT"/>
                <a:ea typeface="ITC Franklin Gothic LT"/>
                <a:cs typeface="ITC Franklin Gothic LT"/>
                <a:sym typeface="ITC Franklin Gothic LT"/>
              </a:rPr>
              <a:t> y de sus </a:t>
            </a:r>
            <a:r>
              <a:rPr lang="en-US" sz="2400" dirty="0" err="1">
                <a:solidFill>
                  <a:srgbClr val="000000"/>
                </a:solidFill>
                <a:latin typeface="ITC Franklin Gothic LT"/>
                <a:ea typeface="ITC Franklin Gothic LT"/>
                <a:cs typeface="ITC Franklin Gothic LT"/>
                <a:sym typeface="ITC Franklin Gothic LT"/>
              </a:rPr>
              <a:t>datos</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personales</a:t>
            </a:r>
            <a:r>
              <a:rPr lang="en-US" sz="2400" dirty="0">
                <a:solidFill>
                  <a:srgbClr val="000000"/>
                </a:solidFill>
                <a:latin typeface="ITC Franklin Gothic LT"/>
                <a:ea typeface="ITC Franklin Gothic LT"/>
                <a:cs typeface="ITC Franklin Gothic LT"/>
                <a:sym typeface="ITC Franklin Gothic LT"/>
              </a:rPr>
              <a:t> con </a:t>
            </a:r>
            <a:r>
              <a:rPr lang="en-US" sz="2400" dirty="0" err="1">
                <a:solidFill>
                  <a:srgbClr val="000000"/>
                </a:solidFill>
                <a:latin typeface="ITC Franklin Gothic LT"/>
                <a:ea typeface="ITC Franklin Gothic LT"/>
                <a:cs typeface="ITC Franklin Gothic LT"/>
                <a:sym typeface="ITC Franklin Gothic LT"/>
              </a:rPr>
              <a:t>responsabilidad</a:t>
            </a:r>
            <a:r>
              <a:rPr lang="en-US" sz="2400" dirty="0">
                <a:solidFill>
                  <a:srgbClr val="000000"/>
                </a:solidFill>
                <a:latin typeface="ITC Franklin Gothic LT"/>
                <a:ea typeface="ITC Franklin Gothic LT"/>
                <a:cs typeface="ITC Franklin Gothic LT"/>
                <a:sym typeface="ITC Franklin Gothic LT"/>
              </a:rPr>
              <a:t> y </a:t>
            </a:r>
            <a:r>
              <a:rPr lang="en-US" sz="2400" dirty="0" err="1">
                <a:solidFill>
                  <a:srgbClr val="000000"/>
                </a:solidFill>
                <a:latin typeface="ITC Franklin Gothic LT"/>
                <a:ea typeface="ITC Franklin Gothic LT"/>
                <a:cs typeface="ITC Franklin Gothic LT"/>
                <a:sym typeface="ITC Franklin Gothic LT"/>
              </a:rPr>
              <a:t>seguridad</a:t>
            </a:r>
            <a:r>
              <a:rPr lang="en-US" sz="2400" dirty="0">
                <a:solidFill>
                  <a:srgbClr val="000000"/>
                </a:solidFill>
                <a:latin typeface="ITC Franklin Gothic LT"/>
                <a:ea typeface="ITC Franklin Gothic LT"/>
                <a:cs typeface="ITC Franklin Gothic LT"/>
                <a:sym typeface="ITC Franklin Gothic LT"/>
              </a:rPr>
              <a:t>. </a:t>
            </a:r>
          </a:p>
        </p:txBody>
      </p:sp>
      <p:sp>
        <p:nvSpPr>
          <p:cNvPr id="26" name="TextBox 26"/>
          <p:cNvSpPr txBox="1"/>
          <p:nvPr/>
        </p:nvSpPr>
        <p:spPr>
          <a:xfrm>
            <a:off x="960258" y="1000135"/>
            <a:ext cx="911076" cy="2270598"/>
          </a:xfrm>
          <a:prstGeom prst="rect">
            <a:avLst/>
          </a:prstGeom>
        </p:spPr>
        <p:txBody>
          <a:bodyPr lIns="0" tIns="0" rIns="0" bIns="0" rtlCol="0" anchor="t">
            <a:spAutoFit/>
          </a:bodyPr>
          <a:lstStyle/>
          <a:p>
            <a:pPr algn="l">
              <a:lnSpc>
                <a:spcPts val="16802"/>
              </a:lnSpc>
            </a:pPr>
            <a:r>
              <a:rPr lang="en-US" sz="12001">
                <a:solidFill>
                  <a:srgbClr val="FF0000"/>
                </a:solidFill>
                <a:latin typeface="ITC Franklin Gothic LT"/>
                <a:ea typeface="ITC Franklin Gothic LT"/>
                <a:cs typeface="ITC Franklin Gothic LT"/>
                <a:sym typeface="ITC Franklin Gothic LT"/>
              </a:rPr>
              <a:t>6</a:t>
            </a:r>
          </a:p>
        </p:txBody>
      </p:sp>
      <p:sp>
        <p:nvSpPr>
          <p:cNvPr id="27" name="TextBox 27"/>
          <p:cNvSpPr txBox="1"/>
          <p:nvPr/>
        </p:nvSpPr>
        <p:spPr>
          <a:xfrm>
            <a:off x="1769518" y="2062486"/>
            <a:ext cx="2647158" cy="724942"/>
          </a:xfrm>
          <a:prstGeom prst="rect">
            <a:avLst/>
          </a:prstGeom>
        </p:spPr>
        <p:txBody>
          <a:bodyPr wrap="square" lIns="0" tIns="0" rIns="0" bIns="0" rtlCol="0" anchor="t">
            <a:spAutoFit/>
          </a:bodyPr>
          <a:lstStyle/>
          <a:p>
            <a:pPr algn="l">
              <a:lnSpc>
                <a:spcPts val="6165"/>
              </a:lnSpc>
            </a:pPr>
            <a:r>
              <a:rPr lang="en-US" sz="4404" dirty="0" err="1">
                <a:solidFill>
                  <a:srgbClr val="FF0000"/>
                </a:solidFill>
                <a:latin typeface="ITC Franklin Gothic LT"/>
                <a:ea typeface="ITC Franklin Gothic LT"/>
                <a:cs typeface="ITC Franklin Gothic LT"/>
                <a:sym typeface="ITC Franklin Gothic LT"/>
              </a:rPr>
              <a:t>Discreción</a:t>
            </a:r>
            <a:endParaRPr lang="en-US" sz="4404" dirty="0">
              <a:solidFill>
                <a:srgbClr val="FF0000"/>
              </a:solidFill>
              <a:latin typeface="ITC Franklin Gothic LT"/>
              <a:ea typeface="ITC Franklin Gothic LT"/>
              <a:cs typeface="ITC Franklin Gothic LT"/>
              <a:sym typeface="ITC Franklin Gothic 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581912" y="969264"/>
            <a:ext cx="2883408" cy="899160"/>
          </a:xfrm>
          <a:custGeom>
            <a:avLst/>
            <a:gdLst/>
            <a:ahLst/>
            <a:cxnLst/>
            <a:rect l="l" t="t" r="r" b="b"/>
            <a:pathLst>
              <a:path w="2883408" h="899160">
                <a:moveTo>
                  <a:pt x="0" y="0"/>
                </a:moveTo>
                <a:lnTo>
                  <a:pt x="2883408" y="0"/>
                </a:lnTo>
                <a:lnTo>
                  <a:pt x="2883408" y="899160"/>
                </a:lnTo>
                <a:lnTo>
                  <a:pt x="0" y="899160"/>
                </a:lnTo>
                <a:lnTo>
                  <a:pt x="0" y="0"/>
                </a:lnTo>
                <a:close/>
              </a:path>
            </a:pathLst>
          </a:custGeom>
          <a:blipFill>
            <a:blip r:embed="rId11"/>
            <a:stretch>
              <a:fillRect/>
            </a:stretch>
          </a:blipFill>
        </p:spPr>
        <p:txBody>
          <a:bodyPr/>
          <a:lstStyle/>
          <a:p>
            <a:endParaRPr lang="es-ES"/>
          </a:p>
        </p:txBody>
      </p:sp>
      <p:sp>
        <p:nvSpPr>
          <p:cNvPr id="20" name="Freeform 20"/>
          <p:cNvSpPr/>
          <p:nvPr/>
        </p:nvSpPr>
        <p:spPr>
          <a:xfrm>
            <a:off x="0" y="911352"/>
            <a:ext cx="2596896" cy="3310128"/>
          </a:xfrm>
          <a:custGeom>
            <a:avLst/>
            <a:gdLst/>
            <a:ahLst/>
            <a:cxnLst/>
            <a:rect l="l" t="t" r="r" b="b"/>
            <a:pathLst>
              <a:path w="2596896" h="3310128">
                <a:moveTo>
                  <a:pt x="0" y="0"/>
                </a:moveTo>
                <a:lnTo>
                  <a:pt x="2596896" y="0"/>
                </a:lnTo>
                <a:lnTo>
                  <a:pt x="2596896" y="3310128"/>
                </a:lnTo>
                <a:lnTo>
                  <a:pt x="0" y="3310128"/>
                </a:lnTo>
                <a:lnTo>
                  <a:pt x="0" y="0"/>
                </a:lnTo>
                <a:close/>
              </a:path>
            </a:pathLst>
          </a:custGeom>
          <a:blipFill>
            <a:blip r:embed="rId12"/>
            <a:stretch>
              <a:fillRect/>
            </a:stretch>
          </a:blipFill>
        </p:spPr>
        <p:txBody>
          <a:bodyPr/>
          <a:lstStyle/>
          <a:p>
            <a:endParaRPr lang="es-ES"/>
          </a:p>
        </p:txBody>
      </p:sp>
      <p:sp>
        <p:nvSpPr>
          <p:cNvPr id="21" name="Freeform 21"/>
          <p:cNvSpPr/>
          <p:nvPr/>
        </p:nvSpPr>
        <p:spPr>
          <a:xfrm>
            <a:off x="1298448" y="2266188"/>
            <a:ext cx="3334512" cy="1069848"/>
          </a:xfrm>
          <a:custGeom>
            <a:avLst/>
            <a:gdLst/>
            <a:ahLst/>
            <a:cxnLst/>
            <a:rect l="l" t="t" r="r" b="b"/>
            <a:pathLst>
              <a:path w="3334512" h="1069848">
                <a:moveTo>
                  <a:pt x="0" y="0"/>
                </a:moveTo>
                <a:lnTo>
                  <a:pt x="3334512" y="0"/>
                </a:lnTo>
                <a:lnTo>
                  <a:pt x="3334512" y="1069848"/>
                </a:lnTo>
                <a:lnTo>
                  <a:pt x="0" y="1069848"/>
                </a:lnTo>
                <a:lnTo>
                  <a:pt x="0" y="0"/>
                </a:lnTo>
                <a:close/>
              </a:path>
            </a:pathLst>
          </a:custGeom>
          <a:blipFill>
            <a:blip r:embed="rId13"/>
            <a:stretch>
              <a:fillRect/>
            </a:stretch>
          </a:blipFill>
        </p:spPr>
        <p:txBody>
          <a:bodyPr/>
          <a:lstStyle/>
          <a:p>
            <a:endParaRPr lang="es-ES"/>
          </a:p>
        </p:txBody>
      </p:sp>
      <p:grpSp>
        <p:nvGrpSpPr>
          <p:cNvPr id="22" name="Group 22"/>
          <p:cNvGrpSpPr>
            <a:grpSpLocks noChangeAspect="1"/>
          </p:cNvGrpSpPr>
          <p:nvPr/>
        </p:nvGrpSpPr>
        <p:grpSpPr>
          <a:xfrm rot="376020">
            <a:off x="539258" y="3253750"/>
            <a:ext cx="3871141" cy="3314681"/>
            <a:chOff x="0" y="0"/>
            <a:chExt cx="5161521" cy="4419575"/>
          </a:xfrm>
        </p:grpSpPr>
        <p:sp>
          <p:nvSpPr>
            <p:cNvPr id="23" name="Freeform 23"/>
            <p:cNvSpPr/>
            <p:nvPr/>
          </p:nvSpPr>
          <p:spPr>
            <a:xfrm>
              <a:off x="0" y="0"/>
              <a:ext cx="5161534" cy="4419600"/>
            </a:xfrm>
            <a:custGeom>
              <a:avLst/>
              <a:gdLst/>
              <a:ahLst/>
              <a:cxnLst/>
              <a:rect l="l" t="t" r="r" b="b"/>
              <a:pathLst>
                <a:path w="5161534" h="4419600">
                  <a:moveTo>
                    <a:pt x="762" y="0"/>
                  </a:moveTo>
                  <a:lnTo>
                    <a:pt x="0" y="4418711"/>
                  </a:lnTo>
                  <a:lnTo>
                    <a:pt x="5160772" y="4419600"/>
                  </a:lnTo>
                  <a:lnTo>
                    <a:pt x="5161534" y="889"/>
                  </a:lnTo>
                  <a:lnTo>
                    <a:pt x="762" y="0"/>
                  </a:lnTo>
                  <a:close/>
                </a:path>
              </a:pathLst>
            </a:custGeom>
            <a:blipFill>
              <a:blip r:embed="rId14"/>
              <a:stretch>
                <a:fillRect/>
              </a:stretch>
            </a:blipFill>
          </p:spPr>
          <p:txBody>
            <a:bodyPr/>
            <a:lstStyle/>
            <a:p>
              <a:endParaRPr lang="es-ES"/>
            </a:p>
          </p:txBody>
        </p:sp>
      </p:grpSp>
      <p:sp>
        <p:nvSpPr>
          <p:cNvPr id="24" name="Freeform 24"/>
          <p:cNvSpPr/>
          <p:nvPr/>
        </p:nvSpPr>
        <p:spPr>
          <a:xfrm>
            <a:off x="310544" y="3014339"/>
            <a:ext cx="4340714" cy="3810962"/>
          </a:xfrm>
          <a:custGeom>
            <a:avLst/>
            <a:gdLst/>
            <a:ahLst/>
            <a:cxnLst/>
            <a:rect l="l" t="t" r="r" b="b"/>
            <a:pathLst>
              <a:path w="4340714" h="3810962">
                <a:moveTo>
                  <a:pt x="0" y="0"/>
                </a:moveTo>
                <a:lnTo>
                  <a:pt x="4340714" y="0"/>
                </a:lnTo>
                <a:lnTo>
                  <a:pt x="4340714" y="3810962"/>
                </a:lnTo>
                <a:lnTo>
                  <a:pt x="0" y="381096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ES"/>
          </a:p>
        </p:txBody>
      </p:sp>
      <p:sp>
        <p:nvSpPr>
          <p:cNvPr id="25" name="TextBox 25"/>
          <p:cNvSpPr txBox="1"/>
          <p:nvPr/>
        </p:nvSpPr>
        <p:spPr>
          <a:xfrm>
            <a:off x="1711185" y="1057085"/>
            <a:ext cx="2793759" cy="553669"/>
          </a:xfrm>
          <a:prstGeom prst="rect">
            <a:avLst/>
          </a:prstGeom>
        </p:spPr>
        <p:txBody>
          <a:bodyPr lIns="0" tIns="0" rIns="0" bIns="0" rtlCol="0" anchor="t">
            <a:spAutoFit/>
          </a:bodyPr>
          <a:lstStyle/>
          <a:p>
            <a:pPr algn="l">
              <a:lnSpc>
                <a:spcPts val="4485"/>
              </a:lnSpc>
            </a:pPr>
            <a:r>
              <a:rPr lang="en-US" sz="3204" b="1">
                <a:solidFill>
                  <a:srgbClr val="FF0000"/>
                </a:solidFill>
                <a:latin typeface="Arimo Bold"/>
                <a:ea typeface="Arimo Bold"/>
                <a:cs typeface="Arimo Bold"/>
                <a:sym typeface="Arimo Bold"/>
              </a:rPr>
              <a:t> DERECHO # </a:t>
            </a:r>
          </a:p>
        </p:txBody>
      </p:sp>
      <p:sp>
        <p:nvSpPr>
          <p:cNvPr id="26" name="TextBox 26"/>
          <p:cNvSpPr txBox="1"/>
          <p:nvPr/>
        </p:nvSpPr>
        <p:spPr>
          <a:xfrm>
            <a:off x="4692396" y="2218563"/>
            <a:ext cx="3440087" cy="2715102"/>
          </a:xfrm>
          <a:prstGeom prst="rect">
            <a:avLst/>
          </a:prstGeom>
        </p:spPr>
        <p:txBody>
          <a:bodyPr lIns="0" tIns="0" rIns="0" bIns="0" rtlCol="0" anchor="t">
            <a:spAutoFit/>
          </a:bodyPr>
          <a:lstStyle/>
          <a:p>
            <a:pPr algn="l">
              <a:lnSpc>
                <a:spcPts val="2879"/>
              </a:lnSpc>
            </a:pPr>
            <a:r>
              <a:rPr lang="en-US" sz="2000" dirty="0">
                <a:solidFill>
                  <a:srgbClr val="000000"/>
                </a:solidFill>
                <a:latin typeface="ITC Franklin Gothic LT"/>
                <a:ea typeface="ITC Franklin Gothic LT"/>
                <a:cs typeface="ITC Franklin Gothic LT"/>
                <a:sym typeface="ITC Franklin Gothic LT"/>
              </a:rPr>
              <a:t>Tenemos derecho a </a:t>
            </a:r>
            <a:r>
              <a:rPr lang="en-US" sz="2000" dirty="0" err="1">
                <a:solidFill>
                  <a:srgbClr val="000000"/>
                </a:solidFill>
                <a:latin typeface="ITC Franklin Gothic LT"/>
                <a:ea typeface="ITC Franklin Gothic LT"/>
                <a:cs typeface="ITC Franklin Gothic LT"/>
                <a:sym typeface="ITC Franklin Gothic LT"/>
              </a:rPr>
              <a:t>exigir</a:t>
            </a:r>
            <a:r>
              <a:rPr lang="en-US" sz="2000" dirty="0">
                <a:solidFill>
                  <a:srgbClr val="000000"/>
                </a:solidFill>
                <a:latin typeface="ITC Franklin Gothic LT"/>
                <a:ea typeface="ITC Franklin Gothic LT"/>
                <a:cs typeface="ITC Franklin Gothic LT"/>
                <a:sym typeface="ITC Franklin Gothic LT"/>
              </a:rPr>
              <a:t> </a:t>
            </a:r>
            <a:r>
              <a:rPr lang="en-US" sz="2000" dirty="0" err="1">
                <a:solidFill>
                  <a:srgbClr val="000000"/>
                </a:solidFill>
                <a:latin typeface="ITC Franklin Gothic LT"/>
                <a:ea typeface="ITC Franklin Gothic LT"/>
                <a:cs typeface="ITC Franklin Gothic LT"/>
                <a:sym typeface="ITC Franklin Gothic LT"/>
              </a:rPr>
              <a:t>que</a:t>
            </a:r>
            <a:r>
              <a:rPr lang="en-US" sz="2000" dirty="0">
                <a:solidFill>
                  <a:srgbClr val="000000"/>
                </a:solidFill>
                <a:latin typeface="ITC Franklin Gothic LT"/>
                <a:ea typeface="ITC Franklin Gothic LT"/>
                <a:cs typeface="ITC Franklin Gothic LT"/>
                <a:sym typeface="ITC Franklin Gothic LT"/>
              </a:rPr>
              <a:t> el producto o servicio sea </a:t>
            </a:r>
            <a:r>
              <a:rPr lang="en-US" sz="2000" dirty="0" err="1">
                <a:solidFill>
                  <a:srgbClr val="000000"/>
                </a:solidFill>
                <a:latin typeface="ITC Franklin Gothic LT"/>
                <a:ea typeface="ITC Franklin Gothic LT"/>
                <a:cs typeface="ITC Franklin Gothic LT"/>
                <a:sym typeface="ITC Franklin Gothic LT"/>
              </a:rPr>
              <a:t>proporcionado</a:t>
            </a:r>
            <a:r>
              <a:rPr lang="en-US" sz="2000" dirty="0">
                <a:solidFill>
                  <a:srgbClr val="000000"/>
                </a:solidFill>
                <a:latin typeface="ITC Franklin Gothic LT"/>
                <a:ea typeface="ITC Franklin Gothic LT"/>
                <a:cs typeface="ITC Franklin Gothic LT"/>
                <a:sym typeface="ITC Franklin Gothic LT"/>
              </a:rPr>
              <a:t> en las </a:t>
            </a:r>
            <a:r>
              <a:rPr lang="en-US" sz="2000" dirty="0" err="1">
                <a:solidFill>
                  <a:srgbClr val="000000"/>
                </a:solidFill>
                <a:latin typeface="ITC Franklin Gothic LT"/>
                <a:ea typeface="ITC Franklin Gothic LT"/>
                <a:cs typeface="ITC Franklin Gothic LT"/>
                <a:sym typeface="ITC Franklin Gothic LT"/>
              </a:rPr>
              <a:t>condiciones</a:t>
            </a:r>
            <a:r>
              <a:rPr lang="en-US" sz="2000" dirty="0">
                <a:solidFill>
                  <a:srgbClr val="000000"/>
                </a:solidFill>
                <a:latin typeface="ITC Franklin Gothic LT"/>
                <a:ea typeface="ITC Franklin Gothic LT"/>
                <a:cs typeface="ITC Franklin Gothic LT"/>
                <a:sym typeface="ITC Franklin Gothic LT"/>
              </a:rPr>
              <a:t> </a:t>
            </a:r>
            <a:r>
              <a:rPr lang="en-US" sz="2000" dirty="0" err="1">
                <a:solidFill>
                  <a:srgbClr val="000000"/>
                </a:solidFill>
                <a:latin typeface="ITC Franklin Gothic LT"/>
                <a:ea typeface="ITC Franklin Gothic LT"/>
                <a:cs typeface="ITC Franklin Gothic LT"/>
                <a:sym typeface="ITC Franklin Gothic LT"/>
              </a:rPr>
              <a:t>informadas</a:t>
            </a:r>
            <a:r>
              <a:rPr lang="en-US" sz="2000" dirty="0">
                <a:solidFill>
                  <a:srgbClr val="000000"/>
                </a:solidFill>
                <a:latin typeface="ITC Franklin Gothic LT"/>
                <a:ea typeface="ITC Franklin Gothic LT"/>
                <a:cs typeface="ITC Franklin Gothic LT"/>
                <a:sym typeface="ITC Franklin Gothic LT"/>
              </a:rPr>
              <a:t>, </a:t>
            </a:r>
            <a:r>
              <a:rPr lang="en-US" sz="2000" dirty="0" err="1">
                <a:solidFill>
                  <a:srgbClr val="000000"/>
                </a:solidFill>
                <a:latin typeface="ITC Franklin Gothic LT"/>
                <a:ea typeface="ITC Franklin Gothic LT"/>
                <a:cs typeface="ITC Franklin Gothic LT"/>
                <a:sym typeface="ITC Franklin Gothic LT"/>
              </a:rPr>
              <a:t>ofrecidas</a:t>
            </a:r>
            <a:r>
              <a:rPr lang="en-US" sz="2000" dirty="0">
                <a:solidFill>
                  <a:srgbClr val="000000"/>
                </a:solidFill>
                <a:latin typeface="ITC Franklin Gothic LT"/>
                <a:ea typeface="ITC Franklin Gothic LT"/>
                <a:cs typeface="ITC Franklin Gothic LT"/>
                <a:sym typeface="ITC Franklin Gothic LT"/>
              </a:rPr>
              <a:t> o </a:t>
            </a:r>
            <a:r>
              <a:rPr lang="en-US" sz="2000" dirty="0" err="1">
                <a:solidFill>
                  <a:srgbClr val="000000"/>
                </a:solidFill>
                <a:latin typeface="ITC Franklin Gothic LT"/>
                <a:ea typeface="ITC Franklin Gothic LT"/>
                <a:cs typeface="ITC Franklin Gothic LT"/>
                <a:sym typeface="ITC Franklin Gothic LT"/>
              </a:rPr>
              <a:t>pactadas</a:t>
            </a:r>
            <a:r>
              <a:rPr lang="en-US" sz="2000" dirty="0">
                <a:solidFill>
                  <a:srgbClr val="000000"/>
                </a:solidFill>
                <a:latin typeface="ITC Franklin Gothic LT"/>
                <a:ea typeface="ITC Franklin Gothic LT"/>
                <a:cs typeface="ITC Franklin Gothic LT"/>
                <a:sym typeface="ITC Franklin Gothic LT"/>
              </a:rPr>
              <a:t> con </a:t>
            </a:r>
          </a:p>
          <a:p>
            <a:pPr algn="l">
              <a:lnSpc>
                <a:spcPts val="3459"/>
              </a:lnSpc>
            </a:pPr>
            <a:r>
              <a:rPr lang="en-US" sz="2000" dirty="0">
                <a:solidFill>
                  <a:srgbClr val="000000"/>
                </a:solidFill>
                <a:latin typeface="ITC Franklin Gothic LT"/>
                <a:ea typeface="ITC Franklin Gothic LT"/>
                <a:cs typeface="ITC Franklin Gothic LT"/>
                <a:sym typeface="ITC Franklin Gothic LT"/>
              </a:rPr>
              <a:t>las </a:t>
            </a:r>
            <a:r>
              <a:rPr lang="en-US" sz="2000" dirty="0" err="1">
                <a:solidFill>
                  <a:srgbClr val="000000"/>
                </a:solidFill>
                <a:latin typeface="ITC Franklin Gothic LT"/>
                <a:ea typeface="ITC Franklin Gothic LT"/>
                <a:cs typeface="ITC Franklin Gothic LT"/>
                <a:sym typeface="ITC Franklin Gothic LT"/>
              </a:rPr>
              <a:t>entidades</a:t>
            </a:r>
            <a:r>
              <a:rPr lang="en-US" sz="2000" dirty="0">
                <a:solidFill>
                  <a:srgbClr val="000000"/>
                </a:solidFill>
                <a:latin typeface="ITC Franklin Gothic LT"/>
                <a:ea typeface="ITC Franklin Gothic LT"/>
                <a:cs typeface="ITC Franklin Gothic LT"/>
                <a:sym typeface="ITC Franklin Gothic LT"/>
              </a:rPr>
              <a:t> </a:t>
            </a:r>
            <a:r>
              <a:rPr lang="en-US" sz="2000" dirty="0" err="1">
                <a:solidFill>
                  <a:srgbClr val="000000"/>
                </a:solidFill>
                <a:latin typeface="ITC Franklin Gothic LT"/>
                <a:ea typeface="ITC Franklin Gothic LT"/>
                <a:cs typeface="ITC Franklin Gothic LT"/>
                <a:sym typeface="ITC Franklin Gothic LT"/>
              </a:rPr>
              <a:t>financieras</a:t>
            </a:r>
            <a:r>
              <a:rPr lang="en-US" sz="2000" dirty="0">
                <a:solidFill>
                  <a:srgbClr val="000000"/>
                </a:solidFill>
                <a:latin typeface="ITC Franklin Gothic LT"/>
                <a:ea typeface="ITC Franklin Gothic LT"/>
                <a:cs typeface="ITC Franklin Gothic LT"/>
                <a:sym typeface="ITC Franklin Gothic LT"/>
              </a:rPr>
              <a:t>.</a:t>
            </a:r>
          </a:p>
          <a:p>
            <a:pPr algn="l">
              <a:lnSpc>
                <a:spcPts val="3456"/>
              </a:lnSpc>
            </a:pPr>
            <a:r>
              <a:rPr lang="en-US" sz="2400" dirty="0">
                <a:solidFill>
                  <a:srgbClr val="000000"/>
                </a:solidFill>
                <a:latin typeface="ITC Franklin Gothic LT"/>
                <a:ea typeface="ITC Franklin Gothic LT"/>
                <a:cs typeface="ITC Franklin Gothic LT"/>
                <a:sym typeface="ITC Franklin Gothic LT"/>
              </a:rPr>
              <a:t> </a:t>
            </a:r>
          </a:p>
        </p:txBody>
      </p:sp>
      <p:sp>
        <p:nvSpPr>
          <p:cNvPr id="27" name="TextBox 27"/>
          <p:cNvSpPr txBox="1"/>
          <p:nvPr/>
        </p:nvSpPr>
        <p:spPr>
          <a:xfrm>
            <a:off x="707346" y="1144029"/>
            <a:ext cx="911076" cy="2270598"/>
          </a:xfrm>
          <a:prstGeom prst="rect">
            <a:avLst/>
          </a:prstGeom>
        </p:spPr>
        <p:txBody>
          <a:bodyPr lIns="0" tIns="0" rIns="0" bIns="0" rtlCol="0" anchor="t">
            <a:spAutoFit/>
          </a:bodyPr>
          <a:lstStyle/>
          <a:p>
            <a:pPr algn="l">
              <a:lnSpc>
                <a:spcPts val="16802"/>
              </a:lnSpc>
            </a:pPr>
            <a:r>
              <a:rPr lang="en-US" sz="12001">
                <a:solidFill>
                  <a:srgbClr val="FFC000"/>
                </a:solidFill>
                <a:latin typeface="ITC Franklin Gothic LT"/>
                <a:ea typeface="ITC Franklin Gothic LT"/>
                <a:cs typeface="ITC Franklin Gothic LT"/>
                <a:sym typeface="ITC Franklin Gothic LT"/>
              </a:rPr>
              <a:t>7</a:t>
            </a:r>
          </a:p>
        </p:txBody>
      </p:sp>
      <p:sp>
        <p:nvSpPr>
          <p:cNvPr id="28" name="TextBox 28"/>
          <p:cNvSpPr txBox="1"/>
          <p:nvPr/>
        </p:nvSpPr>
        <p:spPr>
          <a:xfrm>
            <a:off x="1618421" y="2387703"/>
            <a:ext cx="2846899" cy="683943"/>
          </a:xfrm>
          <a:prstGeom prst="rect">
            <a:avLst/>
          </a:prstGeom>
        </p:spPr>
        <p:txBody>
          <a:bodyPr lIns="0" tIns="0" rIns="0" bIns="0" rtlCol="0" anchor="t">
            <a:spAutoFit/>
          </a:bodyPr>
          <a:lstStyle/>
          <a:p>
            <a:pPr algn="l">
              <a:lnSpc>
                <a:spcPts val="5040"/>
              </a:lnSpc>
            </a:pPr>
            <a:r>
              <a:rPr lang="en-US" sz="3600">
                <a:solidFill>
                  <a:srgbClr val="FFC000"/>
                </a:solidFill>
                <a:latin typeface="ITC Franklin Gothic LT"/>
                <a:ea typeface="ITC Franklin Gothic LT"/>
                <a:cs typeface="ITC Franklin Gothic LT"/>
                <a:sym typeface="ITC Franklin Gothic LT"/>
              </a:rPr>
              <a:t>Cumplimiento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txBody>
          <a:bodyPr/>
          <a:lstStyle/>
          <a:p>
            <a:endParaRPr lang="es-ES"/>
          </a:p>
        </p:txBody>
      </p:sp>
      <p:grpSp>
        <p:nvGrpSpPr>
          <p:cNvPr id="3" name="Group 3"/>
          <p:cNvGrpSpPr>
            <a:grpSpLocks noChangeAspect="1"/>
          </p:cNvGrpSpPr>
          <p:nvPr/>
        </p:nvGrpSpPr>
        <p:grpSpPr>
          <a:xfrm>
            <a:off x="-63503" y="-63503"/>
            <a:ext cx="9270997" cy="6984997"/>
            <a:chOff x="0" y="0"/>
            <a:chExt cx="9271000" cy="6985000"/>
          </a:xfrm>
        </p:grpSpPr>
        <p:sp>
          <p:nvSpPr>
            <p:cNvPr id="4" name="Freeform 4"/>
            <p:cNvSpPr/>
            <p:nvPr/>
          </p:nvSpPr>
          <p:spPr>
            <a:xfrm>
              <a:off x="63500" y="63500"/>
              <a:ext cx="7162800" cy="6858000"/>
            </a:xfrm>
            <a:custGeom>
              <a:avLst/>
              <a:gdLst/>
              <a:ahLst/>
              <a:cxnLst/>
              <a:rect l="l" t="t" r="r" b="b"/>
              <a:pathLst>
                <a:path w="7162800" h="6858000">
                  <a:moveTo>
                    <a:pt x="0" y="0"/>
                  </a:moveTo>
                  <a:lnTo>
                    <a:pt x="0" y="6858000"/>
                  </a:lnTo>
                  <a:lnTo>
                    <a:pt x="7162800" y="6858000"/>
                  </a:lnTo>
                  <a:lnTo>
                    <a:pt x="7162800" y="0"/>
                  </a:lnTo>
                  <a:close/>
                </a:path>
              </a:pathLst>
            </a:custGeom>
            <a:solidFill>
              <a:srgbClr val="000000"/>
            </a:solidFill>
          </p:spPr>
          <p:txBody>
            <a:bodyPr/>
            <a:lstStyle/>
            <a:p>
              <a:endParaRPr lang="es-ES"/>
            </a:p>
          </p:txBody>
        </p:sp>
        <p:sp>
          <p:nvSpPr>
            <p:cNvPr id="5" name="Freeform 5"/>
            <p:cNvSpPr/>
            <p:nvPr/>
          </p:nvSpPr>
          <p:spPr>
            <a:xfrm>
              <a:off x="1206500" y="63500"/>
              <a:ext cx="8001000" cy="6858000"/>
            </a:xfrm>
            <a:custGeom>
              <a:avLst/>
              <a:gdLst/>
              <a:ahLst/>
              <a:cxnLst/>
              <a:rect l="l" t="t" r="r" b="b"/>
              <a:pathLst>
                <a:path w="8001000" h="6858000">
                  <a:moveTo>
                    <a:pt x="0" y="0"/>
                  </a:moveTo>
                  <a:lnTo>
                    <a:pt x="0" y="6858000"/>
                  </a:lnTo>
                  <a:lnTo>
                    <a:pt x="8001000" y="6858000"/>
                  </a:lnTo>
                  <a:lnTo>
                    <a:pt x="8001000" y="0"/>
                  </a:lnTo>
                  <a:close/>
                </a:path>
              </a:pathLst>
            </a:custGeom>
            <a:solidFill>
              <a:srgbClr val="000000"/>
            </a:solidFill>
          </p:spPr>
          <p:txBody>
            <a:bodyPr/>
            <a:lstStyle/>
            <a:p>
              <a:endParaRPr lang="es-ES"/>
            </a:p>
          </p:txBody>
        </p:sp>
      </p:grpSp>
      <p:sp>
        <p:nvSpPr>
          <p:cNvPr id="6" name="Freeform 6"/>
          <p:cNvSpPr/>
          <p:nvPr/>
        </p:nvSpPr>
        <p:spPr>
          <a:xfrm>
            <a:off x="630936" y="6056376"/>
            <a:ext cx="7723632" cy="541020"/>
          </a:xfrm>
          <a:custGeom>
            <a:avLst/>
            <a:gdLst/>
            <a:ahLst/>
            <a:cxnLst/>
            <a:rect l="l" t="t" r="r" b="b"/>
            <a:pathLst>
              <a:path w="7723632" h="541020">
                <a:moveTo>
                  <a:pt x="0" y="0"/>
                </a:moveTo>
                <a:lnTo>
                  <a:pt x="7723632" y="0"/>
                </a:lnTo>
                <a:lnTo>
                  <a:pt x="7723632" y="541020"/>
                </a:lnTo>
                <a:lnTo>
                  <a:pt x="0" y="541020"/>
                </a:lnTo>
                <a:lnTo>
                  <a:pt x="0" y="0"/>
                </a:lnTo>
                <a:close/>
              </a:path>
            </a:pathLst>
          </a:custGeom>
          <a:blipFill>
            <a:blip r:embed="rId3"/>
            <a:stretch>
              <a:fillRect/>
            </a:stretch>
          </a:blipFill>
        </p:spPr>
        <p:txBody>
          <a:bodyPr/>
          <a:lstStyle/>
          <a:p>
            <a:endParaRPr lang="es-ES"/>
          </a:p>
        </p:txBody>
      </p:sp>
      <p:sp>
        <p:nvSpPr>
          <p:cNvPr id="7" name="Freeform 7"/>
          <p:cNvSpPr/>
          <p:nvPr/>
        </p:nvSpPr>
        <p:spPr>
          <a:xfrm>
            <a:off x="4419219" y="572519"/>
            <a:ext cx="3888229" cy="5787571"/>
          </a:xfrm>
          <a:custGeom>
            <a:avLst/>
            <a:gdLst/>
            <a:ahLst/>
            <a:cxnLst/>
            <a:rect l="l" t="t" r="r" b="b"/>
            <a:pathLst>
              <a:path w="3888229" h="5787571">
                <a:moveTo>
                  <a:pt x="0" y="0"/>
                </a:moveTo>
                <a:lnTo>
                  <a:pt x="3888229" y="0"/>
                </a:lnTo>
                <a:lnTo>
                  <a:pt x="3888229" y="5787571"/>
                </a:lnTo>
                <a:lnTo>
                  <a:pt x="0" y="578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grpSp>
        <p:nvGrpSpPr>
          <p:cNvPr id="8" name="Group 8"/>
          <p:cNvGrpSpPr>
            <a:grpSpLocks noChangeAspect="1"/>
          </p:cNvGrpSpPr>
          <p:nvPr/>
        </p:nvGrpSpPr>
        <p:grpSpPr>
          <a:xfrm>
            <a:off x="4421762" y="570862"/>
            <a:ext cx="3888229" cy="5787571"/>
            <a:chOff x="0" y="0"/>
            <a:chExt cx="3888232" cy="5787568"/>
          </a:xfrm>
        </p:grpSpPr>
        <p:sp>
          <p:nvSpPr>
            <p:cNvPr id="9" name="Freeform 9"/>
            <p:cNvSpPr/>
            <p:nvPr/>
          </p:nvSpPr>
          <p:spPr>
            <a:xfrm>
              <a:off x="0" y="0"/>
              <a:ext cx="3888232" cy="5787517"/>
            </a:xfrm>
            <a:custGeom>
              <a:avLst/>
              <a:gdLst/>
              <a:ahLst/>
              <a:cxnLst/>
              <a:rect l="l" t="t" r="r" b="b"/>
              <a:pathLst>
                <a:path w="3888232" h="5787517">
                  <a:moveTo>
                    <a:pt x="3788410" y="5787517"/>
                  </a:moveTo>
                  <a:lnTo>
                    <a:pt x="0" y="5721477"/>
                  </a:lnTo>
                  <a:lnTo>
                    <a:pt x="99822" y="0"/>
                  </a:lnTo>
                  <a:lnTo>
                    <a:pt x="3888232" y="66167"/>
                  </a:lnTo>
                  <a:lnTo>
                    <a:pt x="3788410" y="5787517"/>
                  </a:lnTo>
                  <a:close/>
                </a:path>
              </a:pathLst>
            </a:custGeom>
            <a:solidFill>
              <a:srgbClr val="FFFFFF"/>
            </a:solidFill>
          </p:spPr>
          <p:txBody>
            <a:bodyPr/>
            <a:lstStyle/>
            <a:p>
              <a:endParaRPr lang="es-ES"/>
            </a:p>
          </p:txBody>
        </p:sp>
      </p:grpSp>
      <p:sp>
        <p:nvSpPr>
          <p:cNvPr id="10" name="Freeform 10"/>
          <p:cNvSpPr/>
          <p:nvPr/>
        </p:nvSpPr>
        <p:spPr>
          <a:xfrm>
            <a:off x="595884" y="490728"/>
            <a:ext cx="7818120" cy="6024372"/>
          </a:xfrm>
          <a:custGeom>
            <a:avLst/>
            <a:gdLst/>
            <a:ahLst/>
            <a:cxnLst/>
            <a:rect l="l" t="t" r="r" b="b"/>
            <a:pathLst>
              <a:path w="7818120" h="6024372">
                <a:moveTo>
                  <a:pt x="0" y="0"/>
                </a:moveTo>
                <a:lnTo>
                  <a:pt x="7818120" y="0"/>
                </a:lnTo>
                <a:lnTo>
                  <a:pt x="7818120" y="6024372"/>
                </a:lnTo>
                <a:lnTo>
                  <a:pt x="0" y="6024372"/>
                </a:lnTo>
                <a:lnTo>
                  <a:pt x="0" y="0"/>
                </a:lnTo>
                <a:close/>
              </a:path>
            </a:pathLst>
          </a:custGeom>
          <a:blipFill>
            <a:blip r:embed="rId6"/>
            <a:stretch>
              <a:fillRect/>
            </a:stretch>
          </a:blipFill>
        </p:spPr>
        <p:txBody>
          <a:bodyPr/>
          <a:lstStyle/>
          <a:p>
            <a:endParaRPr lang="es-ES"/>
          </a:p>
        </p:txBody>
      </p:sp>
      <p:sp>
        <p:nvSpPr>
          <p:cNvPr id="11" name="Freeform 11"/>
          <p:cNvSpPr/>
          <p:nvPr/>
        </p:nvSpPr>
        <p:spPr>
          <a:xfrm>
            <a:off x="699554" y="544192"/>
            <a:ext cx="3888191" cy="5787590"/>
          </a:xfrm>
          <a:custGeom>
            <a:avLst/>
            <a:gdLst/>
            <a:ahLst/>
            <a:cxnLst/>
            <a:rect l="l" t="t" r="r" b="b"/>
            <a:pathLst>
              <a:path w="3888191" h="5787590">
                <a:moveTo>
                  <a:pt x="0" y="0"/>
                </a:moveTo>
                <a:lnTo>
                  <a:pt x="3888191" y="0"/>
                </a:lnTo>
                <a:lnTo>
                  <a:pt x="3888191" y="5787590"/>
                </a:lnTo>
                <a:lnTo>
                  <a:pt x="0" y="57875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a:off x="595884" y="490728"/>
            <a:ext cx="4096512" cy="5995416"/>
          </a:xfrm>
          <a:custGeom>
            <a:avLst/>
            <a:gdLst/>
            <a:ahLst/>
            <a:cxnLst/>
            <a:rect l="l" t="t" r="r" b="b"/>
            <a:pathLst>
              <a:path w="4096512" h="5995416">
                <a:moveTo>
                  <a:pt x="0" y="0"/>
                </a:moveTo>
                <a:lnTo>
                  <a:pt x="4096512" y="0"/>
                </a:lnTo>
                <a:lnTo>
                  <a:pt x="4096512" y="5995416"/>
                </a:lnTo>
                <a:lnTo>
                  <a:pt x="0" y="5995416"/>
                </a:lnTo>
                <a:lnTo>
                  <a:pt x="0" y="0"/>
                </a:lnTo>
                <a:close/>
              </a:path>
            </a:pathLst>
          </a:custGeom>
          <a:blipFill>
            <a:blip r:embed="rId9"/>
            <a:stretch>
              <a:fillRect/>
            </a:stretch>
          </a:blipFill>
        </p:spPr>
        <p:txBody>
          <a:bodyPr/>
          <a:lstStyle/>
          <a:p>
            <a:endParaRPr lang="es-ES"/>
          </a:p>
        </p:txBody>
      </p:sp>
      <p:grpSp>
        <p:nvGrpSpPr>
          <p:cNvPr id="13" name="Group 13"/>
          <p:cNvGrpSpPr>
            <a:grpSpLocks noChangeAspect="1"/>
          </p:cNvGrpSpPr>
          <p:nvPr/>
        </p:nvGrpSpPr>
        <p:grpSpPr>
          <a:xfrm>
            <a:off x="700164" y="543430"/>
            <a:ext cx="3888219" cy="5787571"/>
            <a:chOff x="0" y="0"/>
            <a:chExt cx="3888219" cy="5787568"/>
          </a:xfrm>
        </p:grpSpPr>
        <p:sp>
          <p:nvSpPr>
            <p:cNvPr id="14" name="Freeform 14"/>
            <p:cNvSpPr/>
            <p:nvPr/>
          </p:nvSpPr>
          <p:spPr>
            <a:xfrm>
              <a:off x="0" y="0"/>
              <a:ext cx="3888232" cy="5787644"/>
            </a:xfrm>
            <a:custGeom>
              <a:avLst/>
              <a:gdLst/>
              <a:ahLst/>
              <a:cxnLst/>
              <a:rect l="l" t="t" r="r" b="b"/>
              <a:pathLst>
                <a:path w="3888232" h="5787644">
                  <a:moveTo>
                    <a:pt x="99822" y="5787517"/>
                  </a:moveTo>
                  <a:lnTo>
                    <a:pt x="0" y="66167"/>
                  </a:lnTo>
                  <a:lnTo>
                    <a:pt x="3788410" y="0"/>
                  </a:lnTo>
                  <a:lnTo>
                    <a:pt x="3888232" y="5721477"/>
                  </a:lnTo>
                  <a:lnTo>
                    <a:pt x="99822" y="5787644"/>
                  </a:lnTo>
                  <a:close/>
                </a:path>
              </a:pathLst>
            </a:custGeom>
            <a:solidFill>
              <a:srgbClr val="FFFFFF"/>
            </a:solidFill>
          </p:spPr>
          <p:txBody>
            <a:bodyPr/>
            <a:lstStyle/>
            <a:p>
              <a:endParaRPr lang="es-ES"/>
            </a:p>
          </p:txBody>
        </p:sp>
      </p:grpSp>
      <p:grpSp>
        <p:nvGrpSpPr>
          <p:cNvPr id="15" name="Group 15"/>
          <p:cNvGrpSpPr>
            <a:grpSpLocks noChangeAspect="1"/>
          </p:cNvGrpSpPr>
          <p:nvPr/>
        </p:nvGrpSpPr>
        <p:grpSpPr>
          <a:xfrm rot="1435680">
            <a:off x="2371163" y="293980"/>
            <a:ext cx="567823" cy="567823"/>
            <a:chOff x="0" y="0"/>
            <a:chExt cx="757098" cy="757098"/>
          </a:xfrm>
        </p:grpSpPr>
        <p:sp>
          <p:nvSpPr>
            <p:cNvPr id="16" name="Freeform 16"/>
            <p:cNvSpPr/>
            <p:nvPr/>
          </p:nvSpPr>
          <p:spPr>
            <a:xfrm>
              <a:off x="0" y="0"/>
              <a:ext cx="757047" cy="757047"/>
            </a:xfrm>
            <a:custGeom>
              <a:avLst/>
              <a:gdLst/>
              <a:ahLst/>
              <a:cxnLst/>
              <a:rect l="l" t="t" r="r" b="b"/>
              <a:pathLst>
                <a:path w="757047" h="757047">
                  <a:moveTo>
                    <a:pt x="0" y="0"/>
                  </a:moveTo>
                  <a:lnTo>
                    <a:pt x="0" y="757047"/>
                  </a:lnTo>
                  <a:lnTo>
                    <a:pt x="757047" y="757047"/>
                  </a:lnTo>
                  <a:lnTo>
                    <a:pt x="757047" y="0"/>
                  </a:lnTo>
                  <a:lnTo>
                    <a:pt x="0" y="0"/>
                  </a:lnTo>
                  <a:close/>
                </a:path>
              </a:pathLst>
            </a:custGeom>
            <a:blipFill>
              <a:blip r:embed="rId10"/>
              <a:stretch>
                <a:fillRect r="-6" b="-6"/>
              </a:stretch>
            </a:blipFill>
          </p:spPr>
          <p:txBody>
            <a:bodyPr/>
            <a:lstStyle/>
            <a:p>
              <a:endParaRPr lang="es-ES"/>
            </a:p>
          </p:txBody>
        </p:sp>
      </p:grpSp>
      <p:grpSp>
        <p:nvGrpSpPr>
          <p:cNvPr id="17" name="Group 17"/>
          <p:cNvGrpSpPr>
            <a:grpSpLocks noChangeAspect="1"/>
          </p:cNvGrpSpPr>
          <p:nvPr/>
        </p:nvGrpSpPr>
        <p:grpSpPr>
          <a:xfrm rot="4096199">
            <a:off x="6279613" y="333127"/>
            <a:ext cx="566928" cy="566928"/>
            <a:chOff x="0" y="0"/>
            <a:chExt cx="755904" cy="755904"/>
          </a:xfrm>
        </p:grpSpPr>
        <p:sp>
          <p:nvSpPr>
            <p:cNvPr id="18" name="Freeform 18"/>
            <p:cNvSpPr/>
            <p:nvPr/>
          </p:nvSpPr>
          <p:spPr>
            <a:xfrm>
              <a:off x="0" y="0"/>
              <a:ext cx="755904" cy="755904"/>
            </a:xfrm>
            <a:custGeom>
              <a:avLst/>
              <a:gdLst/>
              <a:ahLst/>
              <a:cxnLst/>
              <a:rect l="l" t="t" r="r" b="b"/>
              <a:pathLst>
                <a:path w="755904" h="755904">
                  <a:moveTo>
                    <a:pt x="0" y="0"/>
                  </a:moveTo>
                  <a:lnTo>
                    <a:pt x="0" y="755904"/>
                  </a:lnTo>
                  <a:lnTo>
                    <a:pt x="755904" y="755904"/>
                  </a:lnTo>
                  <a:lnTo>
                    <a:pt x="755904" y="0"/>
                  </a:lnTo>
                  <a:lnTo>
                    <a:pt x="0" y="0"/>
                  </a:lnTo>
                  <a:close/>
                </a:path>
              </a:pathLst>
            </a:custGeom>
            <a:blipFill>
              <a:blip r:embed="rId10"/>
              <a:stretch>
                <a:fillRect/>
              </a:stretch>
            </a:blipFill>
          </p:spPr>
          <p:txBody>
            <a:bodyPr/>
            <a:lstStyle/>
            <a:p>
              <a:endParaRPr lang="es-ES"/>
            </a:p>
          </p:txBody>
        </p:sp>
      </p:grpSp>
      <p:sp>
        <p:nvSpPr>
          <p:cNvPr id="19" name="Freeform 19"/>
          <p:cNvSpPr/>
          <p:nvPr/>
        </p:nvSpPr>
        <p:spPr>
          <a:xfrm>
            <a:off x="1219200" y="897636"/>
            <a:ext cx="2884932" cy="899160"/>
          </a:xfrm>
          <a:custGeom>
            <a:avLst/>
            <a:gdLst/>
            <a:ahLst/>
            <a:cxnLst/>
            <a:rect l="l" t="t" r="r" b="b"/>
            <a:pathLst>
              <a:path w="2884932" h="899160">
                <a:moveTo>
                  <a:pt x="0" y="0"/>
                </a:moveTo>
                <a:lnTo>
                  <a:pt x="2884932" y="0"/>
                </a:lnTo>
                <a:lnTo>
                  <a:pt x="2884932" y="899160"/>
                </a:lnTo>
                <a:lnTo>
                  <a:pt x="0" y="899160"/>
                </a:lnTo>
                <a:lnTo>
                  <a:pt x="0" y="0"/>
                </a:lnTo>
                <a:close/>
              </a:path>
            </a:pathLst>
          </a:custGeom>
          <a:blipFill>
            <a:blip r:embed="rId11"/>
            <a:stretch>
              <a:fillRect/>
            </a:stretch>
          </a:blipFill>
        </p:spPr>
        <p:txBody>
          <a:bodyPr/>
          <a:lstStyle/>
          <a:p>
            <a:endParaRPr lang="es-ES"/>
          </a:p>
        </p:txBody>
      </p:sp>
      <p:sp>
        <p:nvSpPr>
          <p:cNvPr id="20" name="Freeform 20"/>
          <p:cNvSpPr/>
          <p:nvPr/>
        </p:nvSpPr>
        <p:spPr>
          <a:xfrm>
            <a:off x="179832" y="1056132"/>
            <a:ext cx="2833116" cy="3310128"/>
          </a:xfrm>
          <a:custGeom>
            <a:avLst/>
            <a:gdLst/>
            <a:ahLst/>
            <a:cxnLst/>
            <a:rect l="l" t="t" r="r" b="b"/>
            <a:pathLst>
              <a:path w="2833116" h="3310128">
                <a:moveTo>
                  <a:pt x="0" y="0"/>
                </a:moveTo>
                <a:lnTo>
                  <a:pt x="2833116" y="0"/>
                </a:lnTo>
                <a:lnTo>
                  <a:pt x="2833116" y="3310128"/>
                </a:lnTo>
                <a:lnTo>
                  <a:pt x="0" y="3310128"/>
                </a:lnTo>
                <a:lnTo>
                  <a:pt x="0" y="0"/>
                </a:lnTo>
                <a:close/>
              </a:path>
            </a:pathLst>
          </a:custGeom>
          <a:blipFill>
            <a:blip r:embed="rId12"/>
            <a:stretch>
              <a:fillRect/>
            </a:stretch>
          </a:blipFill>
        </p:spPr>
        <p:txBody>
          <a:bodyPr/>
          <a:lstStyle/>
          <a:p>
            <a:endParaRPr lang="es-ES"/>
          </a:p>
        </p:txBody>
      </p:sp>
      <p:sp>
        <p:nvSpPr>
          <p:cNvPr id="21" name="Freeform 21"/>
          <p:cNvSpPr/>
          <p:nvPr/>
        </p:nvSpPr>
        <p:spPr>
          <a:xfrm>
            <a:off x="1653540" y="2282952"/>
            <a:ext cx="3090672" cy="1283208"/>
          </a:xfrm>
          <a:custGeom>
            <a:avLst/>
            <a:gdLst/>
            <a:ahLst/>
            <a:cxnLst/>
            <a:rect l="l" t="t" r="r" b="b"/>
            <a:pathLst>
              <a:path w="3090672" h="1283208">
                <a:moveTo>
                  <a:pt x="0" y="0"/>
                </a:moveTo>
                <a:lnTo>
                  <a:pt x="3090672" y="0"/>
                </a:lnTo>
                <a:lnTo>
                  <a:pt x="3090672" y="1283208"/>
                </a:lnTo>
                <a:lnTo>
                  <a:pt x="0" y="1283208"/>
                </a:lnTo>
                <a:lnTo>
                  <a:pt x="0" y="0"/>
                </a:lnTo>
                <a:close/>
              </a:path>
            </a:pathLst>
          </a:custGeom>
          <a:blipFill>
            <a:blip r:embed="rId13"/>
            <a:stretch>
              <a:fillRect/>
            </a:stretch>
          </a:blipFill>
        </p:spPr>
        <p:txBody>
          <a:bodyPr/>
          <a:lstStyle/>
          <a:p>
            <a:endParaRPr lang="es-ES"/>
          </a:p>
        </p:txBody>
      </p:sp>
      <p:grpSp>
        <p:nvGrpSpPr>
          <p:cNvPr id="22" name="Group 22"/>
          <p:cNvGrpSpPr>
            <a:grpSpLocks noChangeAspect="1"/>
          </p:cNvGrpSpPr>
          <p:nvPr/>
        </p:nvGrpSpPr>
        <p:grpSpPr>
          <a:xfrm rot="-340320">
            <a:off x="529590" y="3633073"/>
            <a:ext cx="3926719" cy="3236624"/>
            <a:chOff x="0" y="0"/>
            <a:chExt cx="5235626" cy="4315498"/>
          </a:xfrm>
        </p:grpSpPr>
        <p:sp>
          <p:nvSpPr>
            <p:cNvPr id="23" name="Freeform 23"/>
            <p:cNvSpPr/>
            <p:nvPr/>
          </p:nvSpPr>
          <p:spPr>
            <a:xfrm>
              <a:off x="0" y="0"/>
              <a:ext cx="5235575" cy="4315460"/>
            </a:xfrm>
            <a:custGeom>
              <a:avLst/>
              <a:gdLst/>
              <a:ahLst/>
              <a:cxnLst/>
              <a:rect l="l" t="t" r="r" b="b"/>
              <a:pathLst>
                <a:path w="5235575" h="4315460">
                  <a:moveTo>
                    <a:pt x="5234813" y="0"/>
                  </a:moveTo>
                  <a:lnTo>
                    <a:pt x="0" y="1016"/>
                  </a:lnTo>
                  <a:lnTo>
                    <a:pt x="762" y="4050538"/>
                  </a:lnTo>
                  <a:lnTo>
                    <a:pt x="2668651" y="4315460"/>
                  </a:lnTo>
                  <a:lnTo>
                    <a:pt x="5235575" y="4314952"/>
                  </a:lnTo>
                  <a:lnTo>
                    <a:pt x="5234813" y="0"/>
                  </a:lnTo>
                  <a:close/>
                </a:path>
              </a:pathLst>
            </a:custGeom>
            <a:blipFill>
              <a:blip r:embed="rId14"/>
              <a:stretch>
                <a:fillRect b="-12"/>
              </a:stretch>
            </a:blipFill>
          </p:spPr>
          <p:txBody>
            <a:bodyPr/>
            <a:lstStyle/>
            <a:p>
              <a:endParaRPr lang="es-ES"/>
            </a:p>
          </p:txBody>
        </p:sp>
      </p:grpSp>
      <p:sp>
        <p:nvSpPr>
          <p:cNvPr id="24" name="Freeform 24"/>
          <p:cNvSpPr/>
          <p:nvPr/>
        </p:nvSpPr>
        <p:spPr>
          <a:xfrm>
            <a:off x="341205" y="3408807"/>
            <a:ext cx="4300899" cy="3449193"/>
          </a:xfrm>
          <a:custGeom>
            <a:avLst/>
            <a:gdLst/>
            <a:ahLst/>
            <a:cxnLst/>
            <a:rect l="l" t="t" r="r" b="b"/>
            <a:pathLst>
              <a:path w="4300899" h="3449193">
                <a:moveTo>
                  <a:pt x="0" y="0"/>
                </a:moveTo>
                <a:lnTo>
                  <a:pt x="4300899" y="0"/>
                </a:lnTo>
                <a:lnTo>
                  <a:pt x="4300899" y="3449193"/>
                </a:lnTo>
                <a:lnTo>
                  <a:pt x="0" y="344919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ES"/>
          </a:p>
        </p:txBody>
      </p:sp>
      <p:sp>
        <p:nvSpPr>
          <p:cNvPr id="25" name="TextBox 25"/>
          <p:cNvSpPr txBox="1"/>
          <p:nvPr/>
        </p:nvSpPr>
        <p:spPr>
          <a:xfrm>
            <a:off x="1471546" y="985075"/>
            <a:ext cx="2498408" cy="553669"/>
          </a:xfrm>
          <a:prstGeom prst="rect">
            <a:avLst/>
          </a:prstGeom>
        </p:spPr>
        <p:txBody>
          <a:bodyPr lIns="0" tIns="0" rIns="0" bIns="0" rtlCol="0" anchor="t">
            <a:spAutoFit/>
          </a:bodyPr>
          <a:lstStyle/>
          <a:p>
            <a:pPr algn="l">
              <a:lnSpc>
                <a:spcPts val="4485"/>
              </a:lnSpc>
            </a:pPr>
            <a:r>
              <a:rPr lang="en-US" sz="3204" b="1">
                <a:solidFill>
                  <a:srgbClr val="FFC000"/>
                </a:solidFill>
                <a:latin typeface="Arimo Bold"/>
                <a:ea typeface="Arimo Bold"/>
                <a:cs typeface="Arimo Bold"/>
                <a:sym typeface="Arimo Bold"/>
              </a:rPr>
              <a:t>DERECHO # </a:t>
            </a:r>
          </a:p>
        </p:txBody>
      </p:sp>
      <p:sp>
        <p:nvSpPr>
          <p:cNvPr id="26" name="TextBox 26"/>
          <p:cNvSpPr txBox="1"/>
          <p:nvPr/>
        </p:nvSpPr>
        <p:spPr>
          <a:xfrm>
            <a:off x="4866389" y="1633518"/>
            <a:ext cx="3367649" cy="3700691"/>
          </a:xfrm>
          <a:prstGeom prst="rect">
            <a:avLst/>
          </a:prstGeom>
        </p:spPr>
        <p:txBody>
          <a:bodyPr lIns="0" tIns="0" rIns="0" bIns="0" rtlCol="0" anchor="t">
            <a:spAutoFit/>
          </a:bodyPr>
          <a:lstStyle/>
          <a:p>
            <a:pPr algn="l">
              <a:lnSpc>
                <a:spcPts val="2879"/>
              </a:lnSpc>
            </a:pPr>
            <a:r>
              <a:rPr lang="en-US" sz="2400" dirty="0">
                <a:solidFill>
                  <a:srgbClr val="000000"/>
                </a:solidFill>
                <a:latin typeface="ITC Franklin Gothic LT"/>
                <a:ea typeface="ITC Franklin Gothic LT"/>
                <a:cs typeface="ITC Franklin Gothic LT"/>
                <a:sym typeface="ITC Franklin Gothic LT"/>
              </a:rPr>
              <a:t>Tenemos derecho a la </a:t>
            </a:r>
            <a:r>
              <a:rPr lang="en-US" sz="2400" dirty="0" err="1">
                <a:solidFill>
                  <a:srgbClr val="000000"/>
                </a:solidFill>
                <a:latin typeface="ITC Franklin Gothic LT"/>
                <a:ea typeface="ITC Franklin Gothic LT"/>
                <a:cs typeface="ITC Franklin Gothic LT"/>
                <a:sym typeface="ITC Franklin Gothic LT"/>
              </a:rPr>
              <a:t>atención</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oportuna</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digna</a:t>
            </a:r>
            <a:r>
              <a:rPr lang="en-US" sz="2400" dirty="0">
                <a:solidFill>
                  <a:srgbClr val="000000"/>
                </a:solidFill>
                <a:latin typeface="ITC Franklin Gothic LT"/>
                <a:ea typeface="ITC Franklin Gothic LT"/>
                <a:cs typeface="ITC Franklin Gothic LT"/>
                <a:sym typeface="ITC Franklin Gothic LT"/>
              </a:rPr>
              <a:t> y </a:t>
            </a:r>
            <a:r>
              <a:rPr lang="en-US" sz="2400" dirty="0" err="1">
                <a:solidFill>
                  <a:srgbClr val="000000"/>
                </a:solidFill>
                <a:latin typeface="ITC Franklin Gothic LT"/>
                <a:ea typeface="ITC Franklin Gothic LT"/>
                <a:cs typeface="ITC Franklin Gothic LT"/>
                <a:sym typeface="ITC Franklin Gothic LT"/>
              </a:rPr>
              <a:t>respetuosa</a:t>
            </a:r>
            <a:r>
              <a:rPr lang="en-US" sz="2400" dirty="0">
                <a:solidFill>
                  <a:srgbClr val="000000"/>
                </a:solidFill>
                <a:latin typeface="ITC Franklin Gothic LT"/>
                <a:ea typeface="ITC Franklin Gothic LT"/>
                <a:cs typeface="ITC Franklin Gothic LT"/>
                <a:sym typeface="ITC Franklin Gothic LT"/>
              </a:rPr>
              <a:t> por parte del personal </a:t>
            </a:r>
            <a:r>
              <a:rPr lang="en-US" sz="2400" dirty="0" err="1">
                <a:solidFill>
                  <a:srgbClr val="000000"/>
                </a:solidFill>
                <a:latin typeface="ITC Franklin Gothic LT"/>
                <a:ea typeface="ITC Franklin Gothic LT"/>
                <a:cs typeface="ITC Franklin Gothic LT"/>
                <a:sym typeface="ITC Franklin Gothic LT"/>
              </a:rPr>
              <a:t>especializado</a:t>
            </a:r>
            <a:r>
              <a:rPr lang="en-US" sz="2400" dirty="0">
                <a:solidFill>
                  <a:srgbClr val="000000"/>
                </a:solidFill>
                <a:latin typeface="ITC Franklin Gothic LT"/>
                <a:ea typeface="ITC Franklin Gothic LT"/>
                <a:cs typeface="ITC Franklin Gothic LT"/>
                <a:sym typeface="ITC Franklin Gothic LT"/>
              </a:rPr>
              <a:t> en </a:t>
            </a:r>
            <a:r>
              <a:rPr lang="en-US" sz="2400" dirty="0" err="1">
                <a:solidFill>
                  <a:srgbClr val="000000"/>
                </a:solidFill>
                <a:latin typeface="ITC Franklin Gothic LT"/>
                <a:ea typeface="ITC Franklin Gothic LT"/>
                <a:cs typeface="ITC Franklin Gothic LT"/>
                <a:sym typeface="ITC Franklin Gothic LT"/>
              </a:rPr>
              <a:t>atención</a:t>
            </a:r>
            <a:r>
              <a:rPr lang="en-US" sz="2400" dirty="0">
                <a:solidFill>
                  <a:srgbClr val="000000"/>
                </a:solidFill>
                <a:latin typeface="ITC Franklin Gothic LT"/>
                <a:ea typeface="ITC Franklin Gothic LT"/>
                <a:cs typeface="ITC Franklin Gothic LT"/>
                <a:sym typeface="ITC Franklin Gothic LT"/>
              </a:rPr>
              <a:t> al cliente, en la </a:t>
            </a:r>
            <a:r>
              <a:rPr lang="en-US" sz="2400" dirty="0" err="1">
                <a:solidFill>
                  <a:srgbClr val="000000"/>
                </a:solidFill>
                <a:latin typeface="ITC Franklin Gothic LT"/>
                <a:ea typeface="ITC Franklin Gothic LT"/>
                <a:cs typeface="ITC Franklin Gothic LT"/>
                <a:sym typeface="ITC Franklin Gothic LT"/>
              </a:rPr>
              <a:t>asesoría</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orientación</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aclaraciones</a:t>
            </a:r>
            <a:r>
              <a:rPr lang="en-US" sz="2400" dirty="0">
                <a:solidFill>
                  <a:srgbClr val="000000"/>
                </a:solidFill>
                <a:latin typeface="ITC Franklin Gothic LT"/>
                <a:ea typeface="ITC Franklin Gothic LT"/>
                <a:cs typeface="ITC Franklin Gothic LT"/>
                <a:sym typeface="ITC Franklin Gothic LT"/>
              </a:rPr>
              <a:t> y </a:t>
            </a:r>
            <a:r>
              <a:rPr lang="en-US" sz="2400" dirty="0" err="1">
                <a:solidFill>
                  <a:srgbClr val="000000"/>
                </a:solidFill>
                <a:latin typeface="ITC Franklin Gothic LT"/>
                <a:ea typeface="ITC Franklin Gothic LT"/>
                <a:cs typeface="ITC Franklin Gothic LT"/>
                <a:sym typeface="ITC Franklin Gothic LT"/>
              </a:rPr>
              <a:t>rectificaciones</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que</a:t>
            </a:r>
            <a:r>
              <a:rPr lang="en-US" sz="2400" dirty="0">
                <a:solidFill>
                  <a:srgbClr val="000000"/>
                </a:solidFill>
                <a:latin typeface="ITC Franklin Gothic LT"/>
                <a:ea typeface="ITC Franklin Gothic LT"/>
                <a:cs typeface="ITC Franklin Gothic LT"/>
                <a:sym typeface="ITC Franklin Gothic LT"/>
              </a:rPr>
              <a:t> </a:t>
            </a:r>
            <a:r>
              <a:rPr lang="en-US" sz="2400" dirty="0" err="1">
                <a:solidFill>
                  <a:srgbClr val="000000"/>
                </a:solidFill>
                <a:latin typeface="ITC Franklin Gothic LT"/>
                <a:ea typeface="ITC Franklin Gothic LT"/>
                <a:cs typeface="ITC Franklin Gothic LT"/>
                <a:sym typeface="ITC Franklin Gothic LT"/>
              </a:rPr>
              <a:t>solicitemos</a:t>
            </a:r>
            <a:r>
              <a:rPr lang="en-US" sz="2400" dirty="0">
                <a:solidFill>
                  <a:srgbClr val="000000"/>
                </a:solidFill>
                <a:latin typeface="ITC Franklin Gothic LT"/>
                <a:ea typeface="ITC Franklin Gothic LT"/>
                <a:cs typeface="ITC Franklin Gothic LT"/>
                <a:sym typeface="ITC Franklin Gothic LT"/>
              </a:rPr>
              <a:t>. </a:t>
            </a:r>
          </a:p>
        </p:txBody>
      </p:sp>
      <p:sp>
        <p:nvSpPr>
          <p:cNvPr id="27" name="TextBox 27"/>
          <p:cNvSpPr txBox="1"/>
          <p:nvPr/>
        </p:nvSpPr>
        <p:spPr>
          <a:xfrm>
            <a:off x="1140852" y="1414753"/>
            <a:ext cx="911076" cy="2270598"/>
          </a:xfrm>
          <a:prstGeom prst="rect">
            <a:avLst/>
          </a:prstGeom>
        </p:spPr>
        <p:txBody>
          <a:bodyPr lIns="0" tIns="0" rIns="0" bIns="0" rtlCol="0" anchor="t">
            <a:spAutoFit/>
          </a:bodyPr>
          <a:lstStyle/>
          <a:p>
            <a:pPr algn="l">
              <a:lnSpc>
                <a:spcPts val="16802"/>
              </a:lnSpc>
            </a:pPr>
            <a:r>
              <a:rPr lang="en-US" sz="12001">
                <a:solidFill>
                  <a:srgbClr val="00B0F0"/>
                </a:solidFill>
                <a:latin typeface="ITC Franklin Gothic LT"/>
                <a:ea typeface="ITC Franklin Gothic LT"/>
                <a:cs typeface="ITC Franklin Gothic LT"/>
                <a:sym typeface="ITC Franklin Gothic LT"/>
              </a:rPr>
              <a:t>8</a:t>
            </a:r>
          </a:p>
        </p:txBody>
      </p:sp>
      <p:sp>
        <p:nvSpPr>
          <p:cNvPr id="28" name="TextBox 28"/>
          <p:cNvSpPr txBox="1"/>
          <p:nvPr/>
        </p:nvSpPr>
        <p:spPr>
          <a:xfrm>
            <a:off x="1992869" y="2421969"/>
            <a:ext cx="2372642" cy="725007"/>
          </a:xfrm>
          <a:prstGeom prst="rect">
            <a:avLst/>
          </a:prstGeom>
        </p:spPr>
        <p:txBody>
          <a:bodyPr wrap="square" lIns="0" tIns="0" rIns="0" bIns="0" rtlCol="0" anchor="t">
            <a:spAutoFit/>
          </a:bodyPr>
          <a:lstStyle/>
          <a:p>
            <a:pPr algn="l">
              <a:lnSpc>
                <a:spcPts val="6168"/>
              </a:lnSpc>
            </a:pPr>
            <a:r>
              <a:rPr lang="en-US" sz="4406" dirty="0" err="1">
                <a:solidFill>
                  <a:srgbClr val="00B0F0"/>
                </a:solidFill>
                <a:latin typeface="ITC Franklin Gothic LT"/>
                <a:ea typeface="ITC Franklin Gothic LT"/>
                <a:cs typeface="ITC Franklin Gothic LT"/>
                <a:sym typeface="ITC Franklin Gothic LT"/>
              </a:rPr>
              <a:t>Atención</a:t>
            </a:r>
            <a:endParaRPr lang="en-US" sz="4406" dirty="0">
              <a:solidFill>
                <a:srgbClr val="00B0F0"/>
              </a:solidFill>
              <a:latin typeface="ITC Franklin Gothic LT"/>
              <a:ea typeface="ITC Franklin Gothic LT"/>
              <a:cs typeface="ITC Franklin Gothic LT"/>
              <a:sym typeface="ITC Franklin Gothic LT"/>
            </a:endParaRPr>
          </a:p>
        </p:txBody>
      </p:sp>
    </p:spTree>
  </p:cSld>
  <p:clrMapOvr>
    <a:masterClrMapping/>
  </p:clrMapOvr>
</p:sld>
</file>

<file path=ppt/theme/theme1.xml><?xml version="1.0" encoding="utf-8"?>
<a:theme xmlns:a="http://schemas.openxmlformats.org/drawingml/2006/main" name="Gota">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Gota</Template>
  <TotalTime>4425</TotalTime>
  <Words>1426</Words>
  <Application>Microsoft Office PowerPoint</Application>
  <PresentationFormat>Presentación en pantalla (4:3)</PresentationFormat>
  <Paragraphs>175</Paragraphs>
  <Slides>38</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38</vt:i4>
      </vt:variant>
    </vt:vector>
  </HeadingPairs>
  <TitlesOfParts>
    <vt:vector size="49" baseType="lpstr">
      <vt:lpstr>Yu Gothic Light</vt:lpstr>
      <vt:lpstr>Arial</vt:lpstr>
      <vt:lpstr>Arimo Bold</vt:lpstr>
      <vt:lpstr>Baskerville Old Face</vt:lpstr>
      <vt:lpstr>Calibri</vt:lpstr>
      <vt:lpstr>ITC Franklin Gothic LT</vt:lpstr>
      <vt:lpstr>Tempus Sans ITC</vt:lpstr>
      <vt:lpstr>Times New Roman</vt:lpstr>
      <vt:lpstr>Tw Cen MT</vt:lpstr>
      <vt:lpstr>Wingdings</vt:lpstr>
      <vt:lpstr>Gota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Evelyn Nataly Chavez Prado</dc:creator>
  <cp:lastModifiedBy>Paola Ponce Moscoso</cp:lastModifiedBy>
  <cp:revision>123</cp:revision>
  <cp:lastPrinted>2025-11-17T20:42:54Z</cp:lastPrinted>
  <dcterms:created xsi:type="dcterms:W3CDTF">2014-07-22T20:47:41Z</dcterms:created>
  <dcterms:modified xsi:type="dcterms:W3CDTF">2025-11-17T21:29:58Z</dcterms:modified>
</cp:coreProperties>
</file>