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2" r:id="rId3"/>
    <p:sldId id="294" r:id="rId4"/>
    <p:sldId id="293" r:id="rId5"/>
    <p:sldId id="275" r:id="rId6"/>
    <p:sldId id="276" r:id="rId7"/>
    <p:sldId id="285" r:id="rId8"/>
    <p:sldId id="286" r:id="rId9"/>
    <p:sldId id="288" r:id="rId10"/>
    <p:sldId id="289" r:id="rId11"/>
    <p:sldId id="287" r:id="rId12"/>
    <p:sldId id="299" r:id="rId13"/>
    <p:sldId id="290" r:id="rId14"/>
    <p:sldId id="298" r:id="rId15"/>
    <p:sldId id="295" r:id="rId16"/>
    <p:sldId id="300" r:id="rId17"/>
    <p:sldId id="297" r:id="rId18"/>
    <p:sldId id="303" r:id="rId19"/>
    <p:sldId id="304" r:id="rId20"/>
    <p:sldId id="302" r:id="rId21"/>
    <p:sldId id="284" r:id="rId22"/>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03D"/>
    <a:srgbClr val="96E6A1"/>
    <a:srgbClr val="45D359"/>
    <a:srgbClr val="35C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3578" autoAdjust="0"/>
  </p:normalViewPr>
  <p:slideViewPr>
    <p:cSldViewPr snapToGrid="0">
      <p:cViewPr varScale="1">
        <p:scale>
          <a:sx n="64" d="100"/>
          <a:sy n="64" d="100"/>
        </p:scale>
        <p:origin x="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B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19A3E-4880-4ED0-9E53-2B1C5FFCE2EF}" type="datetimeFigureOut">
              <a:rPr lang="es-BO" smtClean="0"/>
              <a:t>22/1/2026</a:t>
            </a:fld>
            <a:endParaRPr lang="es-B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B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B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FDE86-8FD1-4B82-8ADF-E29901D032F5}" type="slidenum">
              <a:rPr lang="es-BO" smtClean="0"/>
              <a:t>‹Nº›</a:t>
            </a:fld>
            <a:endParaRPr lang="es-BO"/>
          </a:p>
        </p:txBody>
      </p:sp>
    </p:spTree>
    <p:extLst>
      <p:ext uri="{BB962C8B-B14F-4D97-AF65-F5344CB8AC3E}">
        <p14:creationId xmlns:p14="http://schemas.microsoft.com/office/powerpoint/2010/main" val="102728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2461-AB3B-8A40-8D4B-0143ABCF41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C798AE-0721-A088-E5FA-E6229E9A349F}"/>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FDD6963E-778F-7006-2F7B-75FADBF0FBD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37ECD87C-A1F3-C444-4348-014AF52A871C}"/>
              </a:ext>
            </a:extLst>
          </p:cNvPr>
          <p:cNvSpPr>
            <a:spLocks noGrp="1"/>
          </p:cNvSpPr>
          <p:nvPr>
            <p:ph type="sldNum" sz="quarter" idx="5"/>
          </p:nvPr>
        </p:nvSpPr>
        <p:spPr/>
        <p:txBody>
          <a:bodyPr/>
          <a:lstStyle/>
          <a:p>
            <a:fld id="{DD1FDE86-8FD1-4B82-8ADF-E29901D032F5}" type="slidenum">
              <a:rPr lang="es-BO" smtClean="0"/>
              <a:t>2</a:t>
            </a:fld>
            <a:endParaRPr lang="es-BO"/>
          </a:p>
        </p:txBody>
      </p:sp>
    </p:spTree>
    <p:extLst>
      <p:ext uri="{BB962C8B-B14F-4D97-AF65-F5344CB8AC3E}">
        <p14:creationId xmlns:p14="http://schemas.microsoft.com/office/powerpoint/2010/main" val="327503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5414-1EC9-DC2A-A9B3-8C9DDCD684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11C7B9-9318-6ED9-50B8-40754230B14B}"/>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DE4551D0-3CA4-44C4-67A4-C99EFF960355}"/>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E0C10536-B5C0-F22B-A4AA-A8F1B001A012}"/>
              </a:ext>
            </a:extLst>
          </p:cNvPr>
          <p:cNvSpPr>
            <a:spLocks noGrp="1"/>
          </p:cNvSpPr>
          <p:nvPr>
            <p:ph type="sldNum" sz="quarter" idx="5"/>
          </p:nvPr>
        </p:nvSpPr>
        <p:spPr/>
        <p:txBody>
          <a:bodyPr/>
          <a:lstStyle/>
          <a:p>
            <a:fld id="{DD1FDE86-8FD1-4B82-8ADF-E29901D032F5}" type="slidenum">
              <a:rPr lang="es-BO" smtClean="0"/>
              <a:t>11</a:t>
            </a:fld>
            <a:endParaRPr lang="es-BO"/>
          </a:p>
        </p:txBody>
      </p:sp>
    </p:spTree>
    <p:extLst>
      <p:ext uri="{BB962C8B-B14F-4D97-AF65-F5344CB8AC3E}">
        <p14:creationId xmlns:p14="http://schemas.microsoft.com/office/powerpoint/2010/main" val="63116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6E751-45EF-8675-A3F9-06F44787774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F0E023-3758-7B70-4CB5-F16AB01B324C}"/>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0DCCED47-E359-B9A2-3E7E-4422CD98638A}"/>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9B6D351F-78AB-EBCC-4F84-0A5359EB4BAD}"/>
              </a:ext>
            </a:extLst>
          </p:cNvPr>
          <p:cNvSpPr>
            <a:spLocks noGrp="1"/>
          </p:cNvSpPr>
          <p:nvPr>
            <p:ph type="sldNum" sz="quarter" idx="5"/>
          </p:nvPr>
        </p:nvSpPr>
        <p:spPr/>
        <p:txBody>
          <a:bodyPr/>
          <a:lstStyle/>
          <a:p>
            <a:fld id="{DD1FDE86-8FD1-4B82-8ADF-E29901D032F5}" type="slidenum">
              <a:rPr lang="es-BO" smtClean="0"/>
              <a:t>12</a:t>
            </a:fld>
            <a:endParaRPr lang="es-BO"/>
          </a:p>
        </p:txBody>
      </p:sp>
    </p:spTree>
    <p:extLst>
      <p:ext uri="{BB962C8B-B14F-4D97-AF65-F5344CB8AC3E}">
        <p14:creationId xmlns:p14="http://schemas.microsoft.com/office/powerpoint/2010/main" val="128196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4520-FAB5-FA8F-4AC2-1C02A7BBF4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EE9D12F-76E8-11CB-9CEB-1CB411DA21BC}"/>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87AA6C67-6ABA-ECC1-9381-235D64B1FDBE}"/>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92B7275-724C-6EC9-834E-6421BFC61220}"/>
              </a:ext>
            </a:extLst>
          </p:cNvPr>
          <p:cNvSpPr>
            <a:spLocks noGrp="1"/>
          </p:cNvSpPr>
          <p:nvPr>
            <p:ph type="sldNum" sz="quarter" idx="5"/>
          </p:nvPr>
        </p:nvSpPr>
        <p:spPr/>
        <p:txBody>
          <a:bodyPr/>
          <a:lstStyle/>
          <a:p>
            <a:fld id="{DD1FDE86-8FD1-4B82-8ADF-E29901D032F5}" type="slidenum">
              <a:rPr lang="es-BO" smtClean="0"/>
              <a:t>13</a:t>
            </a:fld>
            <a:endParaRPr lang="es-BO"/>
          </a:p>
        </p:txBody>
      </p:sp>
    </p:spTree>
    <p:extLst>
      <p:ext uri="{BB962C8B-B14F-4D97-AF65-F5344CB8AC3E}">
        <p14:creationId xmlns:p14="http://schemas.microsoft.com/office/powerpoint/2010/main" val="109472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702B-1EF5-0DB5-9208-3E74931CE3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0A4255-10C7-673C-2C50-333160F0E5DF}"/>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95AD0476-5D37-D2F4-B51F-215C12B1696D}"/>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5B2F4B3-DE3D-2CC4-07AC-65855D15C78D}"/>
              </a:ext>
            </a:extLst>
          </p:cNvPr>
          <p:cNvSpPr>
            <a:spLocks noGrp="1"/>
          </p:cNvSpPr>
          <p:nvPr>
            <p:ph type="sldNum" sz="quarter" idx="5"/>
          </p:nvPr>
        </p:nvSpPr>
        <p:spPr/>
        <p:txBody>
          <a:bodyPr/>
          <a:lstStyle/>
          <a:p>
            <a:fld id="{DD1FDE86-8FD1-4B82-8ADF-E29901D032F5}" type="slidenum">
              <a:rPr lang="es-BO" smtClean="0"/>
              <a:t>14</a:t>
            </a:fld>
            <a:endParaRPr lang="es-BO"/>
          </a:p>
        </p:txBody>
      </p:sp>
    </p:spTree>
    <p:extLst>
      <p:ext uri="{BB962C8B-B14F-4D97-AF65-F5344CB8AC3E}">
        <p14:creationId xmlns:p14="http://schemas.microsoft.com/office/powerpoint/2010/main" val="187147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C47E-72FB-78E4-9D37-A79E85C101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64ECC7-3416-C4A3-4F52-F751369351A3}"/>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4003D3A7-05A4-01FE-80FE-B3E4751C6807}"/>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2797B70-872D-D442-BCE8-E6FF04206C27}"/>
              </a:ext>
            </a:extLst>
          </p:cNvPr>
          <p:cNvSpPr>
            <a:spLocks noGrp="1"/>
          </p:cNvSpPr>
          <p:nvPr>
            <p:ph type="sldNum" sz="quarter" idx="5"/>
          </p:nvPr>
        </p:nvSpPr>
        <p:spPr/>
        <p:txBody>
          <a:bodyPr/>
          <a:lstStyle/>
          <a:p>
            <a:fld id="{DD1FDE86-8FD1-4B82-8ADF-E29901D032F5}" type="slidenum">
              <a:rPr lang="es-BO" smtClean="0"/>
              <a:t>15</a:t>
            </a:fld>
            <a:endParaRPr lang="es-BO"/>
          </a:p>
        </p:txBody>
      </p:sp>
    </p:spTree>
    <p:extLst>
      <p:ext uri="{BB962C8B-B14F-4D97-AF65-F5344CB8AC3E}">
        <p14:creationId xmlns:p14="http://schemas.microsoft.com/office/powerpoint/2010/main" val="238388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FAB11-01BB-D207-93BF-6237B453BD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551F7D-FC01-B6E7-FF9D-27ACF340CBC7}"/>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3C17E031-6846-46A0-F633-A8252DFF650F}"/>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27EC622-6CBD-0077-3C51-C508E4845191}"/>
              </a:ext>
            </a:extLst>
          </p:cNvPr>
          <p:cNvSpPr>
            <a:spLocks noGrp="1"/>
          </p:cNvSpPr>
          <p:nvPr>
            <p:ph type="sldNum" sz="quarter" idx="5"/>
          </p:nvPr>
        </p:nvSpPr>
        <p:spPr/>
        <p:txBody>
          <a:bodyPr/>
          <a:lstStyle/>
          <a:p>
            <a:fld id="{DD1FDE86-8FD1-4B82-8ADF-E29901D032F5}" type="slidenum">
              <a:rPr lang="es-BO" smtClean="0"/>
              <a:t>16</a:t>
            </a:fld>
            <a:endParaRPr lang="es-BO"/>
          </a:p>
        </p:txBody>
      </p:sp>
    </p:spTree>
    <p:extLst>
      <p:ext uri="{BB962C8B-B14F-4D97-AF65-F5344CB8AC3E}">
        <p14:creationId xmlns:p14="http://schemas.microsoft.com/office/powerpoint/2010/main" val="3843925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4572-15FE-2D91-45FB-5A4E32624E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52777CF-9F7E-CAAF-2AB1-6CD8CEFEBA96}"/>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7FBA5254-19C4-084E-CE76-6E4769F3C5D3}"/>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06BD0E51-E209-4D98-F978-396C695688AF}"/>
              </a:ext>
            </a:extLst>
          </p:cNvPr>
          <p:cNvSpPr>
            <a:spLocks noGrp="1"/>
          </p:cNvSpPr>
          <p:nvPr>
            <p:ph type="sldNum" sz="quarter" idx="5"/>
          </p:nvPr>
        </p:nvSpPr>
        <p:spPr/>
        <p:txBody>
          <a:bodyPr/>
          <a:lstStyle/>
          <a:p>
            <a:fld id="{DD1FDE86-8FD1-4B82-8ADF-E29901D032F5}" type="slidenum">
              <a:rPr lang="es-BO" smtClean="0"/>
              <a:t>17</a:t>
            </a:fld>
            <a:endParaRPr lang="es-BO"/>
          </a:p>
        </p:txBody>
      </p:sp>
    </p:spTree>
    <p:extLst>
      <p:ext uri="{BB962C8B-B14F-4D97-AF65-F5344CB8AC3E}">
        <p14:creationId xmlns:p14="http://schemas.microsoft.com/office/powerpoint/2010/main" val="268719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BD3F-6116-C342-67D9-1D34E25660D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424C91-8EFE-3DC9-A4AF-B1F482E75C9B}"/>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56D00FCA-66EA-376E-E8FB-119A30A73D8C}"/>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07B69EDA-115C-891F-A039-57B5229AD772}"/>
              </a:ext>
            </a:extLst>
          </p:cNvPr>
          <p:cNvSpPr>
            <a:spLocks noGrp="1"/>
          </p:cNvSpPr>
          <p:nvPr>
            <p:ph type="sldNum" sz="quarter" idx="5"/>
          </p:nvPr>
        </p:nvSpPr>
        <p:spPr/>
        <p:txBody>
          <a:bodyPr/>
          <a:lstStyle/>
          <a:p>
            <a:fld id="{DD1FDE86-8FD1-4B82-8ADF-E29901D032F5}" type="slidenum">
              <a:rPr lang="es-BO" smtClean="0"/>
              <a:t>18</a:t>
            </a:fld>
            <a:endParaRPr lang="es-BO"/>
          </a:p>
        </p:txBody>
      </p:sp>
    </p:spTree>
    <p:extLst>
      <p:ext uri="{BB962C8B-B14F-4D97-AF65-F5344CB8AC3E}">
        <p14:creationId xmlns:p14="http://schemas.microsoft.com/office/powerpoint/2010/main" val="7973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389B1-7431-25D8-7BDE-1D803295DAC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354FB3E-4E30-B8BD-74D8-3528DB603561}"/>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9556771A-D254-1B98-5270-CEE421DD1979}"/>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BCE9A4A4-33AE-9547-0134-CA9C38A42B25}"/>
              </a:ext>
            </a:extLst>
          </p:cNvPr>
          <p:cNvSpPr>
            <a:spLocks noGrp="1"/>
          </p:cNvSpPr>
          <p:nvPr>
            <p:ph type="sldNum" sz="quarter" idx="5"/>
          </p:nvPr>
        </p:nvSpPr>
        <p:spPr/>
        <p:txBody>
          <a:bodyPr/>
          <a:lstStyle/>
          <a:p>
            <a:fld id="{DD1FDE86-8FD1-4B82-8ADF-E29901D032F5}" type="slidenum">
              <a:rPr lang="es-BO" smtClean="0"/>
              <a:t>19</a:t>
            </a:fld>
            <a:endParaRPr lang="es-BO"/>
          </a:p>
        </p:txBody>
      </p:sp>
    </p:spTree>
    <p:extLst>
      <p:ext uri="{BB962C8B-B14F-4D97-AF65-F5344CB8AC3E}">
        <p14:creationId xmlns:p14="http://schemas.microsoft.com/office/powerpoint/2010/main" val="196101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DA50-FC8F-80F9-85A2-74F7F239A07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A14E35-B39E-0D48-4585-75F370586B3D}"/>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EFC6E5B5-07F4-9F3F-D44A-2F0D268E95E5}"/>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1171798D-8A08-F86D-6A17-60CE77610156}"/>
              </a:ext>
            </a:extLst>
          </p:cNvPr>
          <p:cNvSpPr>
            <a:spLocks noGrp="1"/>
          </p:cNvSpPr>
          <p:nvPr>
            <p:ph type="sldNum" sz="quarter" idx="5"/>
          </p:nvPr>
        </p:nvSpPr>
        <p:spPr/>
        <p:txBody>
          <a:bodyPr/>
          <a:lstStyle/>
          <a:p>
            <a:fld id="{DD1FDE86-8FD1-4B82-8ADF-E29901D032F5}" type="slidenum">
              <a:rPr lang="es-BO" smtClean="0"/>
              <a:t>20</a:t>
            </a:fld>
            <a:endParaRPr lang="es-BO"/>
          </a:p>
        </p:txBody>
      </p:sp>
    </p:spTree>
    <p:extLst>
      <p:ext uri="{BB962C8B-B14F-4D97-AF65-F5344CB8AC3E}">
        <p14:creationId xmlns:p14="http://schemas.microsoft.com/office/powerpoint/2010/main" val="1412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C881-D849-90FB-49A9-FE8FEDA9DB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6D56BD4-63DD-04F3-B21B-A246D8B9A692}"/>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49DEFEED-6D01-2965-0846-5B2B6F328CD9}"/>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71C3B9B-A531-B98B-9A6A-04876E241303}"/>
              </a:ext>
            </a:extLst>
          </p:cNvPr>
          <p:cNvSpPr>
            <a:spLocks noGrp="1"/>
          </p:cNvSpPr>
          <p:nvPr>
            <p:ph type="sldNum" sz="quarter" idx="5"/>
          </p:nvPr>
        </p:nvSpPr>
        <p:spPr/>
        <p:txBody>
          <a:bodyPr/>
          <a:lstStyle/>
          <a:p>
            <a:fld id="{DD1FDE86-8FD1-4B82-8ADF-E29901D032F5}" type="slidenum">
              <a:rPr lang="es-BO" smtClean="0"/>
              <a:t>3</a:t>
            </a:fld>
            <a:endParaRPr lang="es-BO"/>
          </a:p>
        </p:txBody>
      </p:sp>
    </p:spTree>
    <p:extLst>
      <p:ext uri="{BB962C8B-B14F-4D97-AF65-F5344CB8AC3E}">
        <p14:creationId xmlns:p14="http://schemas.microsoft.com/office/powerpoint/2010/main" val="88776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6EE7-830D-85CB-0018-63CBE9B127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5C55C3F-7A74-86FA-14E7-86FA39CB0441}"/>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436B5A4F-673C-5276-C22C-DD63BA112AC2}"/>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2D046341-6E57-6D57-C1DC-771897D38832}"/>
              </a:ext>
            </a:extLst>
          </p:cNvPr>
          <p:cNvSpPr>
            <a:spLocks noGrp="1"/>
          </p:cNvSpPr>
          <p:nvPr>
            <p:ph type="sldNum" sz="quarter" idx="5"/>
          </p:nvPr>
        </p:nvSpPr>
        <p:spPr/>
        <p:txBody>
          <a:bodyPr/>
          <a:lstStyle/>
          <a:p>
            <a:fld id="{DD1FDE86-8FD1-4B82-8ADF-E29901D032F5}" type="slidenum">
              <a:rPr lang="es-BO" smtClean="0"/>
              <a:t>21</a:t>
            </a:fld>
            <a:endParaRPr lang="es-BO"/>
          </a:p>
        </p:txBody>
      </p:sp>
    </p:spTree>
    <p:extLst>
      <p:ext uri="{BB962C8B-B14F-4D97-AF65-F5344CB8AC3E}">
        <p14:creationId xmlns:p14="http://schemas.microsoft.com/office/powerpoint/2010/main" val="93244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8F51E-EA96-2BD2-4CEA-89F2DE98156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2228858-6196-1657-AADC-58F986E046D5}"/>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4B88F234-63C9-55F2-64CB-B9A66A768CFF}"/>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5D56831F-1E0E-9BAF-4FF5-19295BFEE8AA}"/>
              </a:ext>
            </a:extLst>
          </p:cNvPr>
          <p:cNvSpPr>
            <a:spLocks noGrp="1"/>
          </p:cNvSpPr>
          <p:nvPr>
            <p:ph type="sldNum" sz="quarter" idx="5"/>
          </p:nvPr>
        </p:nvSpPr>
        <p:spPr/>
        <p:txBody>
          <a:bodyPr/>
          <a:lstStyle/>
          <a:p>
            <a:fld id="{DD1FDE86-8FD1-4B82-8ADF-E29901D032F5}" type="slidenum">
              <a:rPr lang="es-BO" smtClean="0"/>
              <a:t>4</a:t>
            </a:fld>
            <a:endParaRPr lang="es-BO"/>
          </a:p>
        </p:txBody>
      </p:sp>
    </p:spTree>
    <p:extLst>
      <p:ext uri="{BB962C8B-B14F-4D97-AF65-F5344CB8AC3E}">
        <p14:creationId xmlns:p14="http://schemas.microsoft.com/office/powerpoint/2010/main" val="241228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C7F91-4C98-A3AE-D61E-BCE811C1AC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39170AF-E314-866E-ED4B-5BDA2414E8CD}"/>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7984700B-B92A-0F20-DAAC-D47B1D7CC6E7}"/>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3583C358-2281-A4E7-6FAC-0CC7DC3C2630}"/>
              </a:ext>
            </a:extLst>
          </p:cNvPr>
          <p:cNvSpPr>
            <a:spLocks noGrp="1"/>
          </p:cNvSpPr>
          <p:nvPr>
            <p:ph type="sldNum" sz="quarter" idx="5"/>
          </p:nvPr>
        </p:nvSpPr>
        <p:spPr/>
        <p:txBody>
          <a:bodyPr/>
          <a:lstStyle/>
          <a:p>
            <a:fld id="{DD1FDE86-8FD1-4B82-8ADF-E29901D032F5}" type="slidenum">
              <a:rPr lang="es-BO" smtClean="0"/>
              <a:t>5</a:t>
            </a:fld>
            <a:endParaRPr lang="es-BO"/>
          </a:p>
        </p:txBody>
      </p:sp>
    </p:spTree>
    <p:extLst>
      <p:ext uri="{BB962C8B-B14F-4D97-AF65-F5344CB8AC3E}">
        <p14:creationId xmlns:p14="http://schemas.microsoft.com/office/powerpoint/2010/main" val="409062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8CB6-FCDD-5ED0-C2E7-884F8B43F0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11A29C-A000-FF9A-0D1C-7DCA7C4B4487}"/>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0BFEB596-2C13-4B48-E555-AE5399F36FA1}"/>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6547C285-DD89-4187-0D88-80216B9D87DB}"/>
              </a:ext>
            </a:extLst>
          </p:cNvPr>
          <p:cNvSpPr>
            <a:spLocks noGrp="1"/>
          </p:cNvSpPr>
          <p:nvPr>
            <p:ph type="sldNum" sz="quarter" idx="5"/>
          </p:nvPr>
        </p:nvSpPr>
        <p:spPr/>
        <p:txBody>
          <a:bodyPr/>
          <a:lstStyle/>
          <a:p>
            <a:fld id="{DD1FDE86-8FD1-4B82-8ADF-E29901D032F5}" type="slidenum">
              <a:rPr lang="es-BO" smtClean="0"/>
              <a:t>6</a:t>
            </a:fld>
            <a:endParaRPr lang="es-BO"/>
          </a:p>
        </p:txBody>
      </p:sp>
    </p:spTree>
    <p:extLst>
      <p:ext uri="{BB962C8B-B14F-4D97-AF65-F5344CB8AC3E}">
        <p14:creationId xmlns:p14="http://schemas.microsoft.com/office/powerpoint/2010/main" val="216498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691-D654-F81E-7FF6-D926EE4D761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4F0E58D-CA50-074A-8A87-EF5FA2A7DA1B}"/>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F5A70AF8-898A-4122-49D2-D54FC1174336}"/>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BD363673-C70F-5EBA-41DB-437FE67F1D57}"/>
              </a:ext>
            </a:extLst>
          </p:cNvPr>
          <p:cNvSpPr>
            <a:spLocks noGrp="1"/>
          </p:cNvSpPr>
          <p:nvPr>
            <p:ph type="sldNum" sz="quarter" idx="5"/>
          </p:nvPr>
        </p:nvSpPr>
        <p:spPr/>
        <p:txBody>
          <a:bodyPr/>
          <a:lstStyle/>
          <a:p>
            <a:fld id="{DD1FDE86-8FD1-4B82-8ADF-E29901D032F5}" type="slidenum">
              <a:rPr lang="es-BO" smtClean="0"/>
              <a:t>7</a:t>
            </a:fld>
            <a:endParaRPr lang="es-BO"/>
          </a:p>
        </p:txBody>
      </p:sp>
    </p:spTree>
    <p:extLst>
      <p:ext uri="{BB962C8B-B14F-4D97-AF65-F5344CB8AC3E}">
        <p14:creationId xmlns:p14="http://schemas.microsoft.com/office/powerpoint/2010/main" val="37950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5F59E-C638-8360-ABD2-5FC7A40837D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0F224C5-E960-0EF2-51A8-7A2FF2D4DAA0}"/>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8D1613A2-AF63-0600-816B-DF2B49CAEDB6}"/>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C530A213-363F-B048-9C8A-6DC1C73B3149}"/>
              </a:ext>
            </a:extLst>
          </p:cNvPr>
          <p:cNvSpPr>
            <a:spLocks noGrp="1"/>
          </p:cNvSpPr>
          <p:nvPr>
            <p:ph type="sldNum" sz="quarter" idx="5"/>
          </p:nvPr>
        </p:nvSpPr>
        <p:spPr/>
        <p:txBody>
          <a:bodyPr/>
          <a:lstStyle/>
          <a:p>
            <a:fld id="{DD1FDE86-8FD1-4B82-8ADF-E29901D032F5}" type="slidenum">
              <a:rPr lang="es-BO" smtClean="0"/>
              <a:t>8</a:t>
            </a:fld>
            <a:endParaRPr lang="es-BO"/>
          </a:p>
        </p:txBody>
      </p:sp>
    </p:spTree>
    <p:extLst>
      <p:ext uri="{BB962C8B-B14F-4D97-AF65-F5344CB8AC3E}">
        <p14:creationId xmlns:p14="http://schemas.microsoft.com/office/powerpoint/2010/main" val="271600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EBB8-B770-81DD-4A86-88655F5C7C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632B1A-FE23-643A-FDF1-CA7CF5B894A5}"/>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DB79073B-31C7-9DB7-055A-5346F3C7D23D}"/>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66068773-72D8-9C54-932C-5FE364FDB5CD}"/>
              </a:ext>
            </a:extLst>
          </p:cNvPr>
          <p:cNvSpPr>
            <a:spLocks noGrp="1"/>
          </p:cNvSpPr>
          <p:nvPr>
            <p:ph type="sldNum" sz="quarter" idx="5"/>
          </p:nvPr>
        </p:nvSpPr>
        <p:spPr/>
        <p:txBody>
          <a:bodyPr/>
          <a:lstStyle/>
          <a:p>
            <a:fld id="{DD1FDE86-8FD1-4B82-8ADF-E29901D032F5}" type="slidenum">
              <a:rPr lang="es-BO" smtClean="0"/>
              <a:t>9</a:t>
            </a:fld>
            <a:endParaRPr lang="es-BO"/>
          </a:p>
        </p:txBody>
      </p:sp>
    </p:spTree>
    <p:extLst>
      <p:ext uri="{BB962C8B-B14F-4D97-AF65-F5344CB8AC3E}">
        <p14:creationId xmlns:p14="http://schemas.microsoft.com/office/powerpoint/2010/main" val="294882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6257-A527-3D38-C800-12B4C2B7878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61FD23-13EF-0512-30F5-85C438AC5D73}"/>
              </a:ext>
            </a:extLst>
          </p:cNvPr>
          <p:cNvSpPr>
            <a:spLocks noGrp="1" noRot="1" noChangeAspect="1"/>
          </p:cNvSpPr>
          <p:nvPr>
            <p:ph type="sldImg"/>
          </p:nvPr>
        </p:nvSpPr>
        <p:spPr/>
        <p:txBody>
          <a:bodyPr/>
          <a:lstStyle/>
          <a:p>
            <a:endParaRPr lang="es-BO"/>
          </a:p>
        </p:txBody>
      </p:sp>
      <p:sp>
        <p:nvSpPr>
          <p:cNvPr id="3" name="Marcador de notas 2">
            <a:extLst>
              <a:ext uri="{FF2B5EF4-FFF2-40B4-BE49-F238E27FC236}">
                <a16:creationId xmlns:a16="http://schemas.microsoft.com/office/drawing/2014/main" id="{C39DE938-CE55-0E0B-40D2-FA96F48779A2}"/>
              </a:ext>
            </a:extLst>
          </p:cNvPr>
          <p:cNvSpPr>
            <a:spLocks noGrp="1"/>
          </p:cNvSpPr>
          <p:nvPr>
            <p:ph type="body" idx="1"/>
          </p:nvPr>
        </p:nvSpPr>
        <p:spPr/>
        <p:txBody>
          <a:bodyPr/>
          <a:lstStyle/>
          <a:p>
            <a:endParaRPr lang="es-BO" dirty="0"/>
          </a:p>
        </p:txBody>
      </p:sp>
      <p:sp>
        <p:nvSpPr>
          <p:cNvPr id="4" name="Marcador de número de diapositiva 3">
            <a:extLst>
              <a:ext uri="{FF2B5EF4-FFF2-40B4-BE49-F238E27FC236}">
                <a16:creationId xmlns:a16="http://schemas.microsoft.com/office/drawing/2014/main" id="{0E1BD10A-BCE3-522A-C1F9-436FAD4F690B}"/>
              </a:ext>
            </a:extLst>
          </p:cNvPr>
          <p:cNvSpPr>
            <a:spLocks noGrp="1"/>
          </p:cNvSpPr>
          <p:nvPr>
            <p:ph type="sldNum" sz="quarter" idx="5"/>
          </p:nvPr>
        </p:nvSpPr>
        <p:spPr/>
        <p:txBody>
          <a:bodyPr/>
          <a:lstStyle/>
          <a:p>
            <a:fld id="{DD1FDE86-8FD1-4B82-8ADF-E29901D032F5}" type="slidenum">
              <a:rPr lang="es-BO" smtClean="0"/>
              <a:t>10</a:t>
            </a:fld>
            <a:endParaRPr lang="es-BO"/>
          </a:p>
        </p:txBody>
      </p:sp>
    </p:spTree>
    <p:extLst>
      <p:ext uri="{BB962C8B-B14F-4D97-AF65-F5344CB8AC3E}">
        <p14:creationId xmlns:p14="http://schemas.microsoft.com/office/powerpoint/2010/main" val="173887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19ED9-0F5E-8A38-14BC-46EB90BB39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46BA9CBA-7165-1056-3128-BC1E3AC63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F767727F-C3D9-9484-DCBE-51FD1E1A8719}"/>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7788798A-57DC-7A50-EF3F-7EE1C1C92BA4}"/>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6DA071F2-6F84-74A7-D155-92B19911827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32800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FB092-61AB-B5F6-9394-7A207B194D1F}"/>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8A0C590D-F634-C484-28B1-4A7339B797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0AE20199-8853-35D6-BB73-1234B75AC555}"/>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E8077D7D-87D4-95A7-2D12-BC4CFCCA5C54}"/>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7ED38FD0-6EE5-E1FD-C5D0-EB6C308C371D}"/>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221579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457523-F41E-4F24-06C7-C93F96AAE71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C1A49830-C35C-DE29-CD28-90B1F8E4AD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7635192C-F31A-D7D4-E874-87598C81BC2A}"/>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4629B326-21D6-C065-A4B9-0D4AC3A5A723}"/>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CA027109-020A-9156-9DA3-5177324540B6}"/>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61295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3E9D2-EFB6-71CD-E1CA-C30E1DBB3BA3}"/>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872516E7-B3C5-0B88-9B60-7C0B7FED84A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F835B111-E508-2469-6368-F796681EFEFB}"/>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D95F3E01-59E2-0228-D3E7-247478C2FFD5}"/>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2C9F2817-CCE0-4CD1-6F41-96BA8299E8A7}"/>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23218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C4A85-B663-43C5-BA2F-1A6D9CB0593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227DD624-2B46-76B2-B9CE-AC2829ACE8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50B31F-1F14-0743-A715-F921A7BB2C71}"/>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75DBDF52-4EF6-90BD-CA67-84D154BFF8DA}"/>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EDD9A22A-3526-7D49-54C8-8FB129ECB0E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88728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1CCF0-EB81-32CE-B6A7-4617987E6A49}"/>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76E16735-137E-D521-6441-1AD55E831A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AF625231-0771-E379-27C6-C0ADAE1FCD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98DD1BE5-5C63-901D-44C8-4432497B4194}"/>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6" name="Marcador de pie de página 5">
            <a:extLst>
              <a:ext uri="{FF2B5EF4-FFF2-40B4-BE49-F238E27FC236}">
                <a16:creationId xmlns:a16="http://schemas.microsoft.com/office/drawing/2014/main" id="{CB151D99-6308-2412-F69F-E1159CB54A97}"/>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3BF193A3-7AC8-4C77-A24D-46AE493A66A4}"/>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385180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7EFD8-62E2-CC91-AF40-B282E1348E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54E43880-B4EB-591F-9893-C323DA66DD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124D29-CDD9-576C-78DC-E33F95B6E4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9F760B36-FC95-D1A1-B6E9-233A9B6C7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A6D8AA-E372-E23A-6C64-9BC4A1B33A4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53BCC89D-E014-1719-D0EB-0CE91F6AC2CD}"/>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8" name="Marcador de pie de página 7">
            <a:extLst>
              <a:ext uri="{FF2B5EF4-FFF2-40B4-BE49-F238E27FC236}">
                <a16:creationId xmlns:a16="http://schemas.microsoft.com/office/drawing/2014/main" id="{C60AFC72-AE3B-ED2B-C9D5-E057753239D9}"/>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7182DEC7-4D4C-94B1-DB01-79167B0BDB0E}"/>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61647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A7BF9-8DDD-D07C-FE85-E9EBDAF0252E}"/>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2FA9F194-34F3-A104-238D-391962E580BF}"/>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4" name="Marcador de pie de página 3">
            <a:extLst>
              <a:ext uri="{FF2B5EF4-FFF2-40B4-BE49-F238E27FC236}">
                <a16:creationId xmlns:a16="http://schemas.microsoft.com/office/drawing/2014/main" id="{7DA39D32-A6DD-1B31-B825-6DB7E737EBC5}"/>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0271E219-7158-7A40-BDD6-E72A7C1CFCF2}"/>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124960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4B03EF-26D9-C63F-0BEE-7E33CD694165}"/>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3" name="Marcador de pie de página 2">
            <a:extLst>
              <a:ext uri="{FF2B5EF4-FFF2-40B4-BE49-F238E27FC236}">
                <a16:creationId xmlns:a16="http://schemas.microsoft.com/office/drawing/2014/main" id="{C5A965C9-44DA-11F3-0615-1AA063BB19AA}"/>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65FD1C1B-D5C0-8811-3AE4-AEE17F271A22}"/>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417500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90105-D6C6-5B63-93E3-73E70D57E5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E2DD63F0-F088-5D1B-8715-03DA58A61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6ACDB533-64F4-2E9B-721E-59B9A71FB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89EE71-3B52-3039-0DC5-1DD5B9731599}"/>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6" name="Marcador de pie de página 5">
            <a:extLst>
              <a:ext uri="{FF2B5EF4-FFF2-40B4-BE49-F238E27FC236}">
                <a16:creationId xmlns:a16="http://schemas.microsoft.com/office/drawing/2014/main" id="{0B16F0FD-7A5B-228E-BFF6-21CDAE6B2B70}"/>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13B57BDF-58E6-7E23-2F97-8CE98884DE76}"/>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287577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F4A95-9857-8309-E718-3CA8BDD82A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171AB426-2CB5-2141-C0D3-B03B29993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8E157F63-7170-7858-0628-5E7E75846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18CCF6-EC9C-434D-1120-7ACF664B4042}"/>
              </a:ext>
            </a:extLst>
          </p:cNvPr>
          <p:cNvSpPr>
            <a:spLocks noGrp="1"/>
          </p:cNvSpPr>
          <p:nvPr>
            <p:ph type="dt" sz="half" idx="10"/>
          </p:nvPr>
        </p:nvSpPr>
        <p:spPr/>
        <p:txBody>
          <a:bodyPr/>
          <a:lstStyle/>
          <a:p>
            <a:fld id="{0ABE2867-7AA5-4BC2-9C9E-D4D19D9C4EEC}" type="datetimeFigureOut">
              <a:rPr lang="es-BO" smtClean="0"/>
              <a:t>22/1/2026</a:t>
            </a:fld>
            <a:endParaRPr lang="es-BO"/>
          </a:p>
        </p:txBody>
      </p:sp>
      <p:sp>
        <p:nvSpPr>
          <p:cNvPr id="6" name="Marcador de pie de página 5">
            <a:extLst>
              <a:ext uri="{FF2B5EF4-FFF2-40B4-BE49-F238E27FC236}">
                <a16:creationId xmlns:a16="http://schemas.microsoft.com/office/drawing/2014/main" id="{E12C9AF7-E20B-4F3A-D537-F09D7496437C}"/>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AA2786D1-638F-C9C3-EDC5-242A5AC95247}"/>
              </a:ext>
            </a:extLst>
          </p:cNvPr>
          <p:cNvSpPr>
            <a:spLocks noGrp="1"/>
          </p:cNvSpPr>
          <p:nvPr>
            <p:ph type="sldNum" sz="quarter" idx="12"/>
          </p:nvPr>
        </p:nvSpPr>
        <p:spPr/>
        <p:txBody>
          <a:bodyPr/>
          <a:lstStyle/>
          <a:p>
            <a:fld id="{106F29EF-035E-4F91-A211-6E98BE563A4F}" type="slidenum">
              <a:rPr lang="es-BO" smtClean="0"/>
              <a:t>‹Nº›</a:t>
            </a:fld>
            <a:endParaRPr lang="es-BO"/>
          </a:p>
        </p:txBody>
      </p:sp>
    </p:spTree>
    <p:extLst>
      <p:ext uri="{BB962C8B-B14F-4D97-AF65-F5344CB8AC3E}">
        <p14:creationId xmlns:p14="http://schemas.microsoft.com/office/powerpoint/2010/main" val="419284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393700" ty="0" sx="100000" sy="62000" flip="x"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31D618-6C71-2E72-5C1B-560540335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7BA8EE14-CBFC-8686-76F5-E4EF92E08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EBB0A504-4603-85D9-B96A-291A06BD5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BE2867-7AA5-4BC2-9C9E-D4D19D9C4EEC}" type="datetimeFigureOut">
              <a:rPr lang="es-BO" smtClean="0"/>
              <a:t>22/1/2026</a:t>
            </a:fld>
            <a:endParaRPr lang="es-BO"/>
          </a:p>
        </p:txBody>
      </p:sp>
      <p:sp>
        <p:nvSpPr>
          <p:cNvPr id="5" name="Marcador de pie de página 4">
            <a:extLst>
              <a:ext uri="{FF2B5EF4-FFF2-40B4-BE49-F238E27FC236}">
                <a16:creationId xmlns:a16="http://schemas.microsoft.com/office/drawing/2014/main" id="{B668B68A-AEE5-19F1-0F06-87930A703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BO"/>
          </a:p>
        </p:txBody>
      </p:sp>
      <p:sp>
        <p:nvSpPr>
          <p:cNvPr id="6" name="Marcador de número de diapositiva 5">
            <a:extLst>
              <a:ext uri="{FF2B5EF4-FFF2-40B4-BE49-F238E27FC236}">
                <a16:creationId xmlns:a16="http://schemas.microsoft.com/office/drawing/2014/main" id="{E765B851-8FB6-FACF-1FD9-0C6DCBEE1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6F29EF-035E-4F91-A211-6E98BE563A4F}" type="slidenum">
              <a:rPr lang="es-BO" smtClean="0"/>
              <a:t>‹Nº›</a:t>
            </a:fld>
            <a:endParaRPr lang="es-BO"/>
          </a:p>
        </p:txBody>
      </p:sp>
    </p:spTree>
    <p:extLst>
      <p:ext uri="{BB962C8B-B14F-4D97-AF65-F5344CB8AC3E}">
        <p14:creationId xmlns:p14="http://schemas.microsoft.com/office/powerpoint/2010/main" val="352377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bcb.gob.b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id="{147683BA-3C1C-A3F8-783F-5DCC8C01D9F0}"/>
              </a:ext>
            </a:extLst>
          </p:cNvPr>
          <p:cNvSpPr txBox="1">
            <a:spLocks/>
          </p:cNvSpPr>
          <p:nvPr/>
        </p:nvSpPr>
        <p:spPr>
          <a:xfrm>
            <a:off x="443947" y="1377710"/>
            <a:ext cx="11151705" cy="31810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6600" b="1" dirty="0">
                <a:solidFill>
                  <a:srgbClr val="2AB03D"/>
                </a:solidFill>
              </a:rPr>
              <a:t>LA UFV COMO HERRAMIENTA DE PROTECCION FINANCIERA Y ESTABILIDAD ECONOMICA   </a:t>
            </a:r>
            <a:endParaRPr lang="es-ES" sz="6000" b="1" dirty="0">
              <a:solidFill>
                <a:srgbClr val="2AB03D"/>
              </a:solidFill>
            </a:endParaRPr>
          </a:p>
          <a:p>
            <a:endParaRPr lang="es-BO" dirty="0"/>
          </a:p>
        </p:txBody>
      </p:sp>
    </p:spTree>
    <p:extLst>
      <p:ext uri="{BB962C8B-B14F-4D97-AF65-F5344CB8AC3E}">
        <p14:creationId xmlns:p14="http://schemas.microsoft.com/office/powerpoint/2010/main" val="306390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A91A7-6EA1-0611-0BDB-58F811564F59}"/>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6279DCBD-32BE-BDA2-D0F0-2EF968815F2E}"/>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¿Dónde se puede ver el valor diario de las UFV?</a:t>
            </a:r>
          </a:p>
          <a:p>
            <a:endParaRPr lang="es-BO" dirty="0"/>
          </a:p>
        </p:txBody>
      </p:sp>
      <p:pic>
        <p:nvPicPr>
          <p:cNvPr id="8" name="Imagen 7" descr="Una captura de pantalla de un celular con texto e imagen&#10;&#10;El contenido generado por IA puede ser incorrecto.">
            <a:extLst>
              <a:ext uri="{FF2B5EF4-FFF2-40B4-BE49-F238E27FC236}">
                <a16:creationId xmlns:a16="http://schemas.microsoft.com/office/drawing/2014/main" id="{E006EFD8-81C5-0BDF-D3AA-D6F70648C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12" y="1147590"/>
            <a:ext cx="11283374" cy="3940226"/>
          </a:xfrm>
          <a:prstGeom prst="rect">
            <a:avLst/>
          </a:prstGeom>
        </p:spPr>
      </p:pic>
    </p:spTree>
    <p:extLst>
      <p:ext uri="{BB962C8B-B14F-4D97-AF65-F5344CB8AC3E}">
        <p14:creationId xmlns:p14="http://schemas.microsoft.com/office/powerpoint/2010/main" val="352379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12BF9-BA11-B32B-FAE1-BC5B2B4D0EB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D72AEFB2-2320-D5C2-6DB3-548FC9E548B3}"/>
              </a:ext>
            </a:extLst>
          </p:cNvPr>
          <p:cNvSpPr>
            <a:spLocks noGrp="1"/>
          </p:cNvSpPr>
          <p:nvPr>
            <p:ph type="subTitle" idx="1"/>
          </p:nvPr>
        </p:nvSpPr>
        <p:spPr>
          <a:xfrm>
            <a:off x="59634" y="1060174"/>
            <a:ext cx="12072731" cy="5051631"/>
          </a:xfrm>
        </p:spPr>
        <p:txBody>
          <a:bodyPr/>
          <a:lstStyle/>
          <a:p>
            <a:pPr marL="342900" indent="-342900" algn="just">
              <a:buFont typeface="Wingdings" panose="05000000000000000000" pitchFamily="2" charset="2"/>
              <a:buChar char="Ø"/>
            </a:pPr>
            <a:r>
              <a:rPr lang="es-ES" dirty="0"/>
              <a:t>La UFV es un </a:t>
            </a:r>
            <a:r>
              <a:rPr lang="es-ES" b="1" dirty="0"/>
              <a:t>índice</a:t>
            </a:r>
            <a:r>
              <a:rPr lang="es-ES" dirty="0"/>
              <a:t> elaborado por el BCB que sirve como </a:t>
            </a:r>
            <a:r>
              <a:rPr lang="es-ES" b="1" dirty="0"/>
              <a:t>referencia diaria </a:t>
            </a:r>
            <a:r>
              <a:rPr lang="es-ES" dirty="0"/>
              <a:t>para la evolución de los precios en la economía nacional. Su calculo se basa en el Índice de Precios al Consumidor (IPC) publicado mensualmente por el Instituto Nacional de Estadística (INE)</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La UFV fue creada con el objetivo principal de ofrecer un instrumento en Moneda Nacional (MN) que permita a los agentes económicos </a:t>
            </a:r>
            <a:r>
              <a:rPr lang="es-ES" b="1" dirty="0"/>
              <a:t>realizar operaciones financieras, manteniendo el poder adquisitivo</a:t>
            </a:r>
            <a:r>
              <a:rPr lang="es-ES" dirty="0"/>
              <a:t> de sus recursos frente a las </a:t>
            </a:r>
            <a:r>
              <a:rPr lang="es-ES" b="1" dirty="0"/>
              <a:t>fluctuaciones de precios</a:t>
            </a:r>
            <a:r>
              <a:rPr lang="es-ES" dirty="0"/>
              <a:t>. Por lo tanto, la UFV se constituye en un instrumento de mantenimiento de reserva y valor ante la volatilidad de los precios.</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b="1" dirty="0"/>
              <a:t>El BCB reporta diariamente el valor de la UFV</a:t>
            </a:r>
            <a:r>
              <a:rPr lang="es-ES" dirty="0"/>
              <a:t> con base en el Índice de Precios al Consumidor (IPC) publicado por el INE.</a:t>
            </a:r>
          </a:p>
        </p:txBody>
      </p:sp>
      <p:sp>
        <p:nvSpPr>
          <p:cNvPr id="7" name="Subtítulo 2">
            <a:extLst>
              <a:ext uri="{FF2B5EF4-FFF2-40B4-BE49-F238E27FC236}">
                <a16:creationId xmlns:a16="http://schemas.microsoft.com/office/drawing/2014/main" id="{2B7F6C67-EE87-D536-D60A-14B3F5CC6B50}"/>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METODOLOGIA DE CALCULO DE LA UFV</a:t>
            </a:r>
            <a:endParaRPr lang="es-ES" sz="3200" b="1" dirty="0">
              <a:solidFill>
                <a:srgbClr val="2AB03D"/>
              </a:solidFill>
            </a:endParaRPr>
          </a:p>
          <a:p>
            <a:endParaRPr lang="es-BO" dirty="0"/>
          </a:p>
        </p:txBody>
      </p:sp>
    </p:spTree>
    <p:extLst>
      <p:ext uri="{BB962C8B-B14F-4D97-AF65-F5344CB8AC3E}">
        <p14:creationId xmlns:p14="http://schemas.microsoft.com/office/powerpoint/2010/main" val="172189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AAAB8-60AC-C15A-79E1-2CC7BBDE01E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896B3D9-48E9-616A-909E-B0DBB4EC4B63}"/>
              </a:ext>
            </a:extLst>
          </p:cNvPr>
          <p:cNvSpPr>
            <a:spLocks noGrp="1"/>
          </p:cNvSpPr>
          <p:nvPr>
            <p:ph type="subTitle" idx="1"/>
          </p:nvPr>
        </p:nvSpPr>
        <p:spPr>
          <a:xfrm>
            <a:off x="59634" y="1060174"/>
            <a:ext cx="12072731" cy="5051631"/>
          </a:xfrm>
        </p:spPr>
        <p:txBody>
          <a:bodyPr/>
          <a:lstStyle/>
          <a:p>
            <a:pPr algn="just"/>
            <a:r>
              <a:rPr lang="es-ES" b="1" dirty="0"/>
              <a:t>¿QUE ES EL IPC?</a:t>
            </a:r>
          </a:p>
          <a:p>
            <a:pPr marL="342900" indent="-342900" algn="just">
              <a:buFont typeface="Wingdings" panose="05000000000000000000" pitchFamily="2" charset="2"/>
              <a:buChar char="Ø"/>
            </a:pPr>
            <a:r>
              <a:rPr lang="es-ES" dirty="0"/>
              <a:t>El Índice de Precios al Consumidor (IPC) es un indicador que mide la variación mensual de los precios de un conjunto de bienes y servicios, representativos del gasto que realizan los hogares.</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Según la metodología, la UFV sigue una trayectoria similar a la del IPC, pero con dos características:</a:t>
            </a:r>
          </a:p>
          <a:p>
            <a:pPr marL="342900" indent="-342900" algn="just">
              <a:buFont typeface="Wingdings" panose="05000000000000000000" pitchFamily="2" charset="2"/>
              <a:buChar char="Ø"/>
            </a:pPr>
            <a:endParaRPr lang="es-ES" sz="2800" dirty="0"/>
          </a:p>
          <a:p>
            <a:pPr marL="1257300" lvl="2" indent="-342900" algn="just">
              <a:buFont typeface="Wingdings" panose="05000000000000000000" pitchFamily="2" charset="2"/>
              <a:buChar char="Ø"/>
            </a:pPr>
            <a:r>
              <a:rPr lang="es-ES" sz="2400" dirty="0"/>
              <a:t>La UFV presenta menor volatilidad que el índice de precios</a:t>
            </a:r>
          </a:p>
          <a:p>
            <a:pPr marL="1257300" lvl="2" indent="-342900" algn="just">
              <a:buFont typeface="Wingdings" panose="05000000000000000000" pitchFamily="2" charset="2"/>
              <a:buChar char="Ø"/>
            </a:pPr>
            <a:r>
              <a:rPr lang="es-ES" sz="2400" dirty="0"/>
              <a:t>Su comportamiento esta rezagado en relación con el IPC</a:t>
            </a:r>
          </a:p>
          <a:p>
            <a:pPr marL="342900" indent="-342900" algn="just">
              <a:buFont typeface="Wingdings" panose="05000000000000000000" pitchFamily="2" charset="2"/>
              <a:buChar char="Ø"/>
            </a:pPr>
            <a:endParaRPr lang="es-ES" dirty="0"/>
          </a:p>
          <a:p>
            <a:pPr algn="just"/>
            <a:endParaRPr lang="es-ES" dirty="0"/>
          </a:p>
        </p:txBody>
      </p:sp>
      <p:sp>
        <p:nvSpPr>
          <p:cNvPr id="7" name="Subtítulo 2">
            <a:extLst>
              <a:ext uri="{FF2B5EF4-FFF2-40B4-BE49-F238E27FC236}">
                <a16:creationId xmlns:a16="http://schemas.microsoft.com/office/drawing/2014/main" id="{29046CFF-638C-F1DD-6A77-1C99A13D080E}"/>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METODOLOGIA DE CALCULO DE LA UFV</a:t>
            </a:r>
            <a:endParaRPr lang="es-ES" sz="3200" b="1" dirty="0">
              <a:solidFill>
                <a:srgbClr val="2AB03D"/>
              </a:solidFill>
            </a:endParaRPr>
          </a:p>
          <a:p>
            <a:endParaRPr lang="es-BO" dirty="0"/>
          </a:p>
        </p:txBody>
      </p:sp>
    </p:spTree>
    <p:extLst>
      <p:ext uri="{BB962C8B-B14F-4D97-AF65-F5344CB8AC3E}">
        <p14:creationId xmlns:p14="http://schemas.microsoft.com/office/powerpoint/2010/main" val="193561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6E440-C252-090D-C4D1-8619BCEB09F2}"/>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E3DFFB38-D57C-3EA7-A3A7-895F29C52EA7}"/>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METODOLOGIA DE CALCULO UFV</a:t>
            </a:r>
          </a:p>
          <a:p>
            <a:endParaRPr lang="es-BO" dirty="0"/>
          </a:p>
        </p:txBody>
      </p:sp>
      <p:pic>
        <p:nvPicPr>
          <p:cNvPr id="4" name="Imagen 3">
            <a:extLst>
              <a:ext uri="{FF2B5EF4-FFF2-40B4-BE49-F238E27FC236}">
                <a16:creationId xmlns:a16="http://schemas.microsoft.com/office/drawing/2014/main" id="{12E4EA5E-8C44-B412-8020-2351DE08955B}"/>
              </a:ext>
            </a:extLst>
          </p:cNvPr>
          <p:cNvPicPr>
            <a:picLocks noChangeAspect="1"/>
          </p:cNvPicPr>
          <p:nvPr/>
        </p:nvPicPr>
        <p:blipFill>
          <a:blip r:embed="rId3"/>
          <a:stretch>
            <a:fillRect/>
          </a:stretch>
        </p:blipFill>
        <p:spPr>
          <a:xfrm>
            <a:off x="3505200" y="739330"/>
            <a:ext cx="8372622" cy="5595482"/>
          </a:xfrm>
          <a:prstGeom prst="rect">
            <a:avLst/>
          </a:prstGeom>
        </p:spPr>
      </p:pic>
      <p:pic>
        <p:nvPicPr>
          <p:cNvPr id="5" name="Imagen 4">
            <a:extLst>
              <a:ext uri="{FF2B5EF4-FFF2-40B4-BE49-F238E27FC236}">
                <a16:creationId xmlns:a16="http://schemas.microsoft.com/office/drawing/2014/main" id="{21975F93-795F-7351-074D-B19422EA839B}"/>
              </a:ext>
            </a:extLst>
          </p:cNvPr>
          <p:cNvPicPr>
            <a:picLocks noChangeAspect="1"/>
          </p:cNvPicPr>
          <p:nvPr/>
        </p:nvPicPr>
        <p:blipFill>
          <a:blip r:embed="rId4"/>
          <a:stretch>
            <a:fillRect/>
          </a:stretch>
        </p:blipFill>
        <p:spPr>
          <a:xfrm>
            <a:off x="614867" y="1851474"/>
            <a:ext cx="2452332" cy="3775300"/>
          </a:xfrm>
          <a:prstGeom prst="rect">
            <a:avLst/>
          </a:prstGeom>
        </p:spPr>
      </p:pic>
    </p:spTree>
    <p:extLst>
      <p:ext uri="{BB962C8B-B14F-4D97-AF65-F5344CB8AC3E}">
        <p14:creationId xmlns:p14="http://schemas.microsoft.com/office/powerpoint/2010/main" val="93547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4DD9-56C8-9CAC-C385-32820CDBF9A4}"/>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F2DB3A96-4B27-5A78-F72D-82E0AD5E3FE6}"/>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METODOLOGIA DE CALCULO UFV</a:t>
            </a:r>
          </a:p>
          <a:p>
            <a:endParaRPr lang="es-BO" dirty="0"/>
          </a:p>
        </p:txBody>
      </p:sp>
      <p:pic>
        <p:nvPicPr>
          <p:cNvPr id="3" name="Imagen 2">
            <a:extLst>
              <a:ext uri="{FF2B5EF4-FFF2-40B4-BE49-F238E27FC236}">
                <a16:creationId xmlns:a16="http://schemas.microsoft.com/office/drawing/2014/main" id="{62F63F3F-040C-0F2C-FE6A-A6BA41AAEFCF}"/>
              </a:ext>
            </a:extLst>
          </p:cNvPr>
          <p:cNvPicPr>
            <a:picLocks noChangeAspect="1"/>
          </p:cNvPicPr>
          <p:nvPr/>
        </p:nvPicPr>
        <p:blipFill>
          <a:blip r:embed="rId3"/>
          <a:stretch>
            <a:fillRect/>
          </a:stretch>
        </p:blipFill>
        <p:spPr>
          <a:xfrm>
            <a:off x="537625" y="951032"/>
            <a:ext cx="11116747" cy="4617427"/>
          </a:xfrm>
          <a:prstGeom prst="rect">
            <a:avLst/>
          </a:prstGeom>
        </p:spPr>
      </p:pic>
      <p:sp>
        <p:nvSpPr>
          <p:cNvPr id="2" name="Subtítulo 2">
            <a:extLst>
              <a:ext uri="{FF2B5EF4-FFF2-40B4-BE49-F238E27FC236}">
                <a16:creationId xmlns:a16="http://schemas.microsoft.com/office/drawing/2014/main" id="{24482C01-21A7-86EE-6E05-D5BF29851C86}"/>
              </a:ext>
            </a:extLst>
          </p:cNvPr>
          <p:cNvSpPr>
            <a:spLocks noGrp="1"/>
          </p:cNvSpPr>
          <p:nvPr>
            <p:ph type="subTitle" idx="1"/>
          </p:nvPr>
        </p:nvSpPr>
        <p:spPr>
          <a:xfrm>
            <a:off x="398585" y="5568459"/>
            <a:ext cx="11733780" cy="730913"/>
          </a:xfrm>
        </p:spPr>
        <p:txBody>
          <a:bodyPr>
            <a:normAutofit/>
          </a:bodyPr>
          <a:lstStyle/>
          <a:p>
            <a:pPr marL="342900" indent="-342900" algn="just">
              <a:buFont typeface="Wingdings" panose="05000000000000000000" pitchFamily="2" charset="2"/>
              <a:buChar char="Ø"/>
            </a:pPr>
            <a:r>
              <a:rPr lang="es-ES" dirty="0"/>
              <a:t>Calculadora de UFV:  www.bcb.gob.bo/calculadora-ufv</a:t>
            </a:r>
          </a:p>
        </p:txBody>
      </p:sp>
    </p:spTree>
    <p:extLst>
      <p:ext uri="{BB962C8B-B14F-4D97-AF65-F5344CB8AC3E}">
        <p14:creationId xmlns:p14="http://schemas.microsoft.com/office/powerpoint/2010/main" val="196891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026AE-44D0-2BC4-CC91-762D72BCEA7F}"/>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220D8863-EE9C-43CF-09CF-C821784378FC}"/>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sp>
        <p:nvSpPr>
          <p:cNvPr id="2" name="Subtítulo 2">
            <a:extLst>
              <a:ext uri="{FF2B5EF4-FFF2-40B4-BE49-F238E27FC236}">
                <a16:creationId xmlns:a16="http://schemas.microsoft.com/office/drawing/2014/main" id="{E16B965A-8C63-E212-FF46-D2173650D4FF}"/>
              </a:ext>
            </a:extLst>
          </p:cNvPr>
          <p:cNvSpPr>
            <a:spLocks noGrp="1"/>
          </p:cNvSpPr>
          <p:nvPr>
            <p:ph type="subTitle" idx="1"/>
          </p:nvPr>
        </p:nvSpPr>
        <p:spPr>
          <a:xfrm>
            <a:off x="59634" y="715108"/>
            <a:ext cx="12072731" cy="5404338"/>
          </a:xfrm>
        </p:spPr>
        <p:txBody>
          <a:bodyPr>
            <a:normAutofit/>
          </a:bodyPr>
          <a:lstStyle/>
          <a:p>
            <a:pPr algn="just"/>
            <a:endParaRPr lang="es-ES" b="1" dirty="0"/>
          </a:p>
          <a:p>
            <a:pPr algn="just"/>
            <a:r>
              <a:rPr lang="es-ES" b="1" dirty="0"/>
              <a:t>INSTRUMENTOS EMITIDOS POR EL BCB EN UFV</a:t>
            </a:r>
          </a:p>
          <a:p>
            <a:pPr algn="just"/>
            <a:endParaRPr lang="es-ES" b="1" dirty="0"/>
          </a:p>
          <a:p>
            <a:pPr algn="just"/>
            <a:r>
              <a:rPr lang="es-ES" b="1" dirty="0"/>
              <a:t>Marco Normativo</a:t>
            </a:r>
          </a:p>
          <a:p>
            <a:pPr algn="just"/>
            <a:r>
              <a:rPr lang="es-ES" b="1" dirty="0"/>
              <a:t>Ley N° 1670, Ley del Banco Central de Bolivia</a:t>
            </a:r>
          </a:p>
          <a:p>
            <a:pPr algn="just"/>
            <a:endParaRPr lang="es-ES" b="1" dirty="0"/>
          </a:p>
          <a:p>
            <a:pPr algn="just"/>
            <a:r>
              <a:rPr lang="es-ES" b="1" dirty="0"/>
              <a:t>Articulo 6.- El BCB </a:t>
            </a:r>
            <a:r>
              <a:rPr lang="es-ES" dirty="0"/>
              <a:t>ejecutará la política monetaria y regulará la cantidad de dinero y el volumen del crédito de acuerdo con su programa monetario. Al efecto, podrá emitir, colocar y adquirir títulos valores y realizar otras operaciones de mercado abierto.</a:t>
            </a:r>
          </a:p>
          <a:p>
            <a:pPr marL="342900" indent="-342900" algn="just">
              <a:buAutoNum type="alphaLcParenR"/>
            </a:pPr>
            <a:endParaRPr lang="es-ES" sz="1600" dirty="0"/>
          </a:p>
          <a:p>
            <a:pPr algn="just"/>
            <a:endParaRPr lang="es-ES" b="1" dirty="0"/>
          </a:p>
          <a:p>
            <a:pPr algn="just"/>
            <a:endParaRPr lang="es-ES" dirty="0"/>
          </a:p>
        </p:txBody>
      </p:sp>
    </p:spTree>
    <p:extLst>
      <p:ext uri="{BB962C8B-B14F-4D97-AF65-F5344CB8AC3E}">
        <p14:creationId xmlns:p14="http://schemas.microsoft.com/office/powerpoint/2010/main" val="404630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E682-3332-A055-8B6B-C1BD3A0D5412}"/>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03FB5B50-8B47-8C1E-B4A7-55BA094337C6}"/>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sp>
        <p:nvSpPr>
          <p:cNvPr id="2" name="Subtítulo 2">
            <a:extLst>
              <a:ext uri="{FF2B5EF4-FFF2-40B4-BE49-F238E27FC236}">
                <a16:creationId xmlns:a16="http://schemas.microsoft.com/office/drawing/2014/main" id="{503CCBE8-ED57-6956-7415-0A162A2B4AD4}"/>
              </a:ext>
            </a:extLst>
          </p:cNvPr>
          <p:cNvSpPr>
            <a:spLocks noGrp="1"/>
          </p:cNvSpPr>
          <p:nvPr>
            <p:ph type="subTitle" idx="1"/>
          </p:nvPr>
        </p:nvSpPr>
        <p:spPr>
          <a:xfrm>
            <a:off x="59634" y="715108"/>
            <a:ext cx="12072731" cy="5396697"/>
          </a:xfrm>
        </p:spPr>
        <p:txBody>
          <a:bodyPr>
            <a:normAutofit lnSpcReduction="10000"/>
          </a:bodyPr>
          <a:lstStyle/>
          <a:p>
            <a:pPr algn="just"/>
            <a:endParaRPr lang="es-ES" sz="1600" b="1" dirty="0"/>
          </a:p>
          <a:p>
            <a:pPr algn="just"/>
            <a:r>
              <a:rPr lang="es-ES" b="1" dirty="0"/>
              <a:t>Reglamento de operaciones de Mercado Abierto (R.D. 040/2024)</a:t>
            </a:r>
          </a:p>
          <a:p>
            <a:pPr algn="just"/>
            <a:endParaRPr lang="es-ES" b="1" dirty="0"/>
          </a:p>
          <a:p>
            <a:pPr algn="just"/>
            <a:r>
              <a:rPr lang="es-ES" b="1" dirty="0"/>
              <a:t>Articulo 9.- (Mercados). </a:t>
            </a:r>
            <a:r>
              <a:rPr lang="es-ES" dirty="0"/>
              <a:t>Los mercados en los que podrá participar el BCB son los siguientes: </a:t>
            </a:r>
          </a:p>
          <a:p>
            <a:pPr algn="just"/>
            <a:endParaRPr lang="es-ES" dirty="0"/>
          </a:p>
          <a:p>
            <a:pPr algn="just"/>
            <a:r>
              <a:rPr lang="es-ES" dirty="0"/>
              <a:t>a) Operaciones con valores en el Mercado Primario. La colocación primaria se efectuará mediante la Subasta Publica, Mesa de Dinero, venta directa y/o el intercambio de valores públicos autorizados por el COMA, por ejemplo: Letras a descuento, Letras rescatables, Bonos, Bonos rescatables, Certificados de Deposito, Bonos de venta directa u otros valores autorizados por el Directorio.</a:t>
            </a:r>
          </a:p>
          <a:p>
            <a:pPr algn="just"/>
            <a:endParaRPr lang="es-ES" b="1" dirty="0"/>
          </a:p>
          <a:p>
            <a:pPr algn="just"/>
            <a:r>
              <a:rPr lang="es-ES" b="1" dirty="0"/>
              <a:t>Articulo 12.- (Moneda de emisión). </a:t>
            </a:r>
            <a:r>
              <a:rPr lang="es-ES" dirty="0"/>
              <a:t>Los valores públicos podrán ser emitidos en moneda nacional, moneda extranjera o indexada de acuerdo a determinaciones del COMA</a:t>
            </a:r>
            <a:endParaRPr lang="es-ES" b="1" dirty="0"/>
          </a:p>
          <a:p>
            <a:pPr marL="342900" indent="-342900" algn="just">
              <a:buAutoNum type="alphaLcParenR"/>
            </a:pPr>
            <a:endParaRPr lang="es-ES" dirty="0"/>
          </a:p>
          <a:p>
            <a:pPr algn="just"/>
            <a:endParaRPr lang="es-ES" b="1" dirty="0"/>
          </a:p>
          <a:p>
            <a:pPr algn="just"/>
            <a:endParaRPr lang="es-ES" dirty="0"/>
          </a:p>
        </p:txBody>
      </p:sp>
    </p:spTree>
    <p:extLst>
      <p:ext uri="{BB962C8B-B14F-4D97-AF65-F5344CB8AC3E}">
        <p14:creationId xmlns:p14="http://schemas.microsoft.com/office/powerpoint/2010/main" val="220531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AFBB-BD5A-6F06-1D9E-B950B5092698}"/>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567B87FC-CEF9-5D81-DC9C-A93F154F423E}"/>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pic>
        <p:nvPicPr>
          <p:cNvPr id="2" name="Imagen 1" descr="Tabla&#10;&#10;El contenido generado por IA puede ser incorrecto.">
            <a:extLst>
              <a:ext uri="{FF2B5EF4-FFF2-40B4-BE49-F238E27FC236}">
                <a16:creationId xmlns:a16="http://schemas.microsoft.com/office/drawing/2014/main" id="{0C5CFF3E-EDC1-2253-25DE-40A55EA81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04" y="974032"/>
            <a:ext cx="11466643" cy="4723383"/>
          </a:xfrm>
          <a:prstGeom prst="rect">
            <a:avLst/>
          </a:prstGeom>
        </p:spPr>
      </p:pic>
    </p:spTree>
    <p:extLst>
      <p:ext uri="{BB962C8B-B14F-4D97-AF65-F5344CB8AC3E}">
        <p14:creationId xmlns:p14="http://schemas.microsoft.com/office/powerpoint/2010/main" val="209049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5563-2C44-1899-FC0A-B7168C67CE6F}"/>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393F47E5-6012-9E06-4EBA-FF94CC19D606}"/>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sp>
        <p:nvSpPr>
          <p:cNvPr id="2" name="Subtítulo 2">
            <a:extLst>
              <a:ext uri="{FF2B5EF4-FFF2-40B4-BE49-F238E27FC236}">
                <a16:creationId xmlns:a16="http://schemas.microsoft.com/office/drawing/2014/main" id="{EDE5B705-DB09-1945-BDA4-F6F0F254D59C}"/>
              </a:ext>
            </a:extLst>
          </p:cNvPr>
          <p:cNvSpPr>
            <a:spLocks noGrp="1"/>
          </p:cNvSpPr>
          <p:nvPr>
            <p:ph type="subTitle" idx="1"/>
          </p:nvPr>
        </p:nvSpPr>
        <p:spPr>
          <a:xfrm>
            <a:off x="59634" y="856801"/>
            <a:ext cx="11651720" cy="1898121"/>
          </a:xfrm>
        </p:spPr>
        <p:txBody>
          <a:bodyPr>
            <a:normAutofit fontScale="32500" lnSpcReduction="20000"/>
          </a:bodyPr>
          <a:lstStyle/>
          <a:p>
            <a:pPr algn="just"/>
            <a:r>
              <a:rPr lang="es-ES" sz="5600" dirty="0"/>
              <a:t>Durante el tercer trimestre, el BCB dio continuidad a la oferta especial de títulos en UFV para las EIF, a través de Mesa de Dinero, con letras a 91, 182, 273 y 364 días.</a:t>
            </a:r>
            <a:endParaRPr lang="es-BO" sz="5600" dirty="0"/>
          </a:p>
          <a:p>
            <a:pPr algn="just"/>
            <a:r>
              <a:rPr lang="es-ES" sz="5600" dirty="0"/>
              <a:t>Con relación a la demanda de títulos públicos del BCB, a través de Subasta Pública, </a:t>
            </a:r>
            <a:r>
              <a:rPr lang="es-ES" sz="5600" b="1" i="1" dirty="0"/>
              <a:t>se observó una disminución en los títulos denominados en MN y un aumento en aquellos expresados en UFV</a:t>
            </a:r>
            <a:r>
              <a:rPr lang="es-ES" sz="5600" dirty="0"/>
              <a:t>, en comparación con el mismo periodo de 2024. Como resultado, la demanda trimestral total de valores de regulación monetaria, tanto en MN como en UFV, alcanzó Bs3.930 millones, lo que representó un incremento del 15,1% respecto al tercer trimestre de 2024, impulsado principalmente por la demanda de valores en UFV.</a:t>
            </a:r>
            <a:endParaRPr lang="es-BO" sz="5600" dirty="0"/>
          </a:p>
          <a:p>
            <a:pPr marL="342900" indent="-342900" algn="just">
              <a:buAutoNum type="alphaLcParenR"/>
            </a:pPr>
            <a:endParaRPr lang="es-ES" sz="1600" dirty="0"/>
          </a:p>
          <a:p>
            <a:pPr algn="just"/>
            <a:endParaRPr lang="es-ES" b="1" dirty="0"/>
          </a:p>
          <a:p>
            <a:pPr algn="just"/>
            <a:endParaRPr lang="es-ES" dirty="0"/>
          </a:p>
        </p:txBody>
      </p:sp>
      <p:pic>
        <p:nvPicPr>
          <p:cNvPr id="3" name="Imagen 2">
            <a:extLst>
              <a:ext uri="{FF2B5EF4-FFF2-40B4-BE49-F238E27FC236}">
                <a16:creationId xmlns:a16="http://schemas.microsoft.com/office/drawing/2014/main" id="{38A2CA18-2C6F-3E63-AD8F-576BEF953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6" y="2627833"/>
            <a:ext cx="5024222" cy="3456355"/>
          </a:xfrm>
          <a:prstGeom prst="rect">
            <a:avLst/>
          </a:prstGeom>
        </p:spPr>
      </p:pic>
      <p:pic>
        <p:nvPicPr>
          <p:cNvPr id="5" name="Imagen 4">
            <a:extLst>
              <a:ext uri="{FF2B5EF4-FFF2-40B4-BE49-F238E27FC236}">
                <a16:creationId xmlns:a16="http://schemas.microsoft.com/office/drawing/2014/main" id="{7413528F-14DF-D977-E399-2225DC32769D}"/>
              </a:ext>
            </a:extLst>
          </p:cNvPr>
          <p:cNvPicPr>
            <a:picLocks noChangeAspect="1"/>
          </p:cNvPicPr>
          <p:nvPr/>
        </p:nvPicPr>
        <p:blipFill>
          <a:blip r:embed="rId4"/>
          <a:stretch>
            <a:fillRect/>
          </a:stretch>
        </p:blipFill>
        <p:spPr>
          <a:xfrm>
            <a:off x="6184804" y="2627833"/>
            <a:ext cx="4741104" cy="3599433"/>
          </a:xfrm>
          <a:prstGeom prst="rect">
            <a:avLst/>
          </a:prstGeom>
        </p:spPr>
      </p:pic>
    </p:spTree>
    <p:extLst>
      <p:ext uri="{BB962C8B-B14F-4D97-AF65-F5344CB8AC3E}">
        <p14:creationId xmlns:p14="http://schemas.microsoft.com/office/powerpoint/2010/main" val="322442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466A5-A691-0D94-9B5C-5F40D1FDDD06}"/>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12CA713E-E718-6EB4-17B3-C084AB7E0E01}"/>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sp>
        <p:nvSpPr>
          <p:cNvPr id="2" name="Subtítulo 2">
            <a:extLst>
              <a:ext uri="{FF2B5EF4-FFF2-40B4-BE49-F238E27FC236}">
                <a16:creationId xmlns:a16="http://schemas.microsoft.com/office/drawing/2014/main" id="{6DAC7870-3484-08F7-427F-71E365827494}"/>
              </a:ext>
            </a:extLst>
          </p:cNvPr>
          <p:cNvSpPr>
            <a:spLocks noGrp="1"/>
          </p:cNvSpPr>
          <p:nvPr>
            <p:ph type="subTitle" idx="1"/>
          </p:nvPr>
        </p:nvSpPr>
        <p:spPr>
          <a:xfrm>
            <a:off x="59634" y="762001"/>
            <a:ext cx="11956520" cy="1495362"/>
          </a:xfrm>
        </p:spPr>
        <p:txBody>
          <a:bodyPr>
            <a:normAutofit fontScale="62500" lnSpcReduction="20000"/>
          </a:bodyPr>
          <a:lstStyle/>
          <a:p>
            <a:pPr algn="just"/>
            <a:r>
              <a:rPr lang="es-ES" sz="2500" dirty="0"/>
              <a:t>En relación con la colocación bruta de títulos públicos del BCB, ésta alcanzó un total de Bs3.243 millones, de los cuales el 53,6% (Bs1.737 millones) correspondió a títulos denominados en MN y el 46,4% (Bs1.506 millones) a títulos en UFV. </a:t>
            </a:r>
            <a:r>
              <a:rPr lang="es-ES" sz="2500" b="1" i="1" dirty="0"/>
              <a:t>Es importante destacar que Bs794 millones provinieron de la oferta especial de títulos en UFV</a:t>
            </a:r>
            <a:r>
              <a:rPr lang="es-ES" sz="2500" dirty="0"/>
              <a:t>, </a:t>
            </a:r>
            <a:r>
              <a:rPr lang="es-ES" sz="2500" b="1" i="1" dirty="0"/>
              <a:t>lo que evidencia la apertura de instrumentos de ahorro en esta denominación, por parte de personas naturales, en las EIF.</a:t>
            </a:r>
            <a:endParaRPr lang="es-BO" sz="2500" dirty="0"/>
          </a:p>
          <a:p>
            <a:pPr algn="just"/>
            <a:r>
              <a:rPr lang="es-ES" sz="2500" dirty="0"/>
              <a:t>Respecto a los valores denominados en UFV, la colocación se concentró principalmente en el plazo de 182 días, que representó el 36,0% (Bs626 millones). Le siguieron las colocaciones a 364 días, el 21,1% (Bs366 millones), a 728 días 17,8% (Bs309 millones) y a 91 días con el 10,6% (Bs185 millones) entre los principales.</a:t>
            </a:r>
            <a:endParaRPr lang="es-ES" sz="1800" dirty="0"/>
          </a:p>
          <a:p>
            <a:pPr algn="just"/>
            <a:endParaRPr lang="es-ES" b="1" dirty="0"/>
          </a:p>
          <a:p>
            <a:pPr algn="just"/>
            <a:endParaRPr lang="es-ES" dirty="0"/>
          </a:p>
        </p:txBody>
      </p:sp>
      <p:pic>
        <p:nvPicPr>
          <p:cNvPr id="4" name="Imagen 3">
            <a:extLst>
              <a:ext uri="{FF2B5EF4-FFF2-40B4-BE49-F238E27FC236}">
                <a16:creationId xmlns:a16="http://schemas.microsoft.com/office/drawing/2014/main" id="{561B09AD-4ECC-FB88-FF7B-B525167E4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115" y="2257363"/>
            <a:ext cx="5708629" cy="4138045"/>
          </a:xfrm>
          <a:prstGeom prst="rect">
            <a:avLst/>
          </a:prstGeom>
        </p:spPr>
      </p:pic>
    </p:spTree>
    <p:extLst>
      <p:ext uri="{BB962C8B-B14F-4D97-AF65-F5344CB8AC3E}">
        <p14:creationId xmlns:p14="http://schemas.microsoft.com/office/powerpoint/2010/main" val="332062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A125-7105-54FC-0072-3381675FE80B}"/>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033B2ED4-05A5-730F-21A3-BB8A15FE31CF}"/>
              </a:ext>
            </a:extLst>
          </p:cNvPr>
          <p:cNvSpPr>
            <a:spLocks noGrp="1"/>
          </p:cNvSpPr>
          <p:nvPr>
            <p:ph type="subTitle" idx="1"/>
          </p:nvPr>
        </p:nvSpPr>
        <p:spPr>
          <a:xfrm>
            <a:off x="59634" y="1060174"/>
            <a:ext cx="12072731" cy="5051631"/>
          </a:xfrm>
        </p:spPr>
        <p:txBody>
          <a:bodyPr>
            <a:normAutofit/>
          </a:bodyPr>
          <a:lstStyle/>
          <a:p>
            <a:pPr marL="342900" indent="-342900" algn="just">
              <a:buFont typeface="Wingdings" panose="05000000000000000000" pitchFamily="2" charset="2"/>
              <a:buChar char="Ø"/>
            </a:pPr>
            <a:r>
              <a:rPr lang="es-BO" dirty="0"/>
              <a:t>En tiempos de incertidumbre económica, es natural preocuparse por cómo la inflación puede afectar el valor de nuestros ahorros. Una herramienta financiera que ha ganado relevancia en Bolivia para mitigar este riesgo es la UFV.</a:t>
            </a:r>
          </a:p>
          <a:p>
            <a:pPr marL="342900" indent="-342900" algn="just">
              <a:buFont typeface="Wingdings" panose="05000000000000000000" pitchFamily="2" charset="2"/>
              <a:buChar char="Ø"/>
            </a:pPr>
            <a:endParaRPr lang="es-ES" dirty="0"/>
          </a:p>
        </p:txBody>
      </p:sp>
      <p:sp>
        <p:nvSpPr>
          <p:cNvPr id="7" name="Subtítulo 2">
            <a:extLst>
              <a:ext uri="{FF2B5EF4-FFF2-40B4-BE49-F238E27FC236}">
                <a16:creationId xmlns:a16="http://schemas.microsoft.com/office/drawing/2014/main" id="{9B4EF87E-D0E1-E576-AACD-4C5CBF6C2BC8}"/>
              </a:ext>
            </a:extLst>
          </p:cNvPr>
          <p:cNvSpPr txBox="1">
            <a:spLocks/>
          </p:cNvSpPr>
          <p:nvPr/>
        </p:nvSpPr>
        <p:spPr>
          <a:xfrm>
            <a:off x="59634" y="291032"/>
            <a:ext cx="12072731" cy="56577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¿Qué son las UFV y cómo pueden ayudarte a proteger tus ahorros?</a:t>
            </a:r>
          </a:p>
          <a:p>
            <a:endParaRPr lang="es-BO" dirty="0"/>
          </a:p>
        </p:txBody>
      </p:sp>
      <p:pic>
        <p:nvPicPr>
          <p:cNvPr id="4" name="Imagen 3">
            <a:extLst>
              <a:ext uri="{FF2B5EF4-FFF2-40B4-BE49-F238E27FC236}">
                <a16:creationId xmlns:a16="http://schemas.microsoft.com/office/drawing/2014/main" id="{BD5072AC-7310-C378-25E8-3AE5428505F4}"/>
              </a:ext>
            </a:extLst>
          </p:cNvPr>
          <p:cNvPicPr>
            <a:picLocks noChangeAspect="1"/>
          </p:cNvPicPr>
          <p:nvPr/>
        </p:nvPicPr>
        <p:blipFill>
          <a:blip r:embed="rId3"/>
          <a:stretch>
            <a:fillRect/>
          </a:stretch>
        </p:blipFill>
        <p:spPr>
          <a:xfrm>
            <a:off x="7197773" y="2379784"/>
            <a:ext cx="3403185" cy="3109912"/>
          </a:xfrm>
          <a:prstGeom prst="rect">
            <a:avLst/>
          </a:prstGeom>
        </p:spPr>
      </p:pic>
      <p:pic>
        <p:nvPicPr>
          <p:cNvPr id="6" name="Imagen 5">
            <a:extLst>
              <a:ext uri="{FF2B5EF4-FFF2-40B4-BE49-F238E27FC236}">
                <a16:creationId xmlns:a16="http://schemas.microsoft.com/office/drawing/2014/main" id="{0306E319-141E-DCCF-E4FB-F5F07E0F6542}"/>
              </a:ext>
            </a:extLst>
          </p:cNvPr>
          <p:cNvPicPr>
            <a:picLocks noChangeAspect="1"/>
          </p:cNvPicPr>
          <p:nvPr/>
        </p:nvPicPr>
        <p:blipFill>
          <a:blip r:embed="rId4"/>
          <a:stretch>
            <a:fillRect/>
          </a:stretch>
        </p:blipFill>
        <p:spPr>
          <a:xfrm>
            <a:off x="809946" y="2203938"/>
            <a:ext cx="5515020" cy="3844437"/>
          </a:xfrm>
          <a:prstGeom prst="rect">
            <a:avLst/>
          </a:prstGeom>
        </p:spPr>
      </p:pic>
    </p:spTree>
    <p:extLst>
      <p:ext uri="{BB962C8B-B14F-4D97-AF65-F5344CB8AC3E}">
        <p14:creationId xmlns:p14="http://schemas.microsoft.com/office/powerpoint/2010/main" val="355298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980C-0F61-F646-E82E-D1F13546C4D1}"/>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80546D51-65A3-8EDC-F6DF-56F164DF449E}"/>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UFV EN EL MERCADO DE VALORES</a:t>
            </a:r>
          </a:p>
          <a:p>
            <a:endParaRPr lang="es-BO" dirty="0"/>
          </a:p>
        </p:txBody>
      </p:sp>
      <p:pic>
        <p:nvPicPr>
          <p:cNvPr id="3" name="Imagen 2">
            <a:extLst>
              <a:ext uri="{FF2B5EF4-FFF2-40B4-BE49-F238E27FC236}">
                <a16:creationId xmlns:a16="http://schemas.microsoft.com/office/drawing/2014/main" id="{F843472A-7F30-7DE7-FA07-6462ACDF03AE}"/>
              </a:ext>
            </a:extLst>
          </p:cNvPr>
          <p:cNvPicPr>
            <a:picLocks noChangeAspect="1"/>
          </p:cNvPicPr>
          <p:nvPr/>
        </p:nvPicPr>
        <p:blipFill>
          <a:blip r:embed="rId3"/>
          <a:stretch>
            <a:fillRect/>
          </a:stretch>
        </p:blipFill>
        <p:spPr>
          <a:xfrm>
            <a:off x="404446" y="839217"/>
            <a:ext cx="10820400" cy="5305425"/>
          </a:xfrm>
          <a:prstGeom prst="rect">
            <a:avLst/>
          </a:prstGeom>
        </p:spPr>
      </p:pic>
    </p:spTree>
    <p:extLst>
      <p:ext uri="{BB962C8B-B14F-4D97-AF65-F5344CB8AC3E}">
        <p14:creationId xmlns:p14="http://schemas.microsoft.com/office/powerpoint/2010/main" val="381198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2023-4260-FF7C-911F-C285CE0C7B53}"/>
            </a:ext>
          </a:extLst>
        </p:cNvPr>
        <p:cNvGrpSpPr/>
        <p:nvPr/>
      </p:nvGrpSpPr>
      <p:grpSpPr>
        <a:xfrm>
          <a:off x="0" y="0"/>
          <a:ext cx="0" cy="0"/>
          <a:chOff x="0" y="0"/>
          <a:chExt cx="0" cy="0"/>
        </a:xfrm>
      </p:grpSpPr>
      <p:sp>
        <p:nvSpPr>
          <p:cNvPr id="7" name="Subtítulo 2">
            <a:extLst>
              <a:ext uri="{FF2B5EF4-FFF2-40B4-BE49-F238E27FC236}">
                <a16:creationId xmlns:a16="http://schemas.microsoft.com/office/drawing/2014/main" id="{DA309EE5-727B-891F-46A4-7AFA092D3472}"/>
              </a:ext>
            </a:extLst>
          </p:cNvPr>
          <p:cNvSpPr txBox="1">
            <a:spLocks/>
          </p:cNvSpPr>
          <p:nvPr/>
        </p:nvSpPr>
        <p:spPr>
          <a:xfrm>
            <a:off x="2908343" y="2635647"/>
            <a:ext cx="6613610" cy="56577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4000" b="1" dirty="0">
                <a:solidFill>
                  <a:srgbClr val="2AB03D"/>
                </a:solidFill>
              </a:rPr>
              <a:t>GRACIAS POR SU ATENCION</a:t>
            </a:r>
            <a:endParaRPr lang="es-BO" sz="2800" dirty="0"/>
          </a:p>
        </p:txBody>
      </p:sp>
    </p:spTree>
    <p:extLst>
      <p:ext uri="{BB962C8B-B14F-4D97-AF65-F5344CB8AC3E}">
        <p14:creationId xmlns:p14="http://schemas.microsoft.com/office/powerpoint/2010/main" val="334273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1083-250D-DB2A-4C95-0798B40DB640}"/>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94470EA2-7257-96F4-0C5B-713DBDF4A16C}"/>
              </a:ext>
            </a:extLst>
          </p:cNvPr>
          <p:cNvSpPr>
            <a:spLocks noGrp="1"/>
          </p:cNvSpPr>
          <p:nvPr>
            <p:ph type="subTitle" idx="1"/>
          </p:nvPr>
        </p:nvSpPr>
        <p:spPr>
          <a:xfrm>
            <a:off x="59634" y="1060174"/>
            <a:ext cx="12072731" cy="5188226"/>
          </a:xfrm>
        </p:spPr>
        <p:txBody>
          <a:bodyPr>
            <a:normAutofit/>
          </a:bodyPr>
          <a:lstStyle/>
          <a:p>
            <a:pPr algn="just"/>
            <a:r>
              <a:rPr lang="es-BO" b="1" dirty="0"/>
              <a:t>¿Qué significa UFV?</a:t>
            </a:r>
          </a:p>
          <a:p>
            <a:pPr marL="342900" indent="-342900" algn="just">
              <a:buFont typeface="Wingdings" panose="05000000000000000000" pitchFamily="2" charset="2"/>
              <a:buChar char="Ø"/>
            </a:pPr>
            <a:r>
              <a:rPr lang="es-BO" dirty="0"/>
              <a:t>UFV son las siglas de Unidad de Fomento de Vivienda, una unidad de cuenta creada en Bolivia en 2001 con el objetivo de preservar el poder adquisitivo del dinero frente a la inflación. </a:t>
            </a:r>
          </a:p>
          <a:p>
            <a:pPr marL="342900" indent="-342900" algn="just">
              <a:buFont typeface="Wingdings" panose="05000000000000000000" pitchFamily="2" charset="2"/>
              <a:buChar char="Ø"/>
            </a:pPr>
            <a:r>
              <a:rPr lang="es-BO" dirty="0"/>
              <a:t>No es una moneda que puedas llevar en la billetera ni usar directamente en el mercado, pero sí se usa como referencia para contratos, ahorros e inversiones.</a:t>
            </a:r>
          </a:p>
          <a:p>
            <a:pPr algn="just"/>
            <a:r>
              <a:rPr lang="es-BO" b="1" dirty="0"/>
              <a:t>¿Cómo funciona?</a:t>
            </a:r>
          </a:p>
          <a:p>
            <a:pPr marL="342900" indent="-342900" algn="just">
              <a:buFont typeface="Wingdings" panose="05000000000000000000" pitchFamily="2" charset="2"/>
              <a:buChar char="Ø"/>
            </a:pPr>
            <a:r>
              <a:rPr lang="es-BO" dirty="0"/>
              <a:t>El valor de la UFV se actualiza todos los días en función de la inflación medida por el Índice de Precios al Consumidor (IPC), publicado por el Instituto Nacional de Estadística (INE). Si la inflación sube, también lo hace el valor de la UFV. Esto significa que el dinero invertido o ahorrado en </a:t>
            </a:r>
            <a:r>
              <a:rPr lang="es-BO" dirty="0" err="1"/>
              <a:t>UFVs</a:t>
            </a:r>
            <a:r>
              <a:rPr lang="es-BO" dirty="0"/>
              <a:t> mantiene su valor en términos reales con el paso del tiempo.</a:t>
            </a:r>
          </a:p>
          <a:p>
            <a:pPr marL="342900" indent="-342900" algn="just">
              <a:buFont typeface="Wingdings" panose="05000000000000000000" pitchFamily="2" charset="2"/>
              <a:buChar char="Ø"/>
            </a:pPr>
            <a:endParaRPr lang="es-BO" dirty="0"/>
          </a:p>
          <a:p>
            <a:pPr marL="342900" indent="-342900" algn="just">
              <a:buFont typeface="Wingdings" panose="05000000000000000000" pitchFamily="2" charset="2"/>
              <a:buChar char="Ø"/>
            </a:pPr>
            <a:endParaRPr lang="es-ES" dirty="0"/>
          </a:p>
        </p:txBody>
      </p:sp>
      <p:sp>
        <p:nvSpPr>
          <p:cNvPr id="7" name="Subtítulo 2">
            <a:extLst>
              <a:ext uri="{FF2B5EF4-FFF2-40B4-BE49-F238E27FC236}">
                <a16:creationId xmlns:a16="http://schemas.microsoft.com/office/drawing/2014/main" id="{C2D906ED-9439-5C74-B730-726055B977B1}"/>
              </a:ext>
            </a:extLst>
          </p:cNvPr>
          <p:cNvSpPr txBox="1">
            <a:spLocks/>
          </p:cNvSpPr>
          <p:nvPr/>
        </p:nvSpPr>
        <p:spPr>
          <a:xfrm>
            <a:off x="59634" y="291032"/>
            <a:ext cx="12072731" cy="56577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¿Qué son las UFV y cómo pueden ayudarte a proteger tus ahorros?</a:t>
            </a:r>
          </a:p>
          <a:p>
            <a:endParaRPr lang="es-BO" dirty="0"/>
          </a:p>
        </p:txBody>
      </p:sp>
    </p:spTree>
    <p:extLst>
      <p:ext uri="{BB962C8B-B14F-4D97-AF65-F5344CB8AC3E}">
        <p14:creationId xmlns:p14="http://schemas.microsoft.com/office/powerpoint/2010/main" val="34678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18B10-4619-9D2E-7FB1-A5DBFBC5775A}"/>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2A0C34F6-9451-0B33-1FDA-BFDF90DDC0A9}"/>
              </a:ext>
            </a:extLst>
          </p:cNvPr>
          <p:cNvSpPr>
            <a:spLocks noGrp="1"/>
          </p:cNvSpPr>
          <p:nvPr>
            <p:ph type="subTitle" idx="1"/>
          </p:nvPr>
        </p:nvSpPr>
        <p:spPr>
          <a:xfrm>
            <a:off x="59634" y="1060174"/>
            <a:ext cx="12072731" cy="5051631"/>
          </a:xfrm>
        </p:spPr>
        <p:txBody>
          <a:bodyPr>
            <a:normAutofit/>
          </a:bodyPr>
          <a:lstStyle/>
          <a:p>
            <a:pPr marL="342900" indent="-342900" algn="just">
              <a:buFont typeface="Wingdings" panose="05000000000000000000" pitchFamily="2" charset="2"/>
              <a:buChar char="Ø"/>
            </a:pPr>
            <a:r>
              <a:rPr lang="es-BO" b="1" dirty="0"/>
              <a:t>Fondos de inversión: </a:t>
            </a:r>
            <a:r>
              <a:rPr lang="es-BO" dirty="0"/>
              <a:t>Los fondos abiertos en Moneda Nacional invierten una parte de su cartera en instrumentos en UFV. Esto permite que parte del capital invertido esté protegido contra la inflación, brindando mayor estabilidad en contextos económicos inciertos.</a:t>
            </a:r>
          </a:p>
          <a:p>
            <a:pPr marL="342900" indent="-342900" algn="just">
              <a:buFont typeface="Wingdings" panose="05000000000000000000" pitchFamily="2" charset="2"/>
              <a:buChar char="Ø"/>
            </a:pPr>
            <a:r>
              <a:rPr lang="es-BO" b="1" dirty="0"/>
              <a:t>Depósitos a plazo fijo (DPF): </a:t>
            </a:r>
            <a:r>
              <a:rPr lang="es-BO" dirty="0"/>
              <a:t>Algunas entidades financieras ofrecen DPF en UFV, ideales para quienes buscan mantener el valor de sus ahorros en el tiempo.</a:t>
            </a:r>
          </a:p>
          <a:p>
            <a:pPr marL="342900" indent="-342900" algn="just">
              <a:buFont typeface="Wingdings" panose="05000000000000000000" pitchFamily="2" charset="2"/>
              <a:buChar char="Ø"/>
            </a:pPr>
            <a:r>
              <a:rPr lang="es-BO" b="1" dirty="0"/>
              <a:t>Cuentas de ahorro o depósitos en UFV: </a:t>
            </a:r>
            <a:r>
              <a:rPr lang="es-BO" dirty="0"/>
              <a:t>Son una alternativa para quienes desean que sus ahorros no pierdan valor debido a la inflación, aunque generalmente tienen menor rentabilidad que otras opciones.</a:t>
            </a:r>
          </a:p>
          <a:p>
            <a:pPr marL="342900" indent="-342900" algn="just">
              <a:buFont typeface="Wingdings" panose="05000000000000000000" pitchFamily="2" charset="2"/>
              <a:buChar char="Ø"/>
            </a:pPr>
            <a:r>
              <a:rPr lang="es-BO" b="1" dirty="0"/>
              <a:t>Contratos de alquiler y otros acuerdos financieros: </a:t>
            </a:r>
            <a:r>
              <a:rPr lang="es-BO" dirty="0"/>
              <a:t>La UFV también se utiliza como referencia para mantener el valor real de los pagos en contratos de mediano y largo plazo.</a:t>
            </a:r>
          </a:p>
          <a:p>
            <a:pPr marL="342900" indent="-342900" algn="just">
              <a:buFont typeface="Wingdings" panose="05000000000000000000" pitchFamily="2" charset="2"/>
              <a:buChar char="Ø"/>
            </a:pPr>
            <a:endParaRPr lang="es-BO" dirty="0"/>
          </a:p>
          <a:p>
            <a:pPr marL="342900" indent="-342900" algn="just">
              <a:buFont typeface="Wingdings" panose="05000000000000000000" pitchFamily="2" charset="2"/>
              <a:buChar char="Ø"/>
            </a:pPr>
            <a:endParaRPr lang="es-ES" dirty="0"/>
          </a:p>
        </p:txBody>
      </p:sp>
      <p:sp>
        <p:nvSpPr>
          <p:cNvPr id="7" name="Subtítulo 2">
            <a:extLst>
              <a:ext uri="{FF2B5EF4-FFF2-40B4-BE49-F238E27FC236}">
                <a16:creationId xmlns:a16="http://schemas.microsoft.com/office/drawing/2014/main" id="{9918D08C-90CD-B051-0EAE-169A1680C12E}"/>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¿Dónde Se Utiliza?</a:t>
            </a:r>
          </a:p>
          <a:p>
            <a:endParaRPr lang="es-BO" dirty="0"/>
          </a:p>
        </p:txBody>
      </p:sp>
    </p:spTree>
    <p:extLst>
      <p:ext uri="{BB962C8B-B14F-4D97-AF65-F5344CB8AC3E}">
        <p14:creationId xmlns:p14="http://schemas.microsoft.com/office/powerpoint/2010/main" val="348579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8D2E-02E0-FAB2-88CD-CDB6690CDD81}"/>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60D6C22-DE29-BDA8-6B7A-5B3159453241}"/>
              </a:ext>
            </a:extLst>
          </p:cNvPr>
          <p:cNvSpPr>
            <a:spLocks noGrp="1"/>
          </p:cNvSpPr>
          <p:nvPr>
            <p:ph type="subTitle" idx="1"/>
          </p:nvPr>
        </p:nvSpPr>
        <p:spPr>
          <a:xfrm>
            <a:off x="59634" y="856802"/>
            <a:ext cx="12072731" cy="5255003"/>
          </a:xfrm>
        </p:spPr>
        <p:txBody>
          <a:bodyPr/>
          <a:lstStyle/>
          <a:p>
            <a:pPr algn="l"/>
            <a:endParaRPr lang="es-ES" sz="2800" b="1" dirty="0"/>
          </a:p>
          <a:p>
            <a:pPr marL="342900" lvl="0" indent="-342900" algn="just">
              <a:buFont typeface="Wingdings" panose="05000000000000000000" pitchFamily="2" charset="2"/>
              <a:buChar char="ü"/>
            </a:pPr>
            <a:r>
              <a:rPr lang="es-ES" dirty="0"/>
              <a:t>Decreto Supremo N° 26390 del 8 de noviembre de 2001</a:t>
            </a:r>
          </a:p>
          <a:p>
            <a:pPr lvl="0" algn="just"/>
            <a:endParaRPr lang="es-BO" dirty="0"/>
          </a:p>
          <a:p>
            <a:pPr marL="342900" lvl="0" indent="-342900" algn="just">
              <a:buFont typeface="Wingdings" panose="05000000000000000000" pitchFamily="2" charset="2"/>
              <a:buChar char="ü"/>
            </a:pPr>
            <a:r>
              <a:rPr lang="es-ES" dirty="0"/>
              <a:t>Resolución de Directorio N° 116/2001 del 20 de noviembre de 2001</a:t>
            </a:r>
          </a:p>
          <a:p>
            <a:pPr lvl="0" algn="just"/>
            <a:endParaRPr lang="es-BO" dirty="0"/>
          </a:p>
          <a:p>
            <a:pPr marL="342900" lvl="0" indent="-342900" algn="just">
              <a:buFont typeface="Wingdings" panose="05000000000000000000" pitchFamily="2" charset="2"/>
              <a:buChar char="ü"/>
            </a:pPr>
            <a:r>
              <a:rPr lang="es-ES" dirty="0"/>
              <a:t>Ley N° 2434 del 21 de diciembre de 2002</a:t>
            </a:r>
          </a:p>
          <a:p>
            <a:pPr lvl="0" algn="just"/>
            <a:endParaRPr lang="es-BO" dirty="0"/>
          </a:p>
          <a:p>
            <a:pPr marL="342900" lvl="0" indent="-342900" algn="just">
              <a:buFont typeface="Wingdings" panose="05000000000000000000" pitchFamily="2" charset="2"/>
              <a:buChar char="ü"/>
            </a:pPr>
            <a:r>
              <a:rPr lang="es-ES" dirty="0"/>
              <a:t>DS N° 27028 del 8 de mayo de 2003</a:t>
            </a:r>
          </a:p>
          <a:p>
            <a:pPr lvl="0" algn="just"/>
            <a:endParaRPr lang="es-BO" dirty="0"/>
          </a:p>
          <a:p>
            <a:pPr marL="342900" indent="-342900" algn="just">
              <a:buFont typeface="Wingdings" panose="05000000000000000000" pitchFamily="2" charset="2"/>
              <a:buChar char="ü"/>
            </a:pPr>
            <a:r>
              <a:rPr lang="es-ES" dirty="0"/>
              <a:t>R.D. N° 055/2008 del 29 de abril de 2008</a:t>
            </a:r>
          </a:p>
          <a:p>
            <a:endParaRPr lang="es-BO" dirty="0"/>
          </a:p>
        </p:txBody>
      </p:sp>
      <p:sp>
        <p:nvSpPr>
          <p:cNvPr id="7" name="Subtítulo 2">
            <a:extLst>
              <a:ext uri="{FF2B5EF4-FFF2-40B4-BE49-F238E27FC236}">
                <a16:creationId xmlns:a16="http://schemas.microsoft.com/office/drawing/2014/main" id="{A3B74103-3251-6381-242A-B97B468713A0}"/>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MARCO NORMATIVO DE LA UFV</a:t>
            </a:r>
            <a:endParaRPr lang="es-ES" sz="3200" b="1" dirty="0">
              <a:solidFill>
                <a:srgbClr val="2AB03D"/>
              </a:solidFill>
            </a:endParaRPr>
          </a:p>
          <a:p>
            <a:endParaRPr lang="es-BO" dirty="0"/>
          </a:p>
        </p:txBody>
      </p:sp>
    </p:spTree>
    <p:extLst>
      <p:ext uri="{BB962C8B-B14F-4D97-AF65-F5344CB8AC3E}">
        <p14:creationId xmlns:p14="http://schemas.microsoft.com/office/powerpoint/2010/main" val="331141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8E51D-417B-C41D-39CD-65729E6CCA9D}"/>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9A679DD1-2429-3C62-6170-B3A8DCAEA6F4}"/>
              </a:ext>
            </a:extLst>
          </p:cNvPr>
          <p:cNvSpPr>
            <a:spLocks noGrp="1"/>
          </p:cNvSpPr>
          <p:nvPr>
            <p:ph type="subTitle" idx="1"/>
          </p:nvPr>
        </p:nvSpPr>
        <p:spPr>
          <a:xfrm>
            <a:off x="59634" y="1060174"/>
            <a:ext cx="12072731" cy="5051631"/>
          </a:xfrm>
        </p:spPr>
        <p:txBody>
          <a:bodyPr>
            <a:normAutofit fontScale="92500" lnSpcReduction="10000"/>
          </a:bodyPr>
          <a:lstStyle/>
          <a:p>
            <a:pPr marL="342900" indent="-342900" algn="just">
              <a:buFont typeface="Wingdings" panose="05000000000000000000" pitchFamily="2" charset="2"/>
              <a:buChar char="Ø"/>
            </a:pPr>
            <a:r>
              <a:rPr lang="es-ES" dirty="0"/>
              <a:t>El Decreto Supremo </a:t>
            </a:r>
            <a:r>
              <a:rPr lang="es-ES" b="1" dirty="0"/>
              <a:t>N° 26390</a:t>
            </a:r>
            <a:r>
              <a:rPr lang="es-ES" dirty="0"/>
              <a:t> de 8 de noviembre de </a:t>
            </a:r>
            <a:r>
              <a:rPr lang="es-ES" b="1" dirty="0"/>
              <a:t>2001 crea la UFV</a:t>
            </a:r>
            <a:r>
              <a:rPr lang="es-ES" dirty="0"/>
              <a:t>, delegando al Banco Central de Bolivia (BCB) la responsabilidad de su cálculo.</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Este decreto estableció la UFV como </a:t>
            </a:r>
            <a:r>
              <a:rPr lang="es-ES" b="1" dirty="0"/>
              <a:t>una unidad de cuenta para mantener el valor</a:t>
            </a:r>
            <a:r>
              <a:rPr lang="es-ES" dirty="0"/>
              <a:t> de los montos denominados en moneda nacional y </a:t>
            </a:r>
            <a:r>
              <a:rPr lang="es-ES" b="1" dirty="0"/>
              <a:t>proteger el poder adquisitivo</a:t>
            </a:r>
            <a:r>
              <a:rPr lang="es-ES" dirty="0"/>
              <a:t>.</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En manera sencilla, la </a:t>
            </a:r>
            <a:r>
              <a:rPr lang="es-ES" b="1" dirty="0"/>
              <a:t>UFV</a:t>
            </a:r>
            <a:r>
              <a:rPr lang="es-ES" dirty="0"/>
              <a:t> es el índice referencial que muestra la </a:t>
            </a:r>
            <a:r>
              <a:rPr lang="es-ES" b="1" dirty="0"/>
              <a:t>evolución diaria de los precios.</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La </a:t>
            </a:r>
            <a:r>
              <a:rPr lang="es-ES" b="1" dirty="0"/>
              <a:t>metodología de calculo</a:t>
            </a:r>
            <a:r>
              <a:rPr lang="es-ES" dirty="0"/>
              <a:t> fue reglamentada en la Resolución de Directorio </a:t>
            </a:r>
            <a:r>
              <a:rPr lang="es-ES" b="1" dirty="0"/>
              <a:t>(R.D.) N° 116/2001 </a:t>
            </a:r>
            <a:r>
              <a:rPr lang="es-ES" dirty="0"/>
              <a:t>del 20 de noviembre de ese año.</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Desde el </a:t>
            </a:r>
            <a:r>
              <a:rPr lang="es-ES" b="1" dirty="0"/>
              <a:t>7 de diciembre de 2001</a:t>
            </a:r>
            <a:r>
              <a:rPr lang="es-ES" dirty="0"/>
              <a:t>, el BCB calcula y publica diariamente el valor de la UFV, que en ese momento equivalía a </a:t>
            </a:r>
            <a:r>
              <a:rPr lang="es-ES" b="1" dirty="0"/>
              <a:t>1 UFV = 1 Bs.</a:t>
            </a:r>
            <a:endParaRPr lang="es-BO" b="1" dirty="0"/>
          </a:p>
        </p:txBody>
      </p:sp>
      <p:sp>
        <p:nvSpPr>
          <p:cNvPr id="7" name="Subtítulo 2">
            <a:extLst>
              <a:ext uri="{FF2B5EF4-FFF2-40B4-BE49-F238E27FC236}">
                <a16:creationId xmlns:a16="http://schemas.microsoft.com/office/drawing/2014/main" id="{BF28564C-C353-01E8-E96F-EA7DA3966FF5}"/>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D.S. N° 26390</a:t>
            </a:r>
            <a:endParaRPr lang="es-ES" sz="3200" b="1" dirty="0">
              <a:solidFill>
                <a:srgbClr val="2AB03D"/>
              </a:solidFill>
            </a:endParaRPr>
          </a:p>
          <a:p>
            <a:endParaRPr lang="es-BO" dirty="0"/>
          </a:p>
        </p:txBody>
      </p:sp>
    </p:spTree>
    <p:extLst>
      <p:ext uri="{BB962C8B-B14F-4D97-AF65-F5344CB8AC3E}">
        <p14:creationId xmlns:p14="http://schemas.microsoft.com/office/powerpoint/2010/main" val="14134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D098-BCB5-F343-2B04-6CF350DB22F0}"/>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09BC03A1-3D8F-7824-6084-E62486C37830}"/>
              </a:ext>
            </a:extLst>
          </p:cNvPr>
          <p:cNvSpPr>
            <a:spLocks noGrp="1"/>
          </p:cNvSpPr>
          <p:nvPr>
            <p:ph type="subTitle" idx="1"/>
          </p:nvPr>
        </p:nvSpPr>
        <p:spPr>
          <a:xfrm>
            <a:off x="59634" y="1060174"/>
            <a:ext cx="12072731" cy="5051631"/>
          </a:xfrm>
        </p:spPr>
        <p:txBody>
          <a:bodyPr>
            <a:normAutofit fontScale="92500" lnSpcReduction="20000"/>
          </a:bodyPr>
          <a:lstStyle/>
          <a:p>
            <a:pPr marL="342900" indent="-342900" algn="just">
              <a:buFont typeface="Wingdings" panose="05000000000000000000" pitchFamily="2" charset="2"/>
              <a:buChar char="Ø"/>
            </a:pPr>
            <a:r>
              <a:rPr lang="es-ES" dirty="0"/>
              <a:t>Posteriormente, la </a:t>
            </a:r>
            <a:r>
              <a:rPr lang="es-ES" b="1" dirty="0"/>
              <a:t>Ley N° 2434 </a:t>
            </a:r>
            <a:r>
              <a:rPr lang="es-ES" dirty="0"/>
              <a:t>del 21 de diciembre del 2002 ratificó la </a:t>
            </a:r>
            <a:r>
              <a:rPr lang="es-ES" b="1" dirty="0"/>
              <a:t>administración e la UFV por parte del BCB</a:t>
            </a:r>
            <a:r>
              <a:rPr lang="es-ES" dirty="0"/>
              <a:t>, estableciendo el marco legal para su uso y delimitando sus principales usuarios, en especial para </a:t>
            </a:r>
            <a:r>
              <a:rPr lang="es-ES" b="1" dirty="0"/>
              <a:t>la actualización de obligaciones con y del Estado.</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Esta ley y su reglamentación, mediante el </a:t>
            </a:r>
            <a:r>
              <a:rPr lang="es-ES" b="1" dirty="0"/>
              <a:t>Decreto Supremo N° 27028</a:t>
            </a:r>
            <a:r>
              <a:rPr lang="es-ES" dirty="0"/>
              <a:t> del 8 de mayo de 2003, definieron los alcances de esta unidad de cuenta.</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La </a:t>
            </a:r>
            <a:r>
              <a:rPr lang="es-ES" b="1" dirty="0"/>
              <a:t>normativa</a:t>
            </a:r>
            <a:r>
              <a:rPr lang="es-ES" dirty="0"/>
              <a:t> también permite el uso opcional de la </a:t>
            </a:r>
            <a:r>
              <a:rPr lang="es-ES" b="1" dirty="0"/>
              <a:t>UFV en transacciones, contratos y otros acuerdos entre partes.</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Entre los </a:t>
            </a:r>
            <a:r>
              <a:rPr lang="es-ES" b="1" dirty="0"/>
              <a:t>usuarios frecuentes </a:t>
            </a:r>
            <a:r>
              <a:rPr lang="es-ES" dirty="0"/>
              <a:t>de la UFV se encuentran los </a:t>
            </a:r>
            <a:r>
              <a:rPr lang="es-ES" b="1" dirty="0"/>
              <a:t>Juzgados</a:t>
            </a:r>
            <a:r>
              <a:rPr lang="es-ES" dirty="0"/>
              <a:t>, Yacimientos Petrolíferos Fiscales Bolivianos </a:t>
            </a:r>
            <a:r>
              <a:rPr lang="es-ES" b="1" dirty="0"/>
              <a:t>(YPFB)</a:t>
            </a:r>
            <a:r>
              <a:rPr lang="es-ES" dirty="0"/>
              <a:t>, Servicio de Impuestos Nacionales </a:t>
            </a:r>
            <a:r>
              <a:rPr lang="es-ES" b="1" dirty="0"/>
              <a:t>(SIN) </a:t>
            </a:r>
            <a:r>
              <a:rPr lang="es-ES" dirty="0"/>
              <a:t>y particulares, en especial las </a:t>
            </a:r>
            <a:r>
              <a:rPr lang="es-ES" b="1" dirty="0"/>
              <a:t>Entidades Financieras.</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Además, el valor de la UFV es empleado en la elaboración de los </a:t>
            </a:r>
            <a:r>
              <a:rPr lang="es-ES" b="1" dirty="0"/>
              <a:t>estados financieros de las empresas</a:t>
            </a:r>
            <a:r>
              <a:rPr lang="es-ES" dirty="0"/>
              <a:t> para actualizar sus valores </a:t>
            </a:r>
          </a:p>
        </p:txBody>
      </p:sp>
      <p:sp>
        <p:nvSpPr>
          <p:cNvPr id="7" name="Subtítulo 2">
            <a:extLst>
              <a:ext uri="{FF2B5EF4-FFF2-40B4-BE49-F238E27FC236}">
                <a16:creationId xmlns:a16="http://schemas.microsoft.com/office/drawing/2014/main" id="{2AC2ED2D-002C-AC8D-2C80-88BA1862CE38}"/>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LEY N° 2434 y Decreto Supremo N° 27028</a:t>
            </a:r>
            <a:endParaRPr lang="es-ES" sz="3200" b="1" dirty="0">
              <a:solidFill>
                <a:srgbClr val="2AB03D"/>
              </a:solidFill>
            </a:endParaRPr>
          </a:p>
          <a:p>
            <a:endParaRPr lang="es-BO" dirty="0"/>
          </a:p>
        </p:txBody>
      </p:sp>
    </p:spTree>
    <p:extLst>
      <p:ext uri="{BB962C8B-B14F-4D97-AF65-F5344CB8AC3E}">
        <p14:creationId xmlns:p14="http://schemas.microsoft.com/office/powerpoint/2010/main" val="130237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D6F0-C650-BA84-2F7D-94C4CC797F68}"/>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E96F2C74-8F8E-A1B9-9A20-6DC56A48534D}"/>
              </a:ext>
            </a:extLst>
          </p:cNvPr>
          <p:cNvSpPr>
            <a:spLocks noGrp="1"/>
          </p:cNvSpPr>
          <p:nvPr>
            <p:ph type="subTitle" idx="1"/>
          </p:nvPr>
        </p:nvSpPr>
        <p:spPr>
          <a:xfrm>
            <a:off x="59634" y="1060174"/>
            <a:ext cx="12072731" cy="5051631"/>
          </a:xfrm>
        </p:spPr>
        <p:txBody>
          <a:bodyPr>
            <a:normAutofit lnSpcReduction="10000"/>
          </a:bodyPr>
          <a:lstStyle/>
          <a:p>
            <a:pPr marL="342900" indent="-342900" algn="just">
              <a:buFont typeface="Wingdings" panose="05000000000000000000" pitchFamily="2" charset="2"/>
              <a:buChar char="Ø"/>
            </a:pPr>
            <a:r>
              <a:rPr lang="es-ES" dirty="0"/>
              <a:t>En </a:t>
            </a:r>
            <a:r>
              <a:rPr lang="es-ES" b="1" dirty="0"/>
              <a:t>abril de 2008</a:t>
            </a:r>
            <a:r>
              <a:rPr lang="es-ES" dirty="0"/>
              <a:t>, el </a:t>
            </a:r>
            <a:r>
              <a:rPr lang="es-ES" b="1" dirty="0"/>
              <a:t>INE modificó la metodología del IPC</a:t>
            </a:r>
            <a:r>
              <a:rPr lang="es-ES" dirty="0"/>
              <a:t>, ampliando su cobertura a las </a:t>
            </a:r>
            <a:r>
              <a:rPr lang="es-ES" b="1" dirty="0"/>
              <a:t>nueve ciudades capitales y la ciudad de El Alto</a:t>
            </a:r>
            <a:r>
              <a:rPr lang="es-ES" dirty="0"/>
              <a:t>, e incluyendo una mayor </a:t>
            </a:r>
            <a:r>
              <a:rPr lang="es-ES" b="1" dirty="0"/>
              <a:t>cantidad de productos e informantes</a:t>
            </a:r>
            <a:r>
              <a:rPr lang="es-ES" dirty="0"/>
              <a:t>.</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A partir de entonces, el INE se comprometió a publicar el </a:t>
            </a:r>
            <a:r>
              <a:rPr lang="es-ES" b="1" dirty="0"/>
              <a:t>IPC mensual hasta el tercer día hábil del mes siguiente.</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Este cambio llevó a una </a:t>
            </a:r>
            <a:r>
              <a:rPr lang="es-ES" b="1" dirty="0"/>
              <a:t>modificación en las fechas de cálculo de la UFV</a:t>
            </a:r>
            <a:r>
              <a:rPr lang="es-ES" dirty="0"/>
              <a:t>, oficializada en la </a:t>
            </a:r>
            <a:r>
              <a:rPr lang="es-ES" b="1" dirty="0"/>
              <a:t>R.D. N° 055/2008 del 29 de abril de 2008.</a:t>
            </a:r>
          </a:p>
          <a:p>
            <a:pPr marL="342900" indent="-342900" algn="just">
              <a:buFont typeface="Wingdings" panose="05000000000000000000" pitchFamily="2" charset="2"/>
              <a:buChar char="Ø"/>
            </a:pPr>
            <a:endParaRPr lang="es-ES" dirty="0"/>
          </a:p>
          <a:p>
            <a:pPr marL="342900" indent="-342900" algn="just">
              <a:buFont typeface="Wingdings" panose="05000000000000000000" pitchFamily="2" charset="2"/>
              <a:buChar char="Ø"/>
            </a:pPr>
            <a:r>
              <a:rPr lang="es-ES" dirty="0"/>
              <a:t>En 2018, el IPC fue nuevamente actualizado, con el año 2016 como nuevo año base. Esta actualización </a:t>
            </a:r>
            <a:r>
              <a:rPr lang="es-ES" b="1" dirty="0"/>
              <a:t>incremento la cobertura geográfica y la cantidad de productos en la cesta de bienes y servicios</a:t>
            </a:r>
            <a:r>
              <a:rPr lang="es-ES" dirty="0"/>
              <a:t>, y también requirió ajustes en el calculo de la UFV para reflejar estos cambios.</a:t>
            </a:r>
          </a:p>
        </p:txBody>
      </p:sp>
      <p:sp>
        <p:nvSpPr>
          <p:cNvPr id="7" name="Subtítulo 2">
            <a:extLst>
              <a:ext uri="{FF2B5EF4-FFF2-40B4-BE49-F238E27FC236}">
                <a16:creationId xmlns:a16="http://schemas.microsoft.com/office/drawing/2014/main" id="{5F845C0F-B3B2-9EFD-DB6A-3B9ADD3F302A}"/>
              </a:ext>
            </a:extLst>
          </p:cNvPr>
          <p:cNvSpPr txBox="1">
            <a:spLocks/>
          </p:cNvSpPr>
          <p:nvPr/>
        </p:nvSpPr>
        <p:spPr>
          <a:xfrm>
            <a:off x="59634" y="291032"/>
            <a:ext cx="12072731" cy="5657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600" b="1" dirty="0">
                <a:solidFill>
                  <a:srgbClr val="2AB03D"/>
                </a:solidFill>
              </a:rPr>
              <a:t>R.D. N° 055/2008</a:t>
            </a:r>
            <a:endParaRPr lang="es-ES" sz="3200" b="1" dirty="0">
              <a:solidFill>
                <a:srgbClr val="2AB03D"/>
              </a:solidFill>
            </a:endParaRPr>
          </a:p>
          <a:p>
            <a:endParaRPr lang="es-BO" dirty="0"/>
          </a:p>
        </p:txBody>
      </p:sp>
    </p:spTree>
    <p:extLst>
      <p:ext uri="{BB962C8B-B14F-4D97-AF65-F5344CB8AC3E}">
        <p14:creationId xmlns:p14="http://schemas.microsoft.com/office/powerpoint/2010/main" val="286418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4DB33-6D35-1A7B-4793-91211EF76EE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010B9388-2CB3-5A15-838C-5B85E4AD9001}"/>
              </a:ext>
            </a:extLst>
          </p:cNvPr>
          <p:cNvSpPr>
            <a:spLocks noGrp="1"/>
          </p:cNvSpPr>
          <p:nvPr>
            <p:ph type="subTitle" idx="1"/>
          </p:nvPr>
        </p:nvSpPr>
        <p:spPr>
          <a:xfrm>
            <a:off x="59634" y="1060174"/>
            <a:ext cx="12072731" cy="5051631"/>
          </a:xfrm>
        </p:spPr>
        <p:txBody>
          <a:bodyPr/>
          <a:lstStyle/>
          <a:p>
            <a:pPr marL="342900" indent="-342900" algn="just">
              <a:buFont typeface="Wingdings" panose="05000000000000000000" pitchFamily="2" charset="2"/>
              <a:buChar char="Ø"/>
            </a:pPr>
            <a:r>
              <a:rPr lang="es-ES" dirty="0"/>
              <a:t>El valor diario de la UFV se publica en la pagina del Banco Central de Bolivia: </a:t>
            </a:r>
            <a:r>
              <a:rPr lang="es-ES" dirty="0">
                <a:hlinkClick r:id="rId3"/>
              </a:rPr>
              <a:t>www.bcb.gob.bo</a:t>
            </a:r>
            <a:r>
              <a:rPr lang="es-ES" dirty="0"/>
              <a:t>. El BCB es la única entidad autorizada que calcula y publica diariamente el valor de las UFV.</a:t>
            </a:r>
          </a:p>
        </p:txBody>
      </p:sp>
      <p:sp>
        <p:nvSpPr>
          <p:cNvPr id="7" name="Subtítulo 2">
            <a:extLst>
              <a:ext uri="{FF2B5EF4-FFF2-40B4-BE49-F238E27FC236}">
                <a16:creationId xmlns:a16="http://schemas.microsoft.com/office/drawing/2014/main" id="{FBDCD220-C099-4DCB-2C30-3F9EECEC4BA5}"/>
              </a:ext>
            </a:extLst>
          </p:cNvPr>
          <p:cNvSpPr txBox="1">
            <a:spLocks/>
          </p:cNvSpPr>
          <p:nvPr/>
        </p:nvSpPr>
        <p:spPr>
          <a:xfrm>
            <a:off x="59634" y="291032"/>
            <a:ext cx="12072731" cy="5657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3200" b="1" dirty="0">
                <a:solidFill>
                  <a:srgbClr val="2AB03D"/>
                </a:solidFill>
              </a:rPr>
              <a:t>¿Dónde se puede ver el valor diario de las UFV?</a:t>
            </a:r>
          </a:p>
          <a:p>
            <a:endParaRPr lang="es-BO" dirty="0"/>
          </a:p>
        </p:txBody>
      </p:sp>
      <p:pic>
        <p:nvPicPr>
          <p:cNvPr id="6" name="Imagen 5">
            <a:extLst>
              <a:ext uri="{FF2B5EF4-FFF2-40B4-BE49-F238E27FC236}">
                <a16:creationId xmlns:a16="http://schemas.microsoft.com/office/drawing/2014/main" id="{A05F3ACE-E15D-5CB6-3232-7F0C8F0F0F01}"/>
              </a:ext>
            </a:extLst>
          </p:cNvPr>
          <p:cNvPicPr>
            <a:picLocks noChangeAspect="1"/>
          </p:cNvPicPr>
          <p:nvPr/>
        </p:nvPicPr>
        <p:blipFill>
          <a:blip r:embed="rId4"/>
          <a:stretch>
            <a:fillRect/>
          </a:stretch>
        </p:blipFill>
        <p:spPr>
          <a:xfrm>
            <a:off x="2379785" y="2119187"/>
            <a:ext cx="7831016" cy="4195990"/>
          </a:xfrm>
          <a:prstGeom prst="rect">
            <a:avLst/>
          </a:prstGeom>
        </p:spPr>
      </p:pic>
    </p:spTree>
    <p:extLst>
      <p:ext uri="{BB962C8B-B14F-4D97-AF65-F5344CB8AC3E}">
        <p14:creationId xmlns:p14="http://schemas.microsoft.com/office/powerpoint/2010/main" val="16170212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1407</TotalTime>
  <Words>1755</Words>
  <Application>Microsoft Office PowerPoint</Application>
  <PresentationFormat>Panorámica</PresentationFormat>
  <Paragraphs>122</Paragraphs>
  <Slides>21</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Aptos</vt:lpstr>
      <vt:lpstr>Aptos Display</vt:lpstr>
      <vt:lpstr>Arial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Ernesto Leon Tellez</dc:creator>
  <cp:lastModifiedBy>Pedro Saul Fernandez Melgar</cp:lastModifiedBy>
  <cp:revision>36</cp:revision>
  <dcterms:created xsi:type="dcterms:W3CDTF">2025-10-30T15:17:52Z</dcterms:created>
  <dcterms:modified xsi:type="dcterms:W3CDTF">2026-01-22T22:05:56Z</dcterms:modified>
</cp:coreProperties>
</file>