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7" r:id="rId2"/>
    <p:sldId id="259" r:id="rId3"/>
    <p:sldId id="260" r:id="rId4"/>
    <p:sldId id="339" r:id="rId5"/>
    <p:sldId id="261" r:id="rId6"/>
    <p:sldId id="328" r:id="rId7"/>
    <p:sldId id="342" r:id="rId8"/>
    <p:sldId id="343" r:id="rId9"/>
    <p:sldId id="344" r:id="rId10"/>
    <p:sldId id="355" r:id="rId11"/>
    <p:sldId id="356" r:id="rId12"/>
    <p:sldId id="357" r:id="rId13"/>
    <p:sldId id="345" r:id="rId14"/>
    <p:sldId id="346" r:id="rId15"/>
    <p:sldId id="347" r:id="rId16"/>
    <p:sldId id="348" r:id="rId17"/>
    <p:sldId id="349" r:id="rId18"/>
    <p:sldId id="350" r:id="rId19"/>
    <p:sldId id="351" r:id="rId20"/>
    <p:sldId id="352" r:id="rId21"/>
    <p:sldId id="353" r:id="rId22"/>
    <p:sldId id="354" r:id="rId23"/>
    <p:sldId id="340" r:id="rId24"/>
    <p:sldId id="28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 Javier Rocha" initials="JR" lastIdx="4" clrIdx="0">
    <p:extLst>
      <p:ext uri="{19B8F6BF-5375-455C-9EA6-DF929625EA0E}">
        <p15:presenceInfo xmlns:p15="http://schemas.microsoft.com/office/powerpoint/2012/main" userId="09feac1c628910e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8" d="100"/>
          <a:sy n="78" d="100"/>
        </p:scale>
        <p:origin x="1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 Javier Rocha" userId="09feac1c628910ea" providerId="LiveId" clId="{0A957059-77D9-4908-BFDA-8613638ED23E}"/>
    <pc:docChg chg="undo custSel addSld delSld modSld sldOrd">
      <pc:chgData name="J. Javier Rocha" userId="09feac1c628910ea" providerId="LiveId" clId="{0A957059-77D9-4908-BFDA-8613638ED23E}" dt="2024-10-31T14:24:21.899" v="3146" actId="255"/>
      <pc:docMkLst>
        <pc:docMk/>
      </pc:docMkLst>
      <pc:sldChg chg="modSp mod">
        <pc:chgData name="J. Javier Rocha" userId="09feac1c628910ea" providerId="LiveId" clId="{0A957059-77D9-4908-BFDA-8613638ED23E}" dt="2024-10-31T13:31:56.666" v="112" actId="20577"/>
        <pc:sldMkLst>
          <pc:docMk/>
          <pc:sldMk cId="2883772500" sldId="257"/>
        </pc:sldMkLst>
        <pc:spChg chg="mod">
          <ac:chgData name="J. Javier Rocha" userId="09feac1c628910ea" providerId="LiveId" clId="{0A957059-77D9-4908-BFDA-8613638ED23E}" dt="2024-10-31T13:31:47.999" v="77" actId="20577"/>
          <ac:spMkLst>
            <pc:docMk/>
            <pc:sldMk cId="2883772500" sldId="257"/>
            <ac:spMk id="2" creationId="{00000000-0000-0000-0000-000000000000}"/>
          </ac:spMkLst>
        </pc:spChg>
        <pc:spChg chg="mod">
          <ac:chgData name="J. Javier Rocha" userId="09feac1c628910ea" providerId="LiveId" clId="{0A957059-77D9-4908-BFDA-8613638ED23E}" dt="2024-10-31T13:31:56.666" v="112" actId="20577"/>
          <ac:spMkLst>
            <pc:docMk/>
            <pc:sldMk cId="2883772500" sldId="257"/>
            <ac:spMk id="3" creationId="{00000000-0000-0000-0000-000000000000}"/>
          </ac:spMkLst>
        </pc:spChg>
      </pc:sldChg>
      <pc:sldChg chg="modSp mod">
        <pc:chgData name="J. Javier Rocha" userId="09feac1c628910ea" providerId="LiveId" clId="{0A957059-77D9-4908-BFDA-8613638ED23E}" dt="2024-10-31T13:44:50.500" v="1183" actId="114"/>
        <pc:sldMkLst>
          <pc:docMk/>
          <pc:sldMk cId="4228552807" sldId="259"/>
        </pc:sldMkLst>
        <pc:spChg chg="mod">
          <ac:chgData name="J. Javier Rocha" userId="09feac1c628910ea" providerId="LiveId" clId="{0A957059-77D9-4908-BFDA-8613638ED23E}" dt="2024-10-31T13:44:50.500" v="1183" actId="114"/>
          <ac:spMkLst>
            <pc:docMk/>
            <pc:sldMk cId="4228552807" sldId="259"/>
            <ac:spMk id="3" creationId="{00000000-0000-0000-0000-000000000000}"/>
          </ac:spMkLst>
        </pc:spChg>
      </pc:sldChg>
      <pc:sldChg chg="modSp mod">
        <pc:chgData name="J. Javier Rocha" userId="09feac1c628910ea" providerId="LiveId" clId="{0A957059-77D9-4908-BFDA-8613638ED23E}" dt="2024-10-31T13:44:54.163" v="1184" actId="114"/>
        <pc:sldMkLst>
          <pc:docMk/>
          <pc:sldMk cId="2769710535" sldId="260"/>
        </pc:sldMkLst>
        <pc:spChg chg="mod">
          <ac:chgData name="J. Javier Rocha" userId="09feac1c628910ea" providerId="LiveId" clId="{0A957059-77D9-4908-BFDA-8613638ED23E}" dt="2024-10-31T13:44:54.163" v="1184" actId="114"/>
          <ac:spMkLst>
            <pc:docMk/>
            <pc:sldMk cId="2769710535" sldId="260"/>
            <ac:spMk id="3" creationId="{00000000-0000-0000-0000-000000000000}"/>
          </ac:spMkLst>
        </pc:spChg>
      </pc:sldChg>
      <pc:sldChg chg="modSp mod">
        <pc:chgData name="J. Javier Rocha" userId="09feac1c628910ea" providerId="LiveId" clId="{0A957059-77D9-4908-BFDA-8613638ED23E}" dt="2024-10-31T13:44:59.656" v="1185" actId="114"/>
        <pc:sldMkLst>
          <pc:docMk/>
          <pc:sldMk cId="2759610981" sldId="261"/>
        </pc:sldMkLst>
        <pc:spChg chg="mod">
          <ac:chgData name="J. Javier Rocha" userId="09feac1c628910ea" providerId="LiveId" clId="{0A957059-77D9-4908-BFDA-8613638ED23E}" dt="2024-10-31T13:37:33.243" v="783" actId="14100"/>
          <ac:spMkLst>
            <pc:docMk/>
            <pc:sldMk cId="2759610981" sldId="261"/>
            <ac:spMk id="2" creationId="{00000000-0000-0000-0000-000000000000}"/>
          </ac:spMkLst>
        </pc:spChg>
        <pc:spChg chg="mod">
          <ac:chgData name="J. Javier Rocha" userId="09feac1c628910ea" providerId="LiveId" clId="{0A957059-77D9-4908-BFDA-8613638ED23E}" dt="2024-10-31T13:44:59.656" v="1185" actId="114"/>
          <ac:spMkLst>
            <pc:docMk/>
            <pc:sldMk cId="2759610981" sldId="261"/>
            <ac:spMk id="3" creationId="{00000000-0000-0000-0000-000000000000}"/>
          </ac:spMkLst>
        </pc:spChg>
      </pc:sldChg>
      <pc:sldChg chg="del">
        <pc:chgData name="J. Javier Rocha" userId="09feac1c628910ea" providerId="LiveId" clId="{0A957059-77D9-4908-BFDA-8613638ED23E}" dt="2024-10-31T14:21:21.257" v="3016" actId="47"/>
        <pc:sldMkLst>
          <pc:docMk/>
          <pc:sldMk cId="1072916264" sldId="290"/>
        </pc:sldMkLst>
      </pc:sldChg>
      <pc:sldChg chg="del">
        <pc:chgData name="J. Javier Rocha" userId="09feac1c628910ea" providerId="LiveId" clId="{0A957059-77D9-4908-BFDA-8613638ED23E}" dt="2024-10-31T14:21:18.924" v="3012" actId="47"/>
        <pc:sldMkLst>
          <pc:docMk/>
          <pc:sldMk cId="3757355616" sldId="291"/>
        </pc:sldMkLst>
      </pc:sldChg>
      <pc:sldChg chg="del">
        <pc:chgData name="J. Javier Rocha" userId="09feac1c628910ea" providerId="LiveId" clId="{0A957059-77D9-4908-BFDA-8613638ED23E}" dt="2024-10-31T14:21:22.202" v="3018" actId="47"/>
        <pc:sldMkLst>
          <pc:docMk/>
          <pc:sldMk cId="742253516" sldId="293"/>
        </pc:sldMkLst>
      </pc:sldChg>
      <pc:sldChg chg="del">
        <pc:chgData name="J. Javier Rocha" userId="09feac1c628910ea" providerId="LiveId" clId="{0A957059-77D9-4908-BFDA-8613638ED23E}" dt="2024-10-31T14:21:22.858" v="3019" actId="47"/>
        <pc:sldMkLst>
          <pc:docMk/>
          <pc:sldMk cId="4186085813" sldId="305"/>
        </pc:sldMkLst>
      </pc:sldChg>
      <pc:sldChg chg="del">
        <pc:chgData name="J. Javier Rocha" userId="09feac1c628910ea" providerId="LiveId" clId="{0A957059-77D9-4908-BFDA-8613638ED23E}" dt="2024-10-31T14:21:25.564" v="3021" actId="47"/>
        <pc:sldMkLst>
          <pc:docMk/>
          <pc:sldMk cId="456779391" sldId="317"/>
        </pc:sldMkLst>
      </pc:sldChg>
      <pc:sldChg chg="del">
        <pc:chgData name="J. Javier Rocha" userId="09feac1c628910ea" providerId="LiveId" clId="{0A957059-77D9-4908-BFDA-8613638ED23E}" dt="2024-10-31T14:21:18.557" v="3011" actId="47"/>
        <pc:sldMkLst>
          <pc:docMk/>
          <pc:sldMk cId="3589747817" sldId="327"/>
        </pc:sldMkLst>
      </pc:sldChg>
      <pc:sldChg chg="modSp mod">
        <pc:chgData name="J. Javier Rocha" userId="09feac1c628910ea" providerId="LiveId" clId="{0A957059-77D9-4908-BFDA-8613638ED23E}" dt="2024-10-31T13:46:42.766" v="1427" actId="113"/>
        <pc:sldMkLst>
          <pc:docMk/>
          <pc:sldMk cId="1408875875" sldId="328"/>
        </pc:sldMkLst>
        <pc:spChg chg="mod">
          <ac:chgData name="J. Javier Rocha" userId="09feac1c628910ea" providerId="LiveId" clId="{0A957059-77D9-4908-BFDA-8613638ED23E}" dt="2024-10-31T13:45:30.040" v="1242" actId="20577"/>
          <ac:spMkLst>
            <pc:docMk/>
            <pc:sldMk cId="1408875875" sldId="328"/>
            <ac:spMk id="2" creationId="{00000000-0000-0000-0000-000000000000}"/>
          </ac:spMkLst>
        </pc:spChg>
        <pc:spChg chg="mod">
          <ac:chgData name="J. Javier Rocha" userId="09feac1c628910ea" providerId="LiveId" clId="{0A957059-77D9-4908-BFDA-8613638ED23E}" dt="2024-10-31T13:46:42.766" v="1427" actId="113"/>
          <ac:spMkLst>
            <pc:docMk/>
            <pc:sldMk cId="1408875875" sldId="328"/>
            <ac:spMk id="3" creationId="{00000000-0000-0000-0000-000000000000}"/>
          </ac:spMkLst>
        </pc:spChg>
      </pc:sldChg>
      <pc:sldChg chg="modSp del mod">
        <pc:chgData name="J. Javier Rocha" userId="09feac1c628910ea" providerId="LiveId" clId="{0A957059-77D9-4908-BFDA-8613638ED23E}" dt="2024-10-31T14:21:17.588" v="3006" actId="47"/>
        <pc:sldMkLst>
          <pc:docMk/>
          <pc:sldMk cId="4018890804" sldId="329"/>
        </pc:sldMkLst>
        <pc:spChg chg="mod">
          <ac:chgData name="J. Javier Rocha" userId="09feac1c628910ea" providerId="LiveId" clId="{0A957059-77D9-4908-BFDA-8613638ED23E}" dt="2024-10-31T13:50:03.444" v="1530" actId="20577"/>
          <ac:spMkLst>
            <pc:docMk/>
            <pc:sldMk cId="4018890804" sldId="329"/>
            <ac:spMk id="2" creationId="{00000000-0000-0000-0000-000000000000}"/>
          </ac:spMkLst>
        </pc:spChg>
      </pc:sldChg>
      <pc:sldChg chg="del">
        <pc:chgData name="J. Javier Rocha" userId="09feac1c628910ea" providerId="LiveId" clId="{0A957059-77D9-4908-BFDA-8613638ED23E}" dt="2024-10-31T14:21:17.778" v="3007" actId="47"/>
        <pc:sldMkLst>
          <pc:docMk/>
          <pc:sldMk cId="1139891545" sldId="330"/>
        </pc:sldMkLst>
      </pc:sldChg>
      <pc:sldChg chg="del">
        <pc:chgData name="J. Javier Rocha" userId="09feac1c628910ea" providerId="LiveId" clId="{0A957059-77D9-4908-BFDA-8613638ED23E}" dt="2024-10-31T14:21:17.908" v="3008" actId="47"/>
        <pc:sldMkLst>
          <pc:docMk/>
          <pc:sldMk cId="942951085" sldId="331"/>
        </pc:sldMkLst>
      </pc:sldChg>
      <pc:sldChg chg="del">
        <pc:chgData name="J. Javier Rocha" userId="09feac1c628910ea" providerId="LiveId" clId="{0A957059-77D9-4908-BFDA-8613638ED23E}" dt="2024-10-31T14:21:19.925" v="3014" actId="47"/>
        <pc:sldMkLst>
          <pc:docMk/>
          <pc:sldMk cId="93483004" sldId="332"/>
        </pc:sldMkLst>
      </pc:sldChg>
      <pc:sldChg chg="del">
        <pc:chgData name="J. Javier Rocha" userId="09feac1c628910ea" providerId="LiveId" clId="{0A957059-77D9-4908-BFDA-8613638ED23E}" dt="2024-10-31T14:21:19.398" v="3013" actId="47"/>
        <pc:sldMkLst>
          <pc:docMk/>
          <pc:sldMk cId="1050794575" sldId="333"/>
        </pc:sldMkLst>
      </pc:sldChg>
      <pc:sldChg chg="del">
        <pc:chgData name="J. Javier Rocha" userId="09feac1c628910ea" providerId="LiveId" clId="{0A957059-77D9-4908-BFDA-8613638ED23E}" dt="2024-10-31T14:21:20.815" v="3015" actId="47"/>
        <pc:sldMkLst>
          <pc:docMk/>
          <pc:sldMk cId="3073246702" sldId="334"/>
        </pc:sldMkLst>
      </pc:sldChg>
      <pc:sldChg chg="del">
        <pc:chgData name="J. Javier Rocha" userId="09feac1c628910ea" providerId="LiveId" clId="{0A957059-77D9-4908-BFDA-8613638ED23E}" dt="2024-10-31T14:21:18.096" v="3009" actId="47"/>
        <pc:sldMkLst>
          <pc:docMk/>
          <pc:sldMk cId="364802700" sldId="335"/>
        </pc:sldMkLst>
      </pc:sldChg>
      <pc:sldChg chg="del">
        <pc:chgData name="J. Javier Rocha" userId="09feac1c628910ea" providerId="LiveId" clId="{0A957059-77D9-4908-BFDA-8613638ED23E}" dt="2024-10-31T14:21:18.254" v="3010" actId="47"/>
        <pc:sldMkLst>
          <pc:docMk/>
          <pc:sldMk cId="3289764887" sldId="336"/>
        </pc:sldMkLst>
      </pc:sldChg>
      <pc:sldChg chg="del">
        <pc:chgData name="J. Javier Rocha" userId="09feac1c628910ea" providerId="LiveId" clId="{0A957059-77D9-4908-BFDA-8613638ED23E}" dt="2024-10-31T14:21:21.734" v="3017" actId="47"/>
        <pc:sldMkLst>
          <pc:docMk/>
          <pc:sldMk cId="2895281566" sldId="337"/>
        </pc:sldMkLst>
      </pc:sldChg>
      <pc:sldChg chg="del">
        <pc:chgData name="J. Javier Rocha" userId="09feac1c628910ea" providerId="LiveId" clId="{0A957059-77D9-4908-BFDA-8613638ED23E}" dt="2024-10-31T14:21:23.968" v="3020" actId="47"/>
        <pc:sldMkLst>
          <pc:docMk/>
          <pc:sldMk cId="3358603247" sldId="338"/>
        </pc:sldMkLst>
      </pc:sldChg>
      <pc:sldChg chg="addSp delSp modSp add mod ord">
        <pc:chgData name="J. Javier Rocha" userId="09feac1c628910ea" providerId="LiveId" clId="{0A957059-77D9-4908-BFDA-8613638ED23E}" dt="2024-10-31T13:37:00.975" v="709" actId="1076"/>
        <pc:sldMkLst>
          <pc:docMk/>
          <pc:sldMk cId="626145440" sldId="339"/>
        </pc:sldMkLst>
        <pc:spChg chg="mod">
          <ac:chgData name="J. Javier Rocha" userId="09feac1c628910ea" providerId="LiveId" clId="{0A957059-77D9-4908-BFDA-8613638ED23E}" dt="2024-10-31T13:37:00.975" v="709" actId="1076"/>
          <ac:spMkLst>
            <pc:docMk/>
            <pc:sldMk cId="626145440" sldId="339"/>
            <ac:spMk id="2" creationId="{00000000-0000-0000-0000-000000000000}"/>
          </ac:spMkLst>
        </pc:spChg>
        <pc:spChg chg="del">
          <ac:chgData name="J. Javier Rocha" userId="09feac1c628910ea" providerId="LiveId" clId="{0A957059-77D9-4908-BFDA-8613638ED23E}" dt="2024-10-31T13:36:39.371" v="650" actId="478"/>
          <ac:spMkLst>
            <pc:docMk/>
            <pc:sldMk cId="626145440" sldId="339"/>
            <ac:spMk id="3" creationId="{00000000-0000-0000-0000-000000000000}"/>
          </ac:spMkLst>
        </pc:spChg>
        <pc:spChg chg="add del mod">
          <ac:chgData name="J. Javier Rocha" userId="09feac1c628910ea" providerId="LiveId" clId="{0A957059-77D9-4908-BFDA-8613638ED23E}" dt="2024-10-31T13:36:44.995" v="651" actId="478"/>
          <ac:spMkLst>
            <pc:docMk/>
            <pc:sldMk cId="626145440" sldId="339"/>
            <ac:spMk id="6" creationId="{C0997D87-AC53-7469-A66B-B52F7A8F0D0B}"/>
          </ac:spMkLst>
        </pc:spChg>
      </pc:sldChg>
      <pc:sldChg chg="addSp delSp modSp add mod addCm delCm modCm">
        <pc:chgData name="J. Javier Rocha" userId="09feac1c628910ea" providerId="LiveId" clId="{0A957059-77D9-4908-BFDA-8613638ED23E}" dt="2024-10-31T13:49:46.072" v="1519"/>
        <pc:sldMkLst>
          <pc:docMk/>
          <pc:sldMk cId="2344704843" sldId="340"/>
        </pc:sldMkLst>
        <pc:spChg chg="mod">
          <ac:chgData name="J. Javier Rocha" userId="09feac1c628910ea" providerId="LiveId" clId="{0A957059-77D9-4908-BFDA-8613638ED23E}" dt="2024-10-31T13:47:32.858" v="1514" actId="122"/>
          <ac:spMkLst>
            <pc:docMk/>
            <pc:sldMk cId="2344704843" sldId="340"/>
            <ac:spMk id="2" creationId="{00000000-0000-0000-0000-000000000000}"/>
          </ac:spMkLst>
        </pc:spChg>
        <pc:spChg chg="del">
          <ac:chgData name="J. Javier Rocha" userId="09feac1c628910ea" providerId="LiveId" clId="{0A957059-77D9-4908-BFDA-8613638ED23E}" dt="2024-10-31T13:47:22.578" v="1510" actId="478"/>
          <ac:spMkLst>
            <pc:docMk/>
            <pc:sldMk cId="2344704843" sldId="340"/>
            <ac:spMk id="3" creationId="{00000000-0000-0000-0000-000000000000}"/>
          </ac:spMkLst>
        </pc:spChg>
        <pc:spChg chg="add del mod">
          <ac:chgData name="J. Javier Rocha" userId="09feac1c628910ea" providerId="LiveId" clId="{0A957059-77D9-4908-BFDA-8613638ED23E}" dt="2024-10-31T13:47:24.680" v="1511" actId="478"/>
          <ac:spMkLst>
            <pc:docMk/>
            <pc:sldMk cId="2344704843" sldId="340"/>
            <ac:spMk id="6" creationId="{42BD5568-12A1-A1AB-ED8A-842A17D1D1FD}"/>
          </ac:spMkLst>
        </pc:spChg>
      </pc:sldChg>
      <pc:sldChg chg="modSp add del mod">
        <pc:chgData name="J. Javier Rocha" userId="09feac1c628910ea" providerId="LiveId" clId="{0A957059-77D9-4908-BFDA-8613638ED23E}" dt="2024-10-31T14:21:16.141" v="3005" actId="47"/>
        <pc:sldMkLst>
          <pc:docMk/>
          <pc:sldMk cId="2057334734" sldId="341"/>
        </pc:sldMkLst>
        <pc:spChg chg="mod">
          <ac:chgData name="J. Javier Rocha" userId="09feac1c628910ea" providerId="LiveId" clId="{0A957059-77D9-4908-BFDA-8613638ED23E}" dt="2024-10-31T13:50:34.645" v="1639" actId="20577"/>
          <ac:spMkLst>
            <pc:docMk/>
            <pc:sldMk cId="2057334734" sldId="341"/>
            <ac:spMk id="2" creationId="{00000000-0000-0000-0000-000000000000}"/>
          </ac:spMkLst>
        </pc:spChg>
      </pc:sldChg>
      <pc:sldChg chg="modSp add mod">
        <pc:chgData name="J. Javier Rocha" userId="09feac1c628910ea" providerId="LiveId" clId="{0A957059-77D9-4908-BFDA-8613638ED23E}" dt="2024-10-31T13:57:35.971" v="1723" actId="27636"/>
        <pc:sldMkLst>
          <pc:docMk/>
          <pc:sldMk cId="1899679538" sldId="342"/>
        </pc:sldMkLst>
        <pc:spChg chg="mod">
          <ac:chgData name="J. Javier Rocha" userId="09feac1c628910ea" providerId="LiveId" clId="{0A957059-77D9-4908-BFDA-8613638ED23E}" dt="2024-10-31T13:53:42.187" v="1719" actId="1076"/>
          <ac:spMkLst>
            <pc:docMk/>
            <pc:sldMk cId="1899679538" sldId="342"/>
            <ac:spMk id="2" creationId="{00000000-0000-0000-0000-000000000000}"/>
          </ac:spMkLst>
        </pc:spChg>
        <pc:spChg chg="mod">
          <ac:chgData name="J. Javier Rocha" userId="09feac1c628910ea" providerId="LiveId" clId="{0A957059-77D9-4908-BFDA-8613638ED23E}" dt="2024-10-31T13:57:35.971" v="1723" actId="27636"/>
          <ac:spMkLst>
            <pc:docMk/>
            <pc:sldMk cId="1899679538" sldId="342"/>
            <ac:spMk id="3" creationId="{00000000-0000-0000-0000-000000000000}"/>
          </ac:spMkLst>
        </pc:spChg>
      </pc:sldChg>
      <pc:sldChg chg="new del">
        <pc:chgData name="J. Javier Rocha" userId="09feac1c628910ea" providerId="LiveId" clId="{0A957059-77D9-4908-BFDA-8613638ED23E}" dt="2024-10-31T13:52:22.903" v="1641" actId="680"/>
        <pc:sldMkLst>
          <pc:docMk/>
          <pc:sldMk cId="2425696765" sldId="342"/>
        </pc:sldMkLst>
      </pc:sldChg>
      <pc:sldChg chg="modSp add mod">
        <pc:chgData name="J. Javier Rocha" userId="09feac1c628910ea" providerId="LiveId" clId="{0A957059-77D9-4908-BFDA-8613638ED23E}" dt="2024-10-31T13:57:40.249" v="1725" actId="27636"/>
        <pc:sldMkLst>
          <pc:docMk/>
          <pc:sldMk cId="3292139211" sldId="343"/>
        </pc:sldMkLst>
        <pc:spChg chg="mod">
          <ac:chgData name="J. Javier Rocha" userId="09feac1c628910ea" providerId="LiveId" clId="{0A957059-77D9-4908-BFDA-8613638ED23E}" dt="2024-10-31T13:57:40.249" v="1725" actId="27636"/>
          <ac:spMkLst>
            <pc:docMk/>
            <pc:sldMk cId="3292139211" sldId="343"/>
            <ac:spMk id="3" creationId="{00000000-0000-0000-0000-000000000000}"/>
          </ac:spMkLst>
        </pc:spChg>
      </pc:sldChg>
      <pc:sldChg chg="modSp add mod addCm modCm">
        <pc:chgData name="J. Javier Rocha" userId="09feac1c628910ea" providerId="LiveId" clId="{0A957059-77D9-4908-BFDA-8613638ED23E}" dt="2024-10-31T13:59:50.198" v="1863"/>
        <pc:sldMkLst>
          <pc:docMk/>
          <pc:sldMk cId="2026600188" sldId="344"/>
        </pc:sldMkLst>
        <pc:spChg chg="mod">
          <ac:chgData name="J. Javier Rocha" userId="09feac1c628910ea" providerId="LiveId" clId="{0A957059-77D9-4908-BFDA-8613638ED23E}" dt="2024-10-31T13:59:16.980" v="1861" actId="5793"/>
          <ac:spMkLst>
            <pc:docMk/>
            <pc:sldMk cId="2026600188" sldId="344"/>
            <ac:spMk id="3" creationId="{00000000-0000-0000-0000-000000000000}"/>
          </ac:spMkLst>
        </pc:spChg>
      </pc:sldChg>
      <pc:sldChg chg="addSp modSp add mod addCm modCm">
        <pc:chgData name="J. Javier Rocha" userId="09feac1c628910ea" providerId="LiveId" clId="{0A957059-77D9-4908-BFDA-8613638ED23E}" dt="2024-10-31T14:04:13.099" v="2180"/>
        <pc:sldMkLst>
          <pc:docMk/>
          <pc:sldMk cId="1637089159" sldId="345"/>
        </pc:sldMkLst>
        <pc:spChg chg="mod">
          <ac:chgData name="J. Javier Rocha" userId="09feac1c628910ea" providerId="LiveId" clId="{0A957059-77D9-4908-BFDA-8613638ED23E}" dt="2024-10-31T14:03:29.651" v="2170" actId="1076"/>
          <ac:spMkLst>
            <pc:docMk/>
            <pc:sldMk cId="1637089159" sldId="345"/>
            <ac:spMk id="2" creationId="{00000000-0000-0000-0000-000000000000}"/>
          </ac:spMkLst>
        </pc:spChg>
        <pc:spChg chg="mod">
          <ac:chgData name="J. Javier Rocha" userId="09feac1c628910ea" providerId="LiveId" clId="{0A957059-77D9-4908-BFDA-8613638ED23E}" dt="2024-10-31T14:03:33.014" v="2171" actId="1076"/>
          <ac:spMkLst>
            <pc:docMk/>
            <pc:sldMk cId="1637089159" sldId="345"/>
            <ac:spMk id="3" creationId="{00000000-0000-0000-0000-000000000000}"/>
          </ac:spMkLst>
        </pc:spChg>
        <pc:picChg chg="add mod modCrop">
          <ac:chgData name="J. Javier Rocha" userId="09feac1c628910ea" providerId="LiveId" clId="{0A957059-77D9-4908-BFDA-8613638ED23E}" dt="2024-10-31T14:03:48.752" v="2178" actId="14100"/>
          <ac:picMkLst>
            <pc:docMk/>
            <pc:sldMk cId="1637089159" sldId="345"/>
            <ac:picMk id="6" creationId="{020A4FAB-AFED-2D8F-6DF3-B8A78314110F}"/>
          </ac:picMkLst>
        </pc:picChg>
      </pc:sldChg>
      <pc:sldChg chg="addSp delSp modSp add mod">
        <pc:chgData name="J. Javier Rocha" userId="09feac1c628910ea" providerId="LiveId" clId="{0A957059-77D9-4908-BFDA-8613638ED23E}" dt="2024-10-31T14:09:28.882" v="2458" actId="313"/>
        <pc:sldMkLst>
          <pc:docMk/>
          <pc:sldMk cId="1858613233" sldId="346"/>
        </pc:sldMkLst>
        <pc:spChg chg="mod">
          <ac:chgData name="J. Javier Rocha" userId="09feac1c628910ea" providerId="LiveId" clId="{0A957059-77D9-4908-BFDA-8613638ED23E}" dt="2024-10-31T14:08:59.377" v="2382" actId="313"/>
          <ac:spMkLst>
            <pc:docMk/>
            <pc:sldMk cId="1858613233" sldId="346"/>
            <ac:spMk id="2" creationId="{00000000-0000-0000-0000-000000000000}"/>
          </ac:spMkLst>
        </pc:spChg>
        <pc:spChg chg="mod">
          <ac:chgData name="J. Javier Rocha" userId="09feac1c628910ea" providerId="LiveId" clId="{0A957059-77D9-4908-BFDA-8613638ED23E}" dt="2024-10-31T14:09:28.882" v="2458" actId="313"/>
          <ac:spMkLst>
            <pc:docMk/>
            <pc:sldMk cId="1858613233" sldId="346"/>
            <ac:spMk id="3" creationId="{00000000-0000-0000-0000-000000000000}"/>
          </ac:spMkLst>
        </pc:spChg>
        <pc:picChg chg="del">
          <ac:chgData name="J. Javier Rocha" userId="09feac1c628910ea" providerId="LiveId" clId="{0A957059-77D9-4908-BFDA-8613638ED23E}" dt="2024-10-31T14:05:43.182" v="2260" actId="478"/>
          <ac:picMkLst>
            <pc:docMk/>
            <pc:sldMk cId="1858613233" sldId="346"/>
            <ac:picMk id="6" creationId="{020A4FAB-AFED-2D8F-6DF3-B8A78314110F}"/>
          </ac:picMkLst>
        </pc:picChg>
        <pc:picChg chg="add mod modCrop">
          <ac:chgData name="J. Javier Rocha" userId="09feac1c628910ea" providerId="LiveId" clId="{0A957059-77D9-4908-BFDA-8613638ED23E}" dt="2024-10-31T14:07:56.343" v="2380" actId="14100"/>
          <ac:picMkLst>
            <pc:docMk/>
            <pc:sldMk cId="1858613233" sldId="346"/>
            <ac:picMk id="7" creationId="{472D3392-B888-4644-026D-6ADC8EB48DC7}"/>
          </ac:picMkLst>
        </pc:picChg>
      </pc:sldChg>
      <pc:sldChg chg="delSp modSp add mod">
        <pc:chgData name="J. Javier Rocha" userId="09feac1c628910ea" providerId="LiveId" clId="{0A957059-77D9-4908-BFDA-8613638ED23E}" dt="2024-10-31T14:13:09.835" v="2565" actId="14100"/>
        <pc:sldMkLst>
          <pc:docMk/>
          <pc:sldMk cId="2482718487" sldId="347"/>
        </pc:sldMkLst>
        <pc:spChg chg="mod">
          <ac:chgData name="J. Javier Rocha" userId="09feac1c628910ea" providerId="LiveId" clId="{0A957059-77D9-4908-BFDA-8613638ED23E}" dt="2024-10-31T14:09:19.609" v="2455" actId="1076"/>
          <ac:spMkLst>
            <pc:docMk/>
            <pc:sldMk cId="2482718487" sldId="347"/>
            <ac:spMk id="2" creationId="{00000000-0000-0000-0000-000000000000}"/>
          </ac:spMkLst>
        </pc:spChg>
        <pc:spChg chg="mod">
          <ac:chgData name="J. Javier Rocha" userId="09feac1c628910ea" providerId="LiveId" clId="{0A957059-77D9-4908-BFDA-8613638ED23E}" dt="2024-10-31T14:13:09.835" v="2565" actId="14100"/>
          <ac:spMkLst>
            <pc:docMk/>
            <pc:sldMk cId="2482718487" sldId="347"/>
            <ac:spMk id="3" creationId="{00000000-0000-0000-0000-000000000000}"/>
          </ac:spMkLst>
        </pc:spChg>
        <pc:picChg chg="del">
          <ac:chgData name="J. Javier Rocha" userId="09feac1c628910ea" providerId="LiveId" clId="{0A957059-77D9-4908-BFDA-8613638ED23E}" dt="2024-10-31T14:09:21.278" v="2456" actId="478"/>
          <ac:picMkLst>
            <pc:docMk/>
            <pc:sldMk cId="2482718487" sldId="347"/>
            <ac:picMk id="7" creationId="{472D3392-B888-4644-026D-6ADC8EB48DC7}"/>
          </ac:picMkLst>
        </pc:picChg>
      </pc:sldChg>
      <pc:sldChg chg="modSp add mod">
        <pc:chgData name="J. Javier Rocha" userId="09feac1c628910ea" providerId="LiveId" clId="{0A957059-77D9-4908-BFDA-8613638ED23E}" dt="2024-10-31T14:15:39.632" v="2664" actId="20577"/>
        <pc:sldMkLst>
          <pc:docMk/>
          <pc:sldMk cId="1450972053" sldId="348"/>
        </pc:sldMkLst>
        <pc:spChg chg="mod">
          <ac:chgData name="J. Javier Rocha" userId="09feac1c628910ea" providerId="LiveId" clId="{0A957059-77D9-4908-BFDA-8613638ED23E}" dt="2024-10-31T14:13:57.458" v="2631" actId="1076"/>
          <ac:spMkLst>
            <pc:docMk/>
            <pc:sldMk cId="1450972053" sldId="348"/>
            <ac:spMk id="2" creationId="{00000000-0000-0000-0000-000000000000}"/>
          </ac:spMkLst>
        </pc:spChg>
        <pc:spChg chg="mod">
          <ac:chgData name="J. Javier Rocha" userId="09feac1c628910ea" providerId="LiveId" clId="{0A957059-77D9-4908-BFDA-8613638ED23E}" dt="2024-10-31T14:15:39.632" v="2664" actId="20577"/>
          <ac:spMkLst>
            <pc:docMk/>
            <pc:sldMk cId="1450972053" sldId="348"/>
            <ac:spMk id="3" creationId="{00000000-0000-0000-0000-000000000000}"/>
          </ac:spMkLst>
        </pc:spChg>
      </pc:sldChg>
      <pc:sldChg chg="modSp add mod">
        <pc:chgData name="J. Javier Rocha" userId="09feac1c628910ea" providerId="LiveId" clId="{0A957059-77D9-4908-BFDA-8613638ED23E}" dt="2024-10-31T14:16:05.770" v="2673" actId="114"/>
        <pc:sldMkLst>
          <pc:docMk/>
          <pc:sldMk cId="1925957635" sldId="349"/>
        </pc:sldMkLst>
        <pc:spChg chg="mod">
          <ac:chgData name="J. Javier Rocha" userId="09feac1c628910ea" providerId="LiveId" clId="{0A957059-77D9-4908-BFDA-8613638ED23E}" dt="2024-10-31T14:16:05.770" v="2673" actId="114"/>
          <ac:spMkLst>
            <pc:docMk/>
            <pc:sldMk cId="1925957635" sldId="349"/>
            <ac:spMk id="3" creationId="{00000000-0000-0000-0000-000000000000}"/>
          </ac:spMkLst>
        </pc:spChg>
      </pc:sldChg>
      <pc:sldChg chg="modSp add mod">
        <pc:chgData name="J. Javier Rocha" userId="09feac1c628910ea" providerId="LiveId" clId="{0A957059-77D9-4908-BFDA-8613638ED23E}" dt="2024-10-31T14:17:49.443" v="2761" actId="1076"/>
        <pc:sldMkLst>
          <pc:docMk/>
          <pc:sldMk cId="1391288865" sldId="350"/>
        </pc:sldMkLst>
        <pc:spChg chg="mod">
          <ac:chgData name="J. Javier Rocha" userId="09feac1c628910ea" providerId="LiveId" clId="{0A957059-77D9-4908-BFDA-8613638ED23E}" dt="2024-10-31T14:16:50.348" v="2743" actId="20577"/>
          <ac:spMkLst>
            <pc:docMk/>
            <pc:sldMk cId="1391288865" sldId="350"/>
            <ac:spMk id="2" creationId="{00000000-0000-0000-0000-000000000000}"/>
          </ac:spMkLst>
        </pc:spChg>
        <pc:spChg chg="mod">
          <ac:chgData name="J. Javier Rocha" userId="09feac1c628910ea" providerId="LiveId" clId="{0A957059-77D9-4908-BFDA-8613638ED23E}" dt="2024-10-31T14:17:49.443" v="2761" actId="1076"/>
          <ac:spMkLst>
            <pc:docMk/>
            <pc:sldMk cId="1391288865" sldId="350"/>
            <ac:spMk id="3" creationId="{00000000-0000-0000-0000-000000000000}"/>
          </ac:spMkLst>
        </pc:spChg>
      </pc:sldChg>
      <pc:sldChg chg="modSp add mod">
        <pc:chgData name="J. Javier Rocha" userId="09feac1c628910ea" providerId="LiveId" clId="{0A957059-77D9-4908-BFDA-8613638ED23E}" dt="2024-10-31T14:18:31.460" v="2779" actId="255"/>
        <pc:sldMkLst>
          <pc:docMk/>
          <pc:sldMk cId="1218215275" sldId="351"/>
        </pc:sldMkLst>
        <pc:spChg chg="mod">
          <ac:chgData name="J. Javier Rocha" userId="09feac1c628910ea" providerId="LiveId" clId="{0A957059-77D9-4908-BFDA-8613638ED23E}" dt="2024-10-31T14:18:31.460" v="2779" actId="255"/>
          <ac:spMkLst>
            <pc:docMk/>
            <pc:sldMk cId="1218215275" sldId="351"/>
            <ac:spMk id="3" creationId="{00000000-0000-0000-0000-000000000000}"/>
          </ac:spMkLst>
        </pc:spChg>
      </pc:sldChg>
      <pc:sldChg chg="modSp add mod">
        <pc:chgData name="J. Javier Rocha" userId="09feac1c628910ea" providerId="LiveId" clId="{0A957059-77D9-4908-BFDA-8613638ED23E}" dt="2024-10-31T14:20:34.738" v="3004" actId="114"/>
        <pc:sldMkLst>
          <pc:docMk/>
          <pc:sldMk cId="1417759372" sldId="352"/>
        </pc:sldMkLst>
        <pc:spChg chg="mod">
          <ac:chgData name="J. Javier Rocha" userId="09feac1c628910ea" providerId="LiveId" clId="{0A957059-77D9-4908-BFDA-8613638ED23E}" dt="2024-10-31T14:18:54.317" v="2846" actId="20577"/>
          <ac:spMkLst>
            <pc:docMk/>
            <pc:sldMk cId="1417759372" sldId="352"/>
            <ac:spMk id="2" creationId="{00000000-0000-0000-0000-000000000000}"/>
          </ac:spMkLst>
        </pc:spChg>
        <pc:spChg chg="mod">
          <ac:chgData name="J. Javier Rocha" userId="09feac1c628910ea" providerId="LiveId" clId="{0A957059-77D9-4908-BFDA-8613638ED23E}" dt="2024-10-31T14:20:34.738" v="3004" actId="114"/>
          <ac:spMkLst>
            <pc:docMk/>
            <pc:sldMk cId="1417759372" sldId="352"/>
            <ac:spMk id="3" creationId="{00000000-0000-0000-0000-000000000000}"/>
          </ac:spMkLst>
        </pc:spChg>
      </pc:sldChg>
      <pc:sldChg chg="modSp add mod">
        <pc:chgData name="J. Javier Rocha" userId="09feac1c628910ea" providerId="LiveId" clId="{0A957059-77D9-4908-BFDA-8613638ED23E}" dt="2024-10-31T14:23:33.293" v="3133" actId="255"/>
        <pc:sldMkLst>
          <pc:docMk/>
          <pc:sldMk cId="3864482360" sldId="353"/>
        </pc:sldMkLst>
        <pc:spChg chg="mod">
          <ac:chgData name="J. Javier Rocha" userId="09feac1c628910ea" providerId="LiveId" clId="{0A957059-77D9-4908-BFDA-8613638ED23E}" dt="2024-10-31T14:22:31.622" v="3110" actId="255"/>
          <ac:spMkLst>
            <pc:docMk/>
            <pc:sldMk cId="3864482360" sldId="353"/>
            <ac:spMk id="2" creationId="{00000000-0000-0000-0000-000000000000}"/>
          </ac:spMkLst>
        </pc:spChg>
        <pc:spChg chg="mod">
          <ac:chgData name="J. Javier Rocha" userId="09feac1c628910ea" providerId="LiveId" clId="{0A957059-77D9-4908-BFDA-8613638ED23E}" dt="2024-10-31T14:23:33.293" v="3133" actId="255"/>
          <ac:spMkLst>
            <pc:docMk/>
            <pc:sldMk cId="3864482360" sldId="353"/>
            <ac:spMk id="3" creationId="{00000000-0000-0000-0000-000000000000}"/>
          </ac:spMkLst>
        </pc:spChg>
      </pc:sldChg>
      <pc:sldChg chg="modSp add mod">
        <pc:chgData name="J. Javier Rocha" userId="09feac1c628910ea" providerId="LiveId" clId="{0A957059-77D9-4908-BFDA-8613638ED23E}" dt="2024-10-31T14:24:21.899" v="3146" actId="255"/>
        <pc:sldMkLst>
          <pc:docMk/>
          <pc:sldMk cId="1330141007" sldId="354"/>
        </pc:sldMkLst>
        <pc:spChg chg="mod">
          <ac:chgData name="J. Javier Rocha" userId="09feac1c628910ea" providerId="LiveId" clId="{0A957059-77D9-4908-BFDA-8613638ED23E}" dt="2024-10-31T14:24:21.899" v="3146" actId="255"/>
          <ac:spMkLst>
            <pc:docMk/>
            <pc:sldMk cId="1330141007" sldId="354"/>
            <ac:spMk id="3"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4-10-31T09:59:24.202" idx="3">
    <p:pos x="2069" y="3109"/>
    <p:text>explicar en que consiste cada uno por lo menos unos 10 min entre lastres variables</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4-10-31T10:04:02.320" idx="4">
    <p:pos x="10" y="10"/>
    <p:text>exolicar de manera sencilla cada punto</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4-10-31T09:48:54.444" idx="2">
    <p:pos x="10" y="10"/>
    <p:text>hacer un analisis de aproximadamente 10 minutos de la situacion enla que se encuentra nuestro pais y como afectan los bloqueos a este sector y las consecuencias que tendran al momento de pagar las cuotas crediticias y como afectara en la economia nacional</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7242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3255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64386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62034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92310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23547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5371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974446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93128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5854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798139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02552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82005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76683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35098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8622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12/22/2025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59686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12/22/2025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961476542"/>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s.wikipedia.org/wiki/Cliente_(econom%C3%ADa)" TargetMode="External"/><Relationship Id="rId2" Type="http://schemas.openxmlformats.org/officeDocument/2006/relationships/hyperlink" Target="https://es.wikipedia.org/wiki/Actividad_econ%C3%B3mica"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55302" y="1848465"/>
            <a:ext cx="11481396" cy="2262821"/>
          </a:xfrm>
        </p:spPr>
        <p:txBody>
          <a:bodyPr>
            <a:noAutofit/>
          </a:bodyPr>
          <a:lstStyle/>
          <a:p>
            <a:r>
              <a:rPr lang="es-MX" sz="4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a:t>
            </a:r>
            <a:r>
              <a:rPr lang="es-BO" sz="4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RGANIZACIONES PRODUCTIVAS RURALES </a:t>
            </a:r>
            <a:endParaRPr lang="es-BO" sz="4500" b="1" dirty="0">
              <a:solidFill>
                <a:schemeClr val="tx1"/>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169829" y="5751872"/>
            <a:ext cx="6008915" cy="648928"/>
          </a:xfrm>
        </p:spPr>
        <p:txBody>
          <a:bodyPr/>
          <a:lstStyle/>
          <a:p>
            <a:pPr algn="l"/>
            <a:r>
              <a:rPr lang="es-MX" dirty="0">
                <a:solidFill>
                  <a:schemeClr val="tx1"/>
                </a:solidFill>
                <a:latin typeface="Times New Roman" panose="02020603050405020304" pitchFamily="18" charset="0"/>
                <a:cs typeface="Times New Roman" panose="02020603050405020304" pitchFamily="18" charset="0"/>
              </a:rPr>
              <a:t>L</a:t>
            </a:r>
            <a:r>
              <a:rPr lang="es-BO" dirty="0" err="1">
                <a:solidFill>
                  <a:schemeClr val="tx1"/>
                </a:solidFill>
                <a:latin typeface="Times New Roman" panose="02020603050405020304" pitchFamily="18" charset="0"/>
                <a:cs typeface="Times New Roman" panose="02020603050405020304" pitchFamily="18" charset="0"/>
              </a:rPr>
              <a:t>ic</a:t>
            </a:r>
            <a:r>
              <a:rPr lang="es-BO" dirty="0">
                <a:solidFill>
                  <a:schemeClr val="tx1"/>
                </a:solidFill>
                <a:latin typeface="Times New Roman" panose="02020603050405020304" pitchFamily="18" charset="0"/>
                <a:cs typeface="Times New Roman" panose="02020603050405020304" pitchFamily="18" charset="0"/>
              </a:rPr>
              <a:t>. Marcelo Aquino </a:t>
            </a:r>
          </a:p>
        </p:txBody>
      </p:sp>
      <p:pic>
        <p:nvPicPr>
          <p:cNvPr id="5" name="Imagen 4">
            <a:extLst>
              <a:ext uri="{FF2B5EF4-FFF2-40B4-BE49-F238E27FC236}">
                <a16:creationId xmlns:a16="http://schemas.microsoft.com/office/drawing/2014/main" id="{EE01076C-F8E3-F2C5-6AB6-2DB4E48B0624}"/>
              </a:ext>
            </a:extLst>
          </p:cNvPr>
          <p:cNvPicPr>
            <a:picLocks noChangeAspect="1"/>
          </p:cNvPicPr>
          <p:nvPr/>
        </p:nvPicPr>
        <p:blipFill>
          <a:blip r:embed="rId2"/>
          <a:stretch>
            <a:fillRect/>
          </a:stretch>
        </p:blipFill>
        <p:spPr>
          <a:xfrm>
            <a:off x="9773265" y="80132"/>
            <a:ext cx="2261419" cy="13568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837725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4916128"/>
          </a:xfrm>
        </p:spPr>
        <p:txBody>
          <a:bodyPr>
            <a:normAutofit fontScale="92500"/>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Capital de inversión:</a:t>
            </a:r>
          </a:p>
          <a:p>
            <a:pPr marL="114300" indent="0" algn="just">
              <a:buNone/>
            </a:pPr>
            <a:r>
              <a:rPr lang="es-MX" sz="4000" dirty="0">
                <a:solidFill>
                  <a:schemeClr val="tx1"/>
                </a:solidFill>
                <a:highlight>
                  <a:srgbClr val="1F1F1F"/>
                </a:highlight>
                <a:latin typeface="Times New Roman" panose="02020603050405020304" pitchFamily="18" charset="0"/>
                <a:cs typeface="Times New Roman" panose="02020603050405020304" pitchFamily="18" charset="0"/>
              </a:rPr>
              <a:t>E</a:t>
            </a:r>
            <a:r>
              <a:rPr lang="es-MX" sz="4000" b="0" i="0" dirty="0">
                <a:solidFill>
                  <a:schemeClr val="tx1"/>
                </a:solidFill>
                <a:effectLst/>
                <a:highlight>
                  <a:srgbClr val="1F1F1F"/>
                </a:highlight>
                <a:latin typeface="Times New Roman" panose="02020603050405020304" pitchFamily="18" charset="0"/>
                <a:cs typeface="Times New Roman" panose="02020603050405020304" pitchFamily="18" charset="0"/>
              </a:rPr>
              <a:t>s el dinero o activos que una persona o empresa destina a la compra de instrumentos financieros (acciones, bonos, bienes raíces) o activos físicos (maquinaria, tecnología) con el objetivo de generar ganancias y crecimiento a largo plazo, siendo una parte de los recursos totales enfocada en obtener un retorno positivo y asegurar la expansión o rentabilidad futura del negocio o patrimonio. </a:t>
            </a:r>
            <a:endParaRPr lang="es-MX" sz="44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8451756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4916128"/>
          </a:xfrm>
        </p:spPr>
        <p:txBody>
          <a:bodyPr>
            <a:normAutofit fontScale="92500" lnSpcReduction="20000"/>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Capital de operación </a:t>
            </a:r>
          </a:p>
          <a:p>
            <a:pPr marL="114300" indent="0" algn="just">
              <a:buNone/>
            </a:pPr>
            <a:r>
              <a:rPr lang="es-MX" sz="4000" b="0" i="0" dirty="0">
                <a:solidFill>
                  <a:srgbClr val="E6E8F0"/>
                </a:solidFill>
                <a:effectLst/>
                <a:highlight>
                  <a:srgbClr val="1F1F1F"/>
                </a:highlight>
                <a:latin typeface="Times New Roman" panose="02020603050405020304" pitchFamily="18" charset="0"/>
                <a:cs typeface="Times New Roman" panose="02020603050405020304" pitchFamily="18" charset="0"/>
              </a:rPr>
              <a:t>Es el capital necesario para financiar las operaciones diarias de una empresa, midiendo la capacidad de su negocio principal para generar efectivo, excluyendo el efectivo no operativo y la deuda financiera. Se calcula restando los pasivos corrientes operativos (como cuentas por pagar a proveedores) de los activos corrientes operativos (como inventario y cuentas por cobrar) y es crucial para la supervivencia del negocio</a:t>
            </a:r>
            <a:endParaRPr lang="es-MX" sz="4400" i="1" dirty="0">
              <a:solidFill>
                <a:schemeClr val="tx1"/>
              </a:solidFill>
              <a:latin typeface="Times New Roman" panose="02020603050405020304" pitchFamily="18" charset="0"/>
              <a:cs typeface="Times New Roman" panose="02020603050405020304" pitchFamily="18" charset="0"/>
            </a:endParaRPr>
          </a:p>
          <a:p>
            <a:pPr marL="114300" indent="0" algn="just">
              <a:buNone/>
            </a:pPr>
            <a:endParaRPr lang="es-BO" sz="4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3353664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2035276"/>
          </a:xfrm>
        </p:spPr>
        <p:txBody>
          <a:bodyPr>
            <a:normAutofit lnSpcReduction="10000"/>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Servicio.</a:t>
            </a:r>
          </a:p>
          <a:p>
            <a:pPr marL="114300" indent="0" algn="just">
              <a:buNone/>
            </a:pPr>
            <a:r>
              <a:rPr lang="es-MX" sz="3500" dirty="0">
                <a:solidFill>
                  <a:schemeClr val="tx1"/>
                </a:solidFill>
                <a:latin typeface="Times" panose="02020603050405020304" pitchFamily="18" charset="0"/>
                <a:cs typeface="Times" panose="02020603050405020304" pitchFamily="18" charset="0"/>
              </a:rPr>
              <a:t>Un servicio es un conjunto de </a:t>
            </a:r>
            <a:r>
              <a:rPr lang="es-MX" sz="3500" dirty="0">
                <a:solidFill>
                  <a:schemeClr val="tx1"/>
                </a:solidFill>
                <a:latin typeface="Times" panose="02020603050405020304" pitchFamily="18" charset="0"/>
                <a:cs typeface="Times" panose="02020603050405020304" pitchFamily="18" charset="0"/>
                <a:hlinkClick r:id="rId2" tooltip="Actividad económica">
                  <a:extLst>
                    <a:ext uri="{A12FA001-AC4F-418D-AE19-62706E023703}">
                      <ahyp:hlinkClr xmlns:ahyp="http://schemas.microsoft.com/office/drawing/2018/hyperlinkcolor" val="tx"/>
                    </a:ext>
                  </a:extLst>
                </a:hlinkClick>
              </a:rPr>
              <a:t>actividades</a:t>
            </a:r>
            <a:r>
              <a:rPr lang="es-MX" sz="3500" dirty="0">
                <a:solidFill>
                  <a:schemeClr val="tx1"/>
                </a:solidFill>
                <a:latin typeface="Times" panose="02020603050405020304" pitchFamily="18" charset="0"/>
                <a:cs typeface="Times" panose="02020603050405020304" pitchFamily="18" charset="0"/>
              </a:rPr>
              <a:t> que buscan satisfacer las necesidades de un </a:t>
            </a:r>
            <a:r>
              <a:rPr lang="es-MX" sz="3500" dirty="0">
                <a:solidFill>
                  <a:schemeClr val="tx1"/>
                </a:solidFill>
                <a:latin typeface="Times" panose="02020603050405020304" pitchFamily="18" charset="0"/>
                <a:cs typeface="Times" panose="02020603050405020304" pitchFamily="18" charset="0"/>
                <a:hlinkClick r:id="rId3" tooltip="Cliente (economía)">
                  <a:extLst>
                    <a:ext uri="{A12FA001-AC4F-418D-AE19-62706E023703}">
                      <ahyp:hlinkClr xmlns:ahyp="http://schemas.microsoft.com/office/drawing/2018/hyperlinkcolor" val="tx"/>
                    </a:ext>
                  </a:extLst>
                </a:hlinkClick>
              </a:rPr>
              <a:t>cliente</a:t>
            </a:r>
            <a:endParaRPr lang="es-MX" sz="3500" dirty="0">
              <a:solidFill>
                <a:schemeClr val="tx1"/>
              </a:solidFill>
              <a:latin typeface="Times" panose="02020603050405020304" pitchFamily="18" charset="0"/>
              <a:cs typeface="Times" panose="02020603050405020304" pitchFamily="18" charset="0"/>
            </a:endParaRPr>
          </a:p>
          <a:p>
            <a:pPr marL="114300" indent="0" algn="just">
              <a:buNone/>
            </a:pPr>
            <a:endParaRPr lang="es-MX" sz="3500" dirty="0">
              <a:solidFill>
                <a:schemeClr val="tx1"/>
              </a:solidFill>
              <a:latin typeface="Times" panose="02020603050405020304" pitchFamily="18" charset="0"/>
              <a:cs typeface="Times"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4"/>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6" name="Picture 2">
            <a:extLst>
              <a:ext uri="{FF2B5EF4-FFF2-40B4-BE49-F238E27FC236}">
                <a16:creationId xmlns:a16="http://schemas.microsoft.com/office/drawing/2014/main" id="{BFEA2C1F-EDA3-DC04-9340-32793B59D5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96524" y="2677650"/>
            <a:ext cx="2133356" cy="4019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818486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700942"/>
          </a:xfrm>
        </p:spPr>
        <p:txBody>
          <a:bodyPr>
            <a:normAutofit fontScale="90000"/>
          </a:bodyPr>
          <a:lstStyle/>
          <a:p>
            <a:r>
              <a:rPr lang="es-BO" sz="4700" b="1" u="sng" dirty="0" err="1">
                <a:solidFill>
                  <a:schemeClr val="tx1"/>
                </a:solidFill>
                <a:latin typeface="Times New Roman" panose="02020603050405020304" pitchFamily="18" charset="0"/>
                <a:cs typeface="Times New Roman" panose="02020603050405020304" pitchFamily="18" charset="0"/>
              </a:rPr>
              <a:t>Desgración</a:t>
            </a:r>
            <a:r>
              <a:rPr lang="es-BO" sz="4700" b="1" u="sng" dirty="0">
                <a:solidFill>
                  <a:schemeClr val="tx1"/>
                </a:solidFill>
                <a:latin typeface="Times New Roman" panose="02020603050405020304" pitchFamily="18" charset="0"/>
                <a:cs typeface="Times New Roman" panose="02020603050405020304" pitchFamily="18" charset="0"/>
              </a:rPr>
              <a:t> de cartera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985543"/>
            <a:ext cx="11596255" cy="2131141"/>
          </a:xfrm>
        </p:spPr>
        <p:txBody>
          <a:bodyPr>
            <a:noAutofit/>
          </a:bodyPr>
          <a:lstStyle/>
          <a:p>
            <a:pPr marL="114300" indent="0" algn="just">
              <a:buNone/>
            </a:pPr>
            <a:r>
              <a:rPr lang="es-MX" sz="3300" i="1" dirty="0">
                <a:solidFill>
                  <a:schemeClr val="tx1"/>
                </a:solidFill>
                <a:latin typeface="Times New Roman" panose="02020603050405020304" pitchFamily="18" charset="0"/>
                <a:cs typeface="Times New Roman" panose="02020603050405020304" pitchFamily="18" charset="0"/>
              </a:rPr>
              <a:t>Es importante que los consumidores financieros conozcan a cabalidad como disgrega la cartera de créditos  en las entidades financieras para tal efecto adjuntamos el siguiente cuadro </a:t>
            </a:r>
            <a:endParaRPr lang="es-BO" sz="33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Imagen 5">
            <a:extLst>
              <a:ext uri="{FF2B5EF4-FFF2-40B4-BE49-F238E27FC236}">
                <a16:creationId xmlns:a16="http://schemas.microsoft.com/office/drawing/2014/main" id="{020A4FAB-AFED-2D8F-6DF3-B8A78314110F}"/>
              </a:ext>
            </a:extLst>
          </p:cNvPr>
          <p:cNvPicPr>
            <a:picLocks noChangeAspect="1"/>
          </p:cNvPicPr>
          <p:nvPr/>
        </p:nvPicPr>
        <p:blipFill rotWithShape="1">
          <a:blip r:embed="rId3"/>
          <a:srcRect l="42419" t="31213" r="16210" b="24731"/>
          <a:stretch/>
        </p:blipFill>
        <p:spPr>
          <a:xfrm>
            <a:off x="5078360" y="2836587"/>
            <a:ext cx="6444520" cy="3860306"/>
          </a:xfrm>
          <a:prstGeom prst="rect">
            <a:avLst/>
          </a:prstGeom>
        </p:spPr>
      </p:pic>
    </p:spTree>
    <p:extLst>
      <p:ext uri="{BB962C8B-B14F-4D97-AF65-F5344CB8AC3E}">
        <p14:creationId xmlns:p14="http://schemas.microsoft.com/office/powerpoint/2010/main" val="16370891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284601"/>
            <a:ext cx="10123652"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Clasificación de la cartera por destino de crédito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5702711" y="1406013"/>
            <a:ext cx="6239908" cy="5167386"/>
          </a:xfrm>
        </p:spPr>
        <p:txBody>
          <a:bodyPr>
            <a:noAutofit/>
          </a:bodyPr>
          <a:lstStyle/>
          <a:p>
            <a:pPr marL="114300" indent="0" algn="just">
              <a:buNone/>
            </a:pPr>
            <a:r>
              <a:rPr lang="es-MX" sz="3200" i="1" dirty="0">
                <a:solidFill>
                  <a:schemeClr val="tx1"/>
                </a:solidFill>
                <a:latin typeface="Times New Roman" panose="02020603050405020304" pitchFamily="18" charset="0"/>
                <a:cs typeface="Times New Roman" panose="02020603050405020304" pitchFamily="18" charset="0"/>
              </a:rPr>
              <a:t>A partir de julio de 2015, con Resolución ASFI/570/2015 de 27.07.2015 se incluyen como crédito productivo, los créditos destinados al sector turismo (para capital de inversión) y a la producción intelectual, esta resolución se va actualizando según requerimiento y análisis del mercado financiero </a:t>
            </a:r>
            <a:endParaRPr lang="es-BO" sz="33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n 6">
            <a:extLst>
              <a:ext uri="{FF2B5EF4-FFF2-40B4-BE49-F238E27FC236}">
                <a16:creationId xmlns:a16="http://schemas.microsoft.com/office/drawing/2014/main" id="{472D3392-B888-4644-026D-6ADC8EB48DC7}"/>
              </a:ext>
            </a:extLst>
          </p:cNvPr>
          <p:cNvPicPr>
            <a:picLocks noChangeAspect="1"/>
          </p:cNvPicPr>
          <p:nvPr/>
        </p:nvPicPr>
        <p:blipFill rotWithShape="1">
          <a:blip r:embed="rId3"/>
          <a:srcRect l="47903" t="32401" r="14274" b="9821"/>
          <a:stretch/>
        </p:blipFill>
        <p:spPr>
          <a:xfrm>
            <a:off x="249381" y="1661650"/>
            <a:ext cx="5453329" cy="4911749"/>
          </a:xfrm>
          <a:prstGeom prst="rect">
            <a:avLst/>
          </a:prstGeom>
        </p:spPr>
      </p:pic>
    </p:spTree>
    <p:extLst>
      <p:ext uri="{BB962C8B-B14F-4D97-AF65-F5344CB8AC3E}">
        <p14:creationId xmlns:p14="http://schemas.microsoft.com/office/powerpoint/2010/main" val="18586132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70405"/>
            <a:ext cx="10123652"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Puntos a considerar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014196"/>
            <a:ext cx="11693239" cy="5543920"/>
          </a:xfrm>
        </p:spPr>
        <p:txBody>
          <a:bodyPr>
            <a:noAutofit/>
          </a:bodyPr>
          <a:lstStyle/>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Como parte del financiamiento al sector productivo, las EIF podrán incluir la asistencia técnica al deudor, de manera directa o indirecta, mediante la contratación de terceros especializados o a través de alianzas estratégicas</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Las EIF que no cuenten con tecnologías crediticias especializadas para atender a segmentos del sector productivo de la micro, pequeña y mediana empresa, urbana y rural, artesanos y organizaciones económicas comunitarias, podrán establecer alianzas estratégicas con otras entidades financieras, para la generación y gestión de cartera de créditos en dichos segmentos</a:t>
            </a:r>
            <a:endParaRPr lang="es-BO" sz="30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4827184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GESTION DE CREDITO AL SECTOR PRODUCTIVO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014196"/>
            <a:ext cx="11693239" cy="5543920"/>
          </a:xfrm>
        </p:spPr>
        <p:txBody>
          <a:bodyPr>
            <a:noAutofit/>
          </a:bodyPr>
          <a:lstStyle/>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Para la gestión de la cartera de créditos al sector productivo, la política de créditos de la Entidad de Intermediación Financiera debe establecer mínimamente:</a:t>
            </a:r>
          </a:p>
          <a:p>
            <a:pPr marL="628650" indent="-514350" algn="just">
              <a:buAutoNum type="alphaLcPeriod"/>
            </a:pPr>
            <a:r>
              <a:rPr lang="es-MX" sz="3000" i="1" dirty="0">
                <a:solidFill>
                  <a:schemeClr val="tx1"/>
                </a:solidFill>
                <a:latin typeface="Times New Roman" panose="02020603050405020304" pitchFamily="18" charset="0"/>
                <a:cs typeface="Times New Roman" panose="02020603050405020304" pitchFamily="18" charset="0"/>
              </a:rPr>
              <a:t>El desarrollo e implementación de productos financieros orientados al sector productivo . </a:t>
            </a:r>
          </a:p>
          <a:p>
            <a:pPr marL="628650" indent="-514350" algn="just">
              <a:buAutoNum type="alphaLcPeriod"/>
            </a:pPr>
            <a:r>
              <a:rPr lang="es-MX" sz="3000" i="1" dirty="0">
                <a:solidFill>
                  <a:schemeClr val="tx1"/>
                </a:solidFill>
                <a:latin typeface="Times New Roman" panose="02020603050405020304" pitchFamily="18" charset="0"/>
                <a:cs typeface="Times New Roman" panose="02020603050405020304" pitchFamily="18" charset="0"/>
              </a:rPr>
              <a:t>b. Las gestiones para la inserción en el mercado de los productos financieros destinados al sector productivo</a:t>
            </a: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509720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GESTION DE CREDITO AL SECTOR PRODUCTIVO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014196"/>
            <a:ext cx="11693239" cy="5543920"/>
          </a:xfrm>
        </p:spPr>
        <p:txBody>
          <a:bodyPr>
            <a:noAutofit/>
          </a:bodyPr>
          <a:lstStyle/>
          <a:p>
            <a:pPr marL="114300" indent="0" algn="just">
              <a:buNone/>
            </a:pPr>
            <a:r>
              <a:rPr lang="es-MX" sz="3500" i="1" dirty="0">
                <a:solidFill>
                  <a:schemeClr val="tx1"/>
                </a:solidFill>
                <a:latin typeface="Times New Roman" panose="02020603050405020304" pitchFamily="18" charset="0"/>
                <a:cs typeface="Times New Roman" panose="02020603050405020304" pitchFamily="18" charset="0"/>
              </a:rPr>
              <a:t>C. El otorgamiento de financiamiento a las actividades económicas comprendidas en las cadenas productivas . </a:t>
            </a:r>
          </a:p>
          <a:p>
            <a:pPr marL="114300" indent="0" algn="just">
              <a:buNone/>
            </a:pPr>
            <a:r>
              <a:rPr lang="es-MX" sz="3500" i="1" dirty="0">
                <a:solidFill>
                  <a:schemeClr val="tx1"/>
                </a:solidFill>
                <a:latin typeface="Times New Roman" panose="02020603050405020304" pitchFamily="18" charset="0"/>
                <a:cs typeface="Times New Roman" panose="02020603050405020304" pitchFamily="18" charset="0"/>
              </a:rPr>
              <a:t>d. Los porcentajes de participación y crecimiento de dicha cartera en los portafolios crediticios de la Entidad de Intermediación Financiera, en el marco de los niveles mínimos y las metas intermedias de cartera, determinados por la legislación y normativa vigente .</a:t>
            </a:r>
            <a:endParaRPr lang="es-BO" sz="3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259576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GESTION DE LA CARTERA DE CREDITOS AGROPECUARIOS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166343"/>
            <a:ext cx="11693239" cy="5543920"/>
          </a:xfrm>
        </p:spPr>
        <p:txBody>
          <a:bodyPr>
            <a:noAutofit/>
          </a:bodyPr>
          <a:lstStyle/>
          <a:p>
            <a:pPr marL="628650" indent="-514350" algn="just">
              <a:buAutoNum type="alphaUcPeriod"/>
            </a:pPr>
            <a:r>
              <a:rPr lang="es-MX" sz="2600" dirty="0">
                <a:solidFill>
                  <a:schemeClr val="tx1"/>
                </a:solidFill>
                <a:latin typeface="Times New Roman" panose="02020603050405020304" pitchFamily="18" charset="0"/>
                <a:cs typeface="Times New Roman" panose="02020603050405020304" pitchFamily="18" charset="0"/>
              </a:rPr>
              <a:t>El proceso de levantar y verificar información en el sitio de producción, es indispensable para la otorgación y evaluación del crédito . </a:t>
            </a:r>
          </a:p>
          <a:p>
            <a:pPr marL="628650" indent="-514350" algn="just">
              <a:buAutoNum type="alphaUcPeriod"/>
            </a:pPr>
            <a:r>
              <a:rPr lang="es-MX" sz="2600" dirty="0">
                <a:solidFill>
                  <a:schemeClr val="tx1"/>
                </a:solidFill>
                <a:latin typeface="Times New Roman" panose="02020603050405020304" pitchFamily="18" charset="0"/>
                <a:cs typeface="Times New Roman" panose="02020603050405020304" pitchFamily="18" charset="0"/>
              </a:rPr>
              <a:t>El ciclo productivo, como base para la evaluación de la capacidad de pago del deudor, debe determinar los momentos oportunos para desembolsos y planes de pago del crédito . </a:t>
            </a:r>
          </a:p>
          <a:p>
            <a:pPr marL="628650" indent="-514350" algn="just">
              <a:buAutoNum type="alphaUcPeriod"/>
            </a:pPr>
            <a:r>
              <a:rPr lang="es-MX" sz="2600" dirty="0">
                <a:solidFill>
                  <a:schemeClr val="tx1"/>
                </a:solidFill>
                <a:latin typeface="Times New Roman" panose="02020603050405020304" pitchFamily="18" charset="0"/>
                <a:cs typeface="Times New Roman" panose="02020603050405020304" pitchFamily="18" charset="0"/>
              </a:rPr>
              <a:t>Los factores de producción : sistema manual, </a:t>
            </a:r>
            <a:r>
              <a:rPr lang="es-MX" sz="2600" dirty="0" err="1">
                <a:solidFill>
                  <a:schemeClr val="tx1"/>
                </a:solidFill>
                <a:latin typeface="Times New Roman" panose="02020603050405020304" pitchFamily="18" charset="0"/>
                <a:cs typeface="Times New Roman" panose="02020603050405020304" pitchFamily="18" charset="0"/>
              </a:rPr>
              <a:t>semimecanizado</a:t>
            </a:r>
            <a:r>
              <a:rPr lang="es-MX" sz="2600" dirty="0">
                <a:solidFill>
                  <a:schemeClr val="tx1"/>
                </a:solidFill>
                <a:latin typeface="Times New Roman" panose="02020603050405020304" pitchFamily="18" charset="0"/>
                <a:cs typeface="Times New Roman" panose="02020603050405020304" pitchFamily="18" charset="0"/>
              </a:rPr>
              <a:t> o mecanizado, producción intensiva o extensiva, sistemas de riego y otros que la entidad supervisada determine, así como las características de las regiones geográficas, deben ser considerados en la evaluación del crédito .</a:t>
            </a:r>
            <a:endParaRPr lang="es-BO" sz="26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12888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GESTION DE LA CARTERA DE CREDITOS AGROPECUARIOS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166343"/>
            <a:ext cx="11693239" cy="5543920"/>
          </a:xfrm>
        </p:spPr>
        <p:txBody>
          <a:bodyPr>
            <a:noAutofit/>
          </a:bodyPr>
          <a:lstStyle/>
          <a:p>
            <a:pPr marL="114300" indent="0" algn="just">
              <a:buNone/>
            </a:pPr>
            <a:r>
              <a:rPr lang="es-MX" sz="3500" dirty="0">
                <a:solidFill>
                  <a:schemeClr val="tx1"/>
                </a:solidFill>
                <a:latin typeface="Times New Roman" panose="02020603050405020304" pitchFamily="18" charset="0"/>
                <a:cs typeface="Times New Roman" panose="02020603050405020304" pitchFamily="18" charset="0"/>
              </a:rPr>
              <a:t>D. Las actividades adicionales deben ser incluidas en la determinación de la capacidad de pago del productor agropecuario junto con la actividad principal . </a:t>
            </a:r>
          </a:p>
          <a:p>
            <a:pPr marL="114300" indent="0" algn="just">
              <a:buNone/>
            </a:pPr>
            <a:r>
              <a:rPr lang="es-MX" sz="3500" dirty="0">
                <a:solidFill>
                  <a:schemeClr val="tx1"/>
                </a:solidFill>
                <a:latin typeface="Times New Roman" panose="02020603050405020304" pitchFamily="18" charset="0"/>
                <a:cs typeface="Times New Roman" panose="02020603050405020304" pitchFamily="18" charset="0"/>
              </a:rPr>
              <a:t>E.- La dispersión de los productores agropecuarios en el área rural, requiere que la entidad supervisada establezca mecanismos adecuados para el seguimiento y recuperación del crédito .</a:t>
            </a:r>
            <a:endParaRPr lang="es-BO" sz="3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182152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236827"/>
            <a:ext cx="10515600" cy="1325563"/>
          </a:xfrm>
        </p:spPr>
        <p:txBody>
          <a:bodyPr>
            <a:normAutofit/>
          </a:bodyPr>
          <a:lstStyle/>
          <a:p>
            <a:r>
              <a:rPr lang="es-BO" sz="6000" b="1" u="sng" dirty="0">
                <a:solidFill>
                  <a:schemeClr val="tx1"/>
                </a:solidFill>
                <a:latin typeface="Times New Roman" panose="02020603050405020304" pitchFamily="18" charset="0"/>
                <a:cs typeface="Times New Roman" panose="02020603050405020304" pitchFamily="18" charset="0"/>
              </a:rPr>
              <a:t>OBJETIVO DE CURSO </a:t>
            </a:r>
            <a:endParaRPr lang="es-BO" sz="6000" b="1" dirty="0">
              <a:solidFill>
                <a:schemeClr val="tx1"/>
              </a:solidFill>
            </a:endParaRPr>
          </a:p>
        </p:txBody>
      </p:sp>
      <p:sp>
        <p:nvSpPr>
          <p:cNvPr id="3" name="Marcador de contenido 2"/>
          <p:cNvSpPr>
            <a:spLocks noGrp="1"/>
          </p:cNvSpPr>
          <p:nvPr>
            <p:ph idx="1"/>
          </p:nvPr>
        </p:nvSpPr>
        <p:spPr>
          <a:xfrm>
            <a:off x="249381" y="1562390"/>
            <a:ext cx="11596255" cy="4395066"/>
          </a:xfrm>
        </p:spPr>
        <p:txBody>
          <a:bodyPr>
            <a:normAutofit fontScale="92500" lnSpcReduction="10000"/>
          </a:bodyPr>
          <a:lstStyle/>
          <a:p>
            <a:pPr marL="0" indent="0" algn="just">
              <a:buNone/>
            </a:pPr>
            <a:r>
              <a:rPr lang="es-BO" sz="6000" i="1" dirty="0">
                <a:solidFill>
                  <a:schemeClr val="tx1"/>
                </a:solidFill>
                <a:latin typeface="Times New Roman" panose="02020603050405020304" pitchFamily="18" charset="0"/>
                <a:cs typeface="Times New Roman" panose="02020603050405020304" pitchFamily="18" charset="0"/>
              </a:rPr>
              <a:t>Que los consumidores financieros conozcan los beneficios que ofrece la cooperativa en beneficio de este sector dando a conocer las ventajas y/o características</a:t>
            </a:r>
          </a:p>
          <a:p>
            <a:pPr marL="0" indent="0">
              <a:buNone/>
            </a:pPr>
            <a:endParaRPr lang="es-BO" dirty="0"/>
          </a:p>
        </p:txBody>
      </p:sp>
      <p:pic>
        <p:nvPicPr>
          <p:cNvPr id="4" name="Imagen 3">
            <a:extLst>
              <a:ext uri="{FF2B5EF4-FFF2-40B4-BE49-F238E27FC236}">
                <a16:creationId xmlns:a16="http://schemas.microsoft.com/office/drawing/2014/main" id="{F7EC9C3A-A25B-2A54-E744-1A49E78AA803}"/>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285528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TIPOS DE CREDITO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166343"/>
            <a:ext cx="11693239" cy="5543920"/>
          </a:xfrm>
        </p:spPr>
        <p:txBody>
          <a:bodyPr>
            <a:noAutofit/>
          </a:bodyPr>
          <a:lstStyle/>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LA CACSA OFRECE LOS SIGUIENTES TIPOS DE CREDITO ORIENTADO A ESTE SECTOR LOS QUE DETALLAMOS A CONTINUACION </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agropecuario debidamente garantizado. </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con garantías reales. </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agropecuario estructurado. </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agropecuario por producto almacenado.</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agropecuario para producción por contrato. </a:t>
            </a:r>
          </a:p>
          <a:p>
            <a:pPr marL="114300" indent="0" algn="just">
              <a:buNone/>
            </a:pPr>
            <a:r>
              <a:rPr lang="es-MX" sz="3000" i="1" dirty="0">
                <a:solidFill>
                  <a:schemeClr val="tx1"/>
                </a:solidFill>
                <a:latin typeface="Times New Roman" panose="02020603050405020304" pitchFamily="18" charset="0"/>
                <a:cs typeface="Times New Roman" panose="02020603050405020304" pitchFamily="18" charset="0"/>
              </a:rPr>
              <a:t>Crédito con garantías no convencionales.</a:t>
            </a:r>
            <a:endParaRPr lang="es-BO" sz="30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177593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Autofit/>
          </a:bodyPr>
          <a:lstStyle/>
          <a:p>
            <a:r>
              <a:rPr lang="es-BO" sz="3500" b="1" u="sng" dirty="0">
                <a:solidFill>
                  <a:schemeClr val="tx1"/>
                </a:solidFill>
                <a:latin typeface="Times New Roman" panose="02020603050405020304" pitchFamily="18" charset="0"/>
                <a:cs typeface="Times New Roman" panose="02020603050405020304" pitchFamily="18" charset="0"/>
              </a:rPr>
              <a:t>EXPANSION DE LOS SERVICIOS FINANCIEROS SEGÚN LA GEOREFERENCIACION  </a:t>
            </a:r>
            <a:r>
              <a:rPr lang="es-ES" sz="3500" b="1" u="sng" dirty="0">
                <a:solidFill>
                  <a:schemeClr val="tx1"/>
                </a:solidFill>
                <a:latin typeface="Times New Roman" pitchFamily="18" charset="0"/>
                <a:cs typeface="Times New Roman" pitchFamily="18" charset="0"/>
              </a:rPr>
              <a:t> </a:t>
            </a:r>
            <a:r>
              <a:rPr lang="es-BO" sz="3500" b="1" u="sng" dirty="0">
                <a:solidFill>
                  <a:schemeClr val="tx1"/>
                </a:solidFill>
                <a:latin typeface="Times New Roman" panose="02020603050405020304" pitchFamily="18" charset="0"/>
                <a:cs typeface="Times New Roman" panose="02020603050405020304" pitchFamily="18" charset="0"/>
              </a:rPr>
              <a:t> </a:t>
            </a:r>
            <a:endParaRPr lang="es-BO" sz="3500" b="1" u="sng" dirty="0">
              <a:solidFill>
                <a:schemeClr val="tx1"/>
              </a:solidFill>
            </a:endParaRPr>
          </a:p>
        </p:txBody>
      </p:sp>
      <p:sp>
        <p:nvSpPr>
          <p:cNvPr id="3" name="Marcador de contenido 2"/>
          <p:cNvSpPr>
            <a:spLocks noGrp="1"/>
          </p:cNvSpPr>
          <p:nvPr>
            <p:ph idx="1"/>
          </p:nvPr>
        </p:nvSpPr>
        <p:spPr>
          <a:xfrm>
            <a:off x="249381" y="1166343"/>
            <a:ext cx="11693239" cy="5543920"/>
          </a:xfrm>
        </p:spPr>
        <p:txBody>
          <a:bodyPr>
            <a:noAutofit/>
          </a:bodyPr>
          <a:lstStyle/>
          <a:p>
            <a:pPr marL="114300" indent="0" algn="just">
              <a:buNone/>
            </a:pPr>
            <a:r>
              <a:rPr lang="es-MX" sz="2800" dirty="0">
                <a:solidFill>
                  <a:schemeClr val="tx1"/>
                </a:solidFill>
                <a:latin typeface="Times New Roman" panose="02020603050405020304" pitchFamily="18" charset="0"/>
                <a:cs typeface="Times New Roman" panose="02020603050405020304" pitchFamily="18" charset="0"/>
              </a:rPr>
              <a:t>ASFI establecerá las metas anuales de expansión de la cobertura geográfica de los servicios financieros para cada entidad de intermediación financiera.</a:t>
            </a:r>
            <a:endParaRPr lang="es-MX" sz="2800" i="1" dirty="0">
              <a:solidFill>
                <a:schemeClr val="tx1"/>
              </a:solidFill>
              <a:latin typeface="Times New Roman" panose="02020603050405020304" pitchFamily="18" charset="0"/>
              <a:cs typeface="Times New Roman" panose="02020603050405020304" pitchFamily="18" charset="0"/>
            </a:endParaRPr>
          </a:p>
          <a:p>
            <a:pPr marL="114300" indent="0" algn="just">
              <a:buNone/>
            </a:pPr>
            <a:r>
              <a:rPr lang="es-MX" sz="2800" dirty="0">
                <a:solidFill>
                  <a:schemeClr val="tx1"/>
                </a:solidFill>
                <a:latin typeface="Times New Roman" panose="02020603050405020304" pitchFamily="18" charset="0"/>
                <a:cs typeface="Times New Roman" panose="02020603050405020304" pitchFamily="18" charset="0"/>
              </a:rPr>
              <a:t>ASFI publicará mensualmente en el sitio web de la Red Supernet, el Mapa de Cobertura Geográfica de los Servicios Financieros vigente, el cual presentará los municipios del país, clasificados en niveles de nula, baja, media y alta cobertura geográfica de servicios financieros.</a:t>
            </a:r>
            <a:endParaRPr lang="es-MX" sz="2800" i="1" dirty="0">
              <a:solidFill>
                <a:schemeClr val="tx1"/>
              </a:solidFill>
              <a:latin typeface="Times New Roman" panose="02020603050405020304" pitchFamily="18" charset="0"/>
              <a:cs typeface="Times New Roman" panose="02020603050405020304" pitchFamily="18" charset="0"/>
            </a:endParaRPr>
          </a:p>
          <a:p>
            <a:pPr marL="114300" indent="0" algn="just">
              <a:buNone/>
            </a:pPr>
            <a:r>
              <a:rPr lang="es-MX" sz="2800" dirty="0">
                <a:solidFill>
                  <a:schemeClr val="tx1"/>
                </a:solidFill>
                <a:latin typeface="Times New Roman" panose="02020603050405020304" pitchFamily="18" charset="0"/>
                <a:cs typeface="Times New Roman" panose="02020603050405020304" pitchFamily="18" charset="0"/>
              </a:rPr>
              <a:t>Las entidades de intermediación financiera considerarán el citado Mapa de Cobertura Geográfica de los Servicios Financieros, para instalar el número de puntos de atención financiera asignado por ASFI, en municipios con nula cobertura de servicios financieros, en cumplimiento de las metas anuales de expansión de cobertura geográfica</a:t>
            </a:r>
            <a:r>
              <a:rPr lang="es-MX" sz="2800" dirty="0">
                <a:latin typeface="Times New Roman" panose="02020603050405020304" pitchFamily="18" charset="0"/>
                <a:cs typeface="Times New Roman" panose="02020603050405020304" pitchFamily="18" charset="0"/>
              </a:rPr>
              <a:t>.</a:t>
            </a:r>
            <a:endParaRPr lang="es-BO" sz="28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8644823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313254"/>
            <a:ext cx="10733251" cy="700942"/>
          </a:xfrm>
        </p:spPr>
        <p:txBody>
          <a:bodyPr>
            <a:noAutofit/>
          </a:bodyPr>
          <a:lstStyle/>
          <a:p>
            <a:r>
              <a:rPr lang="es-BO" sz="3500" b="1" u="sng" dirty="0">
                <a:solidFill>
                  <a:schemeClr val="tx1"/>
                </a:solidFill>
                <a:latin typeface="Times New Roman" panose="02020603050405020304" pitchFamily="18" charset="0"/>
                <a:cs typeface="Times New Roman" panose="02020603050405020304" pitchFamily="18" charset="0"/>
              </a:rPr>
              <a:t>EXPANSION DE LOS SERVICIOS FINANCIEROS SEGÚN LA GEOREFERENCIACION  </a:t>
            </a:r>
            <a:r>
              <a:rPr lang="es-ES" sz="3500" b="1" u="sng" dirty="0">
                <a:solidFill>
                  <a:schemeClr val="tx1"/>
                </a:solidFill>
                <a:latin typeface="Times New Roman" pitchFamily="18" charset="0"/>
                <a:cs typeface="Times New Roman" pitchFamily="18" charset="0"/>
              </a:rPr>
              <a:t> </a:t>
            </a:r>
            <a:r>
              <a:rPr lang="es-BO" sz="3500" b="1" u="sng" dirty="0">
                <a:solidFill>
                  <a:schemeClr val="tx1"/>
                </a:solidFill>
                <a:latin typeface="Times New Roman" panose="02020603050405020304" pitchFamily="18" charset="0"/>
                <a:cs typeface="Times New Roman" panose="02020603050405020304" pitchFamily="18" charset="0"/>
              </a:rPr>
              <a:t> </a:t>
            </a:r>
            <a:endParaRPr lang="es-BO" sz="3500" b="1" u="sng" dirty="0">
              <a:solidFill>
                <a:schemeClr val="tx1"/>
              </a:solidFill>
            </a:endParaRPr>
          </a:p>
        </p:txBody>
      </p:sp>
      <p:sp>
        <p:nvSpPr>
          <p:cNvPr id="3" name="Marcador de contenido 2"/>
          <p:cNvSpPr>
            <a:spLocks noGrp="1"/>
          </p:cNvSpPr>
          <p:nvPr>
            <p:ph idx="1"/>
          </p:nvPr>
        </p:nvSpPr>
        <p:spPr>
          <a:xfrm>
            <a:off x="249381" y="1166343"/>
            <a:ext cx="11693239" cy="5543920"/>
          </a:xfrm>
        </p:spPr>
        <p:txBody>
          <a:bodyPr>
            <a:noAutofit/>
          </a:bodyPr>
          <a:lstStyle/>
          <a:p>
            <a:pPr marL="114300" indent="0" algn="just">
              <a:buNone/>
            </a:pPr>
            <a:r>
              <a:rPr lang="es-MX" sz="3000" dirty="0">
                <a:solidFill>
                  <a:schemeClr val="tx1"/>
                </a:solidFill>
                <a:latin typeface="Times New Roman" panose="02020603050405020304" pitchFamily="18" charset="0"/>
                <a:cs typeface="Times New Roman" panose="02020603050405020304" pitchFamily="18" charset="0"/>
              </a:rPr>
              <a:t>Una vez que ASFI, mediante nota formal, acepte la solicitud inicial o intención, la entidad de intermediación financiera debe iniciar el trámite de apertura del punto de atención financiera, conforme establece el presente Reglamento, en un plazo no mayor a los sesenta (60) días calendario de la aceptación</a:t>
            </a:r>
          </a:p>
          <a:p>
            <a:pPr marL="114300" indent="0" algn="just">
              <a:buNone/>
            </a:pPr>
            <a:r>
              <a:rPr lang="es-MX" sz="3000" dirty="0">
                <a:solidFill>
                  <a:schemeClr val="tx1"/>
                </a:solidFill>
                <a:latin typeface="Times New Roman" panose="02020603050405020304" pitchFamily="18" charset="0"/>
                <a:cs typeface="Times New Roman" panose="02020603050405020304" pitchFamily="18" charset="0"/>
              </a:rPr>
              <a:t>Oficinas centrales, sucursales, agencias fijas, agencias móviles, locales compartidos, oficinas externas, puntos corresponsales financieros, puntos corresponsales no financieros y oficinas feriales de atención recurrente</a:t>
            </a:r>
            <a:endParaRPr lang="es-BO" sz="30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301410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2449085"/>
            <a:ext cx="11942619" cy="1325563"/>
          </a:xfrm>
        </p:spPr>
        <p:txBody>
          <a:bodyPr>
            <a:normAutofit fontScale="90000"/>
          </a:bodyPr>
          <a:lstStyle/>
          <a:p>
            <a:pPr algn="ctr"/>
            <a:r>
              <a:rPr lang="es-BO" sz="4700" b="1" u="sng" dirty="0">
                <a:solidFill>
                  <a:schemeClr val="tx1"/>
                </a:solidFill>
                <a:latin typeface="Times New Roman" panose="02020603050405020304" pitchFamily="18" charset="0"/>
                <a:cs typeface="Times New Roman" panose="02020603050405020304" pitchFamily="18" charset="0"/>
              </a:rPr>
              <a:t>ANALISIS DE LA COYUNTURA DE NUESTRO PAIS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3447048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0217" y="2355273"/>
            <a:ext cx="11596255" cy="1052945"/>
          </a:xfrm>
        </p:spPr>
        <p:txBody>
          <a:bodyPr>
            <a:normAutofit lnSpcReduction="10000"/>
          </a:bodyPr>
          <a:lstStyle/>
          <a:p>
            <a:pPr marL="0" indent="0" algn="ctr">
              <a:buNone/>
            </a:pPr>
            <a:r>
              <a:rPr lang="es-BO" sz="7000" b="1" dirty="0">
                <a:solidFill>
                  <a:schemeClr val="tx1"/>
                </a:solidFill>
                <a:latin typeface="Times New Roman" panose="02020603050405020304" pitchFamily="18" charset="0"/>
                <a:cs typeface="Times New Roman" panose="02020603050405020304" pitchFamily="18" charset="0"/>
              </a:rPr>
              <a:t>MUCHAS GRACIAS.</a:t>
            </a:r>
          </a:p>
        </p:txBody>
      </p:sp>
    </p:spTree>
    <p:extLst>
      <p:ext uri="{BB962C8B-B14F-4D97-AF65-F5344CB8AC3E}">
        <p14:creationId xmlns:p14="http://schemas.microsoft.com/office/powerpoint/2010/main" val="28053802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51275"/>
            <a:ext cx="9632039" cy="824436"/>
          </a:xfrm>
        </p:spPr>
        <p:txBody>
          <a:bodyPr>
            <a:normAutofit/>
          </a:bodyPr>
          <a:lstStyle/>
          <a:p>
            <a:r>
              <a:rPr lang="es-BO" sz="4000" b="1" u="sng" dirty="0">
                <a:solidFill>
                  <a:schemeClr val="tx1"/>
                </a:solidFill>
                <a:latin typeface="Times New Roman" panose="02020603050405020304" pitchFamily="18" charset="0"/>
                <a:cs typeface="Times New Roman" panose="02020603050405020304" pitchFamily="18" charset="0"/>
              </a:rPr>
              <a:t>COMPETENCIAS A SER ADQUIRIDAS </a:t>
            </a:r>
            <a:endParaRPr lang="es-BO" sz="4000" b="1" dirty="0">
              <a:solidFill>
                <a:schemeClr val="tx1"/>
              </a:solidFill>
            </a:endParaRPr>
          </a:p>
        </p:txBody>
      </p:sp>
      <p:sp>
        <p:nvSpPr>
          <p:cNvPr id="3" name="Marcador de contenido 2"/>
          <p:cNvSpPr>
            <a:spLocks noGrp="1"/>
          </p:cNvSpPr>
          <p:nvPr>
            <p:ph idx="1"/>
          </p:nvPr>
        </p:nvSpPr>
        <p:spPr>
          <a:xfrm>
            <a:off x="249381" y="1375577"/>
            <a:ext cx="11596255" cy="4976062"/>
          </a:xfrm>
        </p:spPr>
        <p:txBody>
          <a:bodyPr>
            <a:normAutofit/>
          </a:bodyPr>
          <a:lstStyle/>
          <a:p>
            <a:pPr marL="0" indent="0" algn="just">
              <a:buNone/>
            </a:pPr>
            <a:r>
              <a:rPr lang="es-BO" sz="4800" i="1" dirty="0">
                <a:solidFill>
                  <a:schemeClr val="tx1"/>
                </a:solidFill>
                <a:latin typeface="Times New Roman" panose="02020603050405020304" pitchFamily="18" charset="0"/>
                <a:cs typeface="Times New Roman" panose="02020603050405020304" pitchFamily="18" charset="0"/>
              </a:rPr>
              <a:t>Comprensión y conocimiento en base a las características y beneficios que ofrece la cooperativa a este sector que es aun vulnerable en el mercado financiero de nuestro país  </a:t>
            </a:r>
          </a:p>
        </p:txBody>
      </p:sp>
      <p:pic>
        <p:nvPicPr>
          <p:cNvPr id="4" name="Imagen 3">
            <a:extLst>
              <a:ext uri="{FF2B5EF4-FFF2-40B4-BE49-F238E27FC236}">
                <a16:creationId xmlns:a16="http://schemas.microsoft.com/office/drawing/2014/main" id="{496F43A5-1BFA-F68A-5805-7936AD8EA1E0}"/>
              </a:ext>
            </a:extLst>
          </p:cNvPr>
          <p:cNvPicPr>
            <a:picLocks noChangeAspect="1"/>
          </p:cNvPicPr>
          <p:nvPr/>
        </p:nvPicPr>
        <p:blipFill>
          <a:blip r:embed="rId2"/>
          <a:stretch>
            <a:fillRect/>
          </a:stretch>
        </p:blipFill>
        <p:spPr>
          <a:xfrm>
            <a:off x="10706211" y="151275"/>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7697105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31612" y="2585884"/>
            <a:ext cx="11128775" cy="1191105"/>
          </a:xfrm>
        </p:spPr>
        <p:txBody>
          <a:bodyPr>
            <a:noAutofit/>
          </a:bodyPr>
          <a:lstStyle/>
          <a:p>
            <a:r>
              <a:rPr lang="es-MX" sz="4500" b="1"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CONCEPTOS BASICOS </a:t>
            </a:r>
            <a:endParaRPr lang="es-BO" sz="4500" b="1" dirty="0">
              <a:solidFill>
                <a:schemeClr val="tx1"/>
              </a:solidFill>
              <a:latin typeface="Times New Roman" panose="02020603050405020304" pitchFamily="18" charset="0"/>
              <a:cs typeface="Times New Roman" panose="02020603050405020304" pitchFamily="18" charset="0"/>
            </a:endParaRPr>
          </a:p>
        </p:txBody>
      </p:sp>
      <p:pic>
        <p:nvPicPr>
          <p:cNvPr id="5" name="Imagen 4">
            <a:extLst>
              <a:ext uri="{FF2B5EF4-FFF2-40B4-BE49-F238E27FC236}">
                <a16:creationId xmlns:a16="http://schemas.microsoft.com/office/drawing/2014/main" id="{EE01076C-F8E3-F2C5-6AB6-2DB4E48B0624}"/>
              </a:ext>
            </a:extLst>
          </p:cNvPr>
          <p:cNvPicPr>
            <a:picLocks noChangeAspect="1"/>
          </p:cNvPicPr>
          <p:nvPr/>
        </p:nvPicPr>
        <p:blipFill>
          <a:blip r:embed="rId2"/>
          <a:stretch>
            <a:fillRect/>
          </a:stretch>
        </p:blipFill>
        <p:spPr>
          <a:xfrm>
            <a:off x="9773265" y="80132"/>
            <a:ext cx="2261419" cy="13568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261454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236827"/>
            <a:ext cx="10575935" cy="1325563"/>
          </a:xfrm>
        </p:spPr>
        <p:txBody>
          <a:bodyPr>
            <a:normAutofit fontScale="90000"/>
          </a:bodyPr>
          <a:lstStyle/>
          <a:p>
            <a:r>
              <a:rPr lang="es-BO" sz="4700" b="1" u="sng" dirty="0">
                <a:solidFill>
                  <a:schemeClr val="tx1"/>
                </a:solidFill>
                <a:latin typeface="Times New Roman" panose="02020603050405020304" pitchFamily="18" charset="0"/>
                <a:cs typeface="Times New Roman" panose="02020603050405020304" pitchFamily="18" charset="0"/>
              </a:rPr>
              <a:t>CUAL ES EL SIGNIFICADO DE UNA ORGANIZACIÓN PRODUCTIVA RURAL </a:t>
            </a:r>
            <a:endParaRPr lang="es-BO" sz="4700" b="1" u="sng" dirty="0">
              <a:solidFill>
                <a:schemeClr val="tx1"/>
              </a:solidFill>
            </a:endParaRPr>
          </a:p>
        </p:txBody>
      </p:sp>
      <p:sp>
        <p:nvSpPr>
          <p:cNvPr id="3" name="Marcador de contenido 2"/>
          <p:cNvSpPr>
            <a:spLocks noGrp="1"/>
          </p:cNvSpPr>
          <p:nvPr>
            <p:ph idx="1"/>
          </p:nvPr>
        </p:nvSpPr>
        <p:spPr>
          <a:xfrm>
            <a:off x="249381" y="1562389"/>
            <a:ext cx="11596255" cy="4651597"/>
          </a:xfrm>
        </p:spPr>
        <p:txBody>
          <a:bodyPr>
            <a:normAutofit/>
          </a:bodyPr>
          <a:lstStyle/>
          <a:p>
            <a:pPr marL="114300" indent="0" algn="just">
              <a:buNone/>
            </a:pPr>
            <a:r>
              <a:rPr lang="es-MX" sz="4500" i="1" dirty="0">
                <a:solidFill>
                  <a:schemeClr val="tx1"/>
                </a:solidFill>
                <a:latin typeface="Times New Roman" panose="02020603050405020304" pitchFamily="18" charset="0"/>
                <a:cs typeface="Times New Roman" panose="02020603050405020304" pitchFamily="18" charset="0"/>
              </a:rPr>
              <a:t>Las organizaciones rurales son asociaciones conformadas por personas naturales con derecho constitucional por ley, cuya objetivo de esta organización es coordinar actividades productivas de asistencia mutua y comercialización de los productos entre otros</a:t>
            </a:r>
            <a:endParaRPr lang="es-BO" sz="4500" i="1" dirty="0">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7596109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236827"/>
            <a:ext cx="10123652" cy="1325563"/>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Que es la producción rural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562389"/>
            <a:ext cx="11596255" cy="4651597"/>
          </a:xfrm>
        </p:spPr>
        <p:txBody>
          <a:bodyPr>
            <a:normAutofit/>
          </a:bodyPr>
          <a:lstStyle/>
          <a:p>
            <a:pPr marL="114300" indent="0" algn="just">
              <a:buNone/>
            </a:pPr>
            <a:r>
              <a:rPr lang="es-MX" sz="4500" i="1" dirty="0">
                <a:solidFill>
                  <a:schemeClr val="tx1"/>
                </a:solidFill>
                <a:latin typeface="Times New Roman" panose="02020603050405020304" pitchFamily="18" charset="0"/>
                <a:cs typeface="Times New Roman" panose="02020603050405020304" pitchFamily="18" charset="0"/>
              </a:rPr>
              <a:t>Es un conjunto de actividades económicas y técnicas relacionadas con el tratamiento del suelo y el cultivo de la tierra para la producción de alimentos </a:t>
            </a:r>
            <a:endParaRPr lang="es-BO" sz="4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088758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4916128"/>
          </a:xfrm>
        </p:spPr>
        <p:txBody>
          <a:bodyPr>
            <a:normAutofit/>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La organización de tipo productiva, o la empresa productiva transforma materias primas a través de un proceso productivo con la finalidad de obtener bienes. En este proceso de transformación intervienen los estudiados factores de la producción, tales como materias primas, maquinarias, recursos humanos. </a:t>
            </a:r>
            <a:endParaRPr lang="es-BO" sz="4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996795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4916128"/>
          </a:xfrm>
        </p:spPr>
        <p:txBody>
          <a:bodyPr>
            <a:normAutofit/>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El valor de estos componentes constituyen el precio de costo industrial del bien, no solo son determinantes del precio de venta los valores de las materias primas, sino también lo son los costos que insume la transformación de esos insumos para obtener el bien</a:t>
            </a:r>
            <a:endParaRPr lang="es-BO" sz="4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921392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1107"/>
            <a:ext cx="10123652" cy="1021616"/>
          </a:xfrm>
        </p:spPr>
        <p:txBody>
          <a:bodyPr>
            <a:normAutofit/>
          </a:bodyPr>
          <a:lstStyle/>
          <a:p>
            <a:r>
              <a:rPr lang="es-BO" sz="4700" b="1" u="sng" dirty="0">
                <a:solidFill>
                  <a:schemeClr val="tx1"/>
                </a:solidFill>
                <a:latin typeface="Times New Roman" panose="02020603050405020304" pitchFamily="18" charset="0"/>
                <a:cs typeface="Times New Roman" panose="02020603050405020304" pitchFamily="18" charset="0"/>
              </a:rPr>
              <a:t>Organización productiva  </a:t>
            </a:r>
            <a:r>
              <a:rPr lang="es-ES" sz="4700" b="1" u="sng" dirty="0">
                <a:solidFill>
                  <a:schemeClr val="tx1"/>
                </a:solidFill>
                <a:latin typeface="Times New Roman" pitchFamily="18" charset="0"/>
                <a:cs typeface="Times New Roman" pitchFamily="18" charset="0"/>
              </a:rPr>
              <a:t> </a:t>
            </a:r>
            <a:r>
              <a:rPr lang="es-BO" sz="4700" b="1" u="sng" dirty="0">
                <a:solidFill>
                  <a:schemeClr val="tx1"/>
                </a:solidFill>
                <a:latin typeface="Times New Roman" panose="02020603050405020304" pitchFamily="18" charset="0"/>
                <a:cs typeface="Times New Roman" panose="02020603050405020304" pitchFamily="18" charset="0"/>
              </a:rPr>
              <a:t> </a:t>
            </a:r>
            <a:endParaRPr lang="es-BO" sz="4700" b="1" u="sng" dirty="0">
              <a:solidFill>
                <a:schemeClr val="tx1"/>
              </a:solidFill>
            </a:endParaRPr>
          </a:p>
        </p:txBody>
      </p:sp>
      <p:sp>
        <p:nvSpPr>
          <p:cNvPr id="3" name="Marcador de contenido 2"/>
          <p:cNvSpPr>
            <a:spLocks noGrp="1"/>
          </p:cNvSpPr>
          <p:nvPr>
            <p:ph idx="1"/>
          </p:nvPr>
        </p:nvSpPr>
        <p:spPr>
          <a:xfrm>
            <a:off x="249381" y="1297859"/>
            <a:ext cx="11596255" cy="4916128"/>
          </a:xfrm>
        </p:spPr>
        <p:txBody>
          <a:bodyPr>
            <a:normAutofit/>
          </a:bodyPr>
          <a:lstStyle/>
          <a:p>
            <a:pPr marL="114300" indent="0" algn="just">
              <a:buNone/>
            </a:pPr>
            <a:r>
              <a:rPr lang="es-MX" sz="4400" i="1" dirty="0">
                <a:solidFill>
                  <a:schemeClr val="tx1"/>
                </a:solidFill>
                <a:latin typeface="Times New Roman" panose="02020603050405020304" pitchFamily="18" charset="0"/>
                <a:cs typeface="Times New Roman" panose="02020603050405020304" pitchFamily="18" charset="0"/>
              </a:rPr>
              <a:t>Para tal efecto se identifican 3 variables para este proceso </a:t>
            </a:r>
          </a:p>
          <a:p>
            <a:pPr marL="685800" indent="-571500" algn="just">
              <a:buFontTx/>
              <a:buChar char="-"/>
            </a:pPr>
            <a:r>
              <a:rPr lang="es-MX" sz="4400" i="1" dirty="0">
                <a:solidFill>
                  <a:schemeClr val="tx1"/>
                </a:solidFill>
                <a:latin typeface="Times New Roman" panose="02020603050405020304" pitchFamily="18" charset="0"/>
                <a:cs typeface="Times New Roman" panose="02020603050405020304" pitchFamily="18" charset="0"/>
              </a:rPr>
              <a:t>Capital de inversión </a:t>
            </a:r>
          </a:p>
          <a:p>
            <a:pPr marL="800100" indent="-685800" algn="just">
              <a:buFontTx/>
              <a:buChar char="-"/>
            </a:pPr>
            <a:r>
              <a:rPr lang="es-MX" sz="4400" i="1" dirty="0">
                <a:solidFill>
                  <a:schemeClr val="tx1"/>
                </a:solidFill>
                <a:latin typeface="Times New Roman" panose="02020603050405020304" pitchFamily="18" charset="0"/>
                <a:cs typeface="Times New Roman" panose="02020603050405020304" pitchFamily="18" charset="0"/>
              </a:rPr>
              <a:t>Capital de operación </a:t>
            </a:r>
          </a:p>
          <a:p>
            <a:pPr marL="800100" indent="-685800" algn="just">
              <a:buFontTx/>
              <a:buChar char="-"/>
            </a:pPr>
            <a:r>
              <a:rPr lang="es-MX" sz="4400" i="1" dirty="0">
                <a:solidFill>
                  <a:schemeClr val="tx1"/>
                </a:solidFill>
                <a:latin typeface="Times New Roman" panose="02020603050405020304" pitchFamily="18" charset="0"/>
                <a:cs typeface="Times New Roman" panose="02020603050405020304" pitchFamily="18" charset="0"/>
              </a:rPr>
              <a:t>Servicio </a:t>
            </a:r>
            <a:endParaRPr lang="es-BO" sz="4500" i="1" dirty="0">
              <a:solidFill>
                <a:schemeClr val="tx1"/>
              </a:solidFill>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a16="http://schemas.microsoft.com/office/drawing/2014/main" id="{CFBB3D6C-6208-BC44-2D5E-2656B2F1CFD6}"/>
              </a:ext>
            </a:extLst>
          </p:cNvPr>
          <p:cNvPicPr>
            <a:picLocks noChangeAspect="1"/>
          </p:cNvPicPr>
          <p:nvPr/>
        </p:nvPicPr>
        <p:blipFill>
          <a:blip r:embed="rId2"/>
          <a:stretch>
            <a:fillRect/>
          </a:stretch>
        </p:blipFill>
        <p:spPr>
          <a:xfrm>
            <a:off x="10568559" y="161107"/>
            <a:ext cx="1374060" cy="8244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266001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Sector">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281</TotalTime>
  <Words>1196</Words>
  <Application>Microsoft Office PowerPoint</Application>
  <PresentationFormat>Panorámica</PresentationFormat>
  <Paragraphs>67</Paragraphs>
  <Slides>24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24</vt:i4>
      </vt:variant>
    </vt:vector>
  </HeadingPairs>
  <TitlesOfParts>
    <vt:vector size="30" baseType="lpstr">
      <vt:lpstr>Arial</vt:lpstr>
      <vt:lpstr>Century Gothic</vt:lpstr>
      <vt:lpstr>Times</vt:lpstr>
      <vt:lpstr>Times New Roman</vt:lpstr>
      <vt:lpstr>Wingdings 3</vt:lpstr>
      <vt:lpstr>Sector</vt:lpstr>
      <vt:lpstr>ORGANIZACIONES PRODUCTIVAS RURALES </vt:lpstr>
      <vt:lpstr>OBJETIVO DE CURSO </vt:lpstr>
      <vt:lpstr>COMPETENCIAS A SER ADQUIRIDAS </vt:lpstr>
      <vt:lpstr>CONCEPTOS BASICOS </vt:lpstr>
      <vt:lpstr>CUAL ES EL SIGNIFICADO DE UNA ORGANIZACIÓN PRODUCTIVA RURAL </vt:lpstr>
      <vt:lpstr>Que es la producción rural   </vt:lpstr>
      <vt:lpstr>Organización productiva    </vt:lpstr>
      <vt:lpstr>Organización productiva    </vt:lpstr>
      <vt:lpstr>Organización productiva    </vt:lpstr>
      <vt:lpstr>Organización productiva    </vt:lpstr>
      <vt:lpstr>Organización productiva    </vt:lpstr>
      <vt:lpstr>Organización productiva    </vt:lpstr>
      <vt:lpstr>Desgración de cartera     </vt:lpstr>
      <vt:lpstr>Clasificación de la cartera por destino de crédito      </vt:lpstr>
      <vt:lpstr>Puntos a considerar      </vt:lpstr>
      <vt:lpstr>GESTION DE CREDITO AL SECTOR PRODUCTIVO       </vt:lpstr>
      <vt:lpstr>GESTION DE CREDITO AL SECTOR PRODUCTIVO       </vt:lpstr>
      <vt:lpstr>GESTION DE LA CARTERA DE CREDITOS AGROPECUARIOS    </vt:lpstr>
      <vt:lpstr>GESTION DE LA CARTERA DE CREDITOS AGROPECUARIOS    </vt:lpstr>
      <vt:lpstr>TIPOS DE CREDITO   </vt:lpstr>
      <vt:lpstr>EXPANSION DE LOS SERVICIOS FINANCIEROS SEGÚN LA GEOREFERENCIACION    </vt:lpstr>
      <vt:lpstr>EXPANSION DE LOS SERVICIOS FINANCIEROS SEGÚN LA GEOREFERENCIACION    </vt:lpstr>
      <vt:lpstr>ANALISIS DE LA COYUNTURA DE NUESTRO PAIS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DERECHOS Y OBLIGACIONES DE LOS CONSUMIDORES FINANCIEROS E INSTANCIAS DE RECLAMO</dc:title>
  <dc:creator>rocharodriguezjuanjavier@gmail.com</dc:creator>
  <cp:lastModifiedBy>J. Javier Rocha</cp:lastModifiedBy>
  <cp:revision>14</cp:revision>
  <dcterms:created xsi:type="dcterms:W3CDTF">2023-05-11T18:20:20Z</dcterms:created>
  <dcterms:modified xsi:type="dcterms:W3CDTF">2025-12-22T16:27:43Z</dcterms:modified>
</cp:coreProperties>
</file>