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2" r:id="rId3"/>
    <p:sldId id="302" r:id="rId4"/>
    <p:sldId id="303" r:id="rId5"/>
    <p:sldId id="309" r:id="rId6"/>
    <p:sldId id="308" r:id="rId7"/>
    <p:sldId id="304" r:id="rId8"/>
    <p:sldId id="305" r:id="rId9"/>
    <p:sldId id="306" r:id="rId10"/>
    <p:sldId id="310" r:id="rId11"/>
    <p:sldId id="311" r:id="rId12"/>
    <p:sldId id="312" r:id="rId13"/>
    <p:sldId id="314" r:id="rId14"/>
    <p:sldId id="313" r:id="rId15"/>
    <p:sldId id="295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32" r:id="rId25"/>
    <p:sldId id="333" r:id="rId26"/>
    <p:sldId id="335" r:id="rId27"/>
    <p:sldId id="326" r:id="rId28"/>
    <p:sldId id="331" r:id="rId29"/>
    <p:sldId id="328" r:id="rId30"/>
    <p:sldId id="330" r:id="rId31"/>
    <p:sldId id="329" r:id="rId32"/>
    <p:sldId id="294" r:id="rId33"/>
    <p:sldId id="296" r:id="rId34"/>
    <p:sldId id="297" r:id="rId35"/>
    <p:sldId id="299" r:id="rId36"/>
    <p:sldId id="300" r:id="rId37"/>
    <p:sldId id="301" r:id="rId38"/>
    <p:sldId id="307" r:id="rId39"/>
    <p:sldId id="284" r:id="rId40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03D"/>
    <a:srgbClr val="96E6A1"/>
    <a:srgbClr val="45D359"/>
    <a:srgbClr val="35C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3578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9A3E-4880-4ED0-9E53-2B1C5FFCE2EF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FDE86-8FD1-4B82-8ADF-E29901D032F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2728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7503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66883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4434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87251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0726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573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81282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30186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70202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71161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8974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059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19642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66466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87315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5336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26724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77406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14853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4069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29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06593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5788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72790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15850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87766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91026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8237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04243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27098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14134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C881-D849-90FB-49A9-FE8FEDA9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56BD4-63DD-04F3-B21B-A246D8B9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DEFEED-6D01-2965-0846-5B2B6F328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C3B9B-A531-B98B-9A6A-04876E241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46712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36EE7-830D-85CB-0018-63CBE9B12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5C55C3F-7A74-86FA-14E7-86FA39CB0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6B5A4F-673C-5276-C22C-DD63BA112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046341-6E57-6D57-C1DC-771897D38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39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3244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3706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5476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54687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892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6532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2461-AB3B-8A40-8D4B-0143ABCF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C798AE-0721-A088-E5FA-E6229E9A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D6963E-778F-7006-2F7B-75FADBF0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CD87C-A1F3-C444-4348-014AF52A8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FDE86-8FD1-4B82-8ADF-E29901D032F5}" type="slidenum">
              <a:rPr lang="es-BO" smtClean="0"/>
              <a:t>10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3807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19ED9-0F5E-8A38-14BC-46EB90BB3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BA9CBA-7165-1056-3128-BC1E3AC63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7727F-C3D9-9484-DCBE-51FD1E1A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88798A-57DC-7A50-EF3F-7EE1C1C9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071F2-6F84-74A7-D155-92B19911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280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FB092-61AB-B5F6-9394-7A207B19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0C590D-F634-C484-28B1-4A7339B79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E20199-8853-35D6-BB73-1234B75A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77D7D-87D4-95A7-2D12-BC4CFCCA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38FD0-6EE5-E1FD-C5D0-EB6C308C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1579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457523-F41E-4F24-06C7-C93F96AAE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A49830-C35C-DE29-CD28-90B1F8E4A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35192C-F31A-D7D4-E874-87598C81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29B326-21D6-C065-A4B9-0D4AC3A5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27109-020A-9156-9DA3-51773245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12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3E9D2-EFB6-71CD-E1CA-C30E1DBB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516E7-B3C5-0B88-9B60-7C0B7FED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5B111-E508-2469-6368-F796681E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F3E01-59E2-0228-D3E7-247478C2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F2817-CCE0-4CD1-6F41-96BA8299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3218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C4A85-B663-43C5-BA2F-1A6D9CB0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DD624-2B46-76B2-B9CE-AC2829AC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0B31F-1F14-0743-A715-F921A7BB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BDF52-4EF6-90BD-CA67-84D154BF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D9A22A-3526-7D49-54C8-8FB129EC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8728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CCF0-EB81-32CE-B6A7-4617987E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16735-137E-D521-6441-1AD55E83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625231-0771-E379-27C6-C0ADAE1FC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DD1BE5-5C63-901D-44C8-4432497B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151D99-6308-2412-F69F-E1159CB5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F193A3-7AC8-4C77-A24D-46AE493A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5180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EFD8-62E2-CC91-AF40-B282E134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E43880-B4EB-591F-9893-C323DA66D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124D29-CDD9-576C-78DC-E33F95B6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760B36-FC95-D1A1-B6E9-233A9B6C7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A6D8AA-E372-E23A-6C64-9BC4A1B33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BCC89D-E014-1719-D0EB-0CE91F6A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0AFC72-AE3B-ED2B-C9D5-E0577532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82DEC7-4D4C-94B1-DB01-79167B0B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1647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A7BF9-8DDD-D07C-FE85-E9EBDAF0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A9F194-34F3-A104-238D-391962E5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A39D32-A6DD-1B31-B825-6DB7E737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1E219-7158-7A40-BDD6-E72A7C1C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4960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4B03EF-26D9-C63F-0BEE-7E33CD69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A965C9-44DA-11F3-0615-1AA063BB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FD1C1B-D5C0-8811-3AE4-AEE17F27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750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90105-D6C6-5B63-93E3-73E70D57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D63F0-F088-5D1B-8715-03DA58A6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CDB533-64F4-2E9B-721E-59B9A71FB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89EE71-3B52-3039-0DC5-1DD5B973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6F0FD-7A5B-228E-BFF6-21CDAE6B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B57BDF-58E6-7E23-2F97-8CE988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757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F4A95-9857-8309-E718-3CA8BDD8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1AB426-2CB5-2141-C0D3-B03B29993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157F63-7170-7858-0628-5E7E75846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18CCF6-EC9C-434D-1120-7ACF664B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2C9AF7-E20B-4F3A-D537-F09D7496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2786D1-638F-C9C3-EDC5-242A5AC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9284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-393700" ty="0" sx="100000" sy="62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31D618-6C71-2E72-5C1B-56054033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8EE14-CBFC-8686-76F5-E4EF92E08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0A504-4603-85D9-B96A-291A06BD5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BE2867-7AA5-4BC2-9C9E-D4D19D9C4EEC}" type="datetimeFigureOut">
              <a:rPr lang="es-BO" smtClean="0"/>
              <a:t>30/12/2025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8B68A-AEE5-19F1-0F06-87930A703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65B851-8FB6-FACF-1FD9-0C6DCBEE1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F29EF-035E-4F91-A211-6E98BE563A4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237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5E61E563-21A6-CC65-19D6-F3E949021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704" y="4789211"/>
            <a:ext cx="9395792" cy="531389"/>
          </a:xfrm>
        </p:spPr>
        <p:txBody>
          <a:bodyPr>
            <a:normAutofit lnSpcReduction="10000"/>
          </a:bodyPr>
          <a:lstStyle/>
          <a:p>
            <a:r>
              <a:rPr lang="es-ES" sz="3200" dirty="0"/>
              <a:t>Lic. Ernesto León Téllez</a:t>
            </a:r>
            <a:endParaRPr lang="es-BO" sz="32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147683BA-3C1C-A3F8-783F-5DCC8C01D9F0}"/>
              </a:ext>
            </a:extLst>
          </p:cNvPr>
          <p:cNvSpPr txBox="1">
            <a:spLocks/>
          </p:cNvSpPr>
          <p:nvPr/>
        </p:nvSpPr>
        <p:spPr>
          <a:xfrm>
            <a:off x="443947" y="1377710"/>
            <a:ext cx="11151705" cy="3181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600" b="1" dirty="0">
                <a:solidFill>
                  <a:srgbClr val="2AB03D"/>
                </a:solidFill>
              </a:rPr>
              <a:t>GUIA DE EDUCACION FINANCIERA PARA JOVENES Y MUJERES EMPRENDEDORAS EN EL MERCADO ACTUAL </a:t>
            </a:r>
            <a:endParaRPr lang="es-ES" sz="6000" b="1" dirty="0">
              <a:solidFill>
                <a:srgbClr val="2AB03D"/>
              </a:solidFill>
            </a:endParaRP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6390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PRODUCTOS FINANCIEROS</a:t>
            </a:r>
            <a:endParaRPr lang="es-BO" sz="2400" dirty="0"/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5" y="856801"/>
            <a:ext cx="12072730" cy="538434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CAJA DE AHORRO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 un instrumento de ahorro, mediante el cual un ahorrista puede obtener seguridad para sus fondos y algunas veces un rendimiento mensual; tiene disponibilidad inmediata sobre los fondos, con sujeción a reglamentación operativa interna establecida por cada entidad financiera.</a:t>
            </a:r>
          </a:p>
          <a:p>
            <a:pPr algn="just"/>
            <a:endParaRPr lang="es-ES" sz="18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1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Caja</a:t>
            </a:r>
            <a:r>
              <a:rPr lang="es-ES" sz="1800" b="1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1800" b="1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Ahorro</a:t>
            </a:r>
            <a:r>
              <a:rPr lang="es-ES" sz="18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para</a:t>
            </a:r>
            <a:r>
              <a:rPr lang="es-ES" sz="1800" b="1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Menores</a:t>
            </a:r>
            <a:r>
              <a:rPr lang="es-ES" sz="1800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1800" b="1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b="1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Edad</a:t>
            </a:r>
            <a:endParaRPr lang="es-BO" sz="1800" b="1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Los menores de edad pueden mantener Cuentas de Ahorro, pero los retiros de fondos sólo pueden ser realizados por los padres o tutores del menor.</a:t>
            </a:r>
            <a:endParaRPr lang="es-BO" sz="1800" spc="0" dirty="0">
              <a:solidFill>
                <a:srgbClr val="0070C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pPr algn="just">
              <a:spcBef>
                <a:spcPts val="5"/>
              </a:spcBef>
            </a:pP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BO" sz="18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Los que hubieren cumplido los 18 años de edad, podrán disponer de los fondos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depositados</a:t>
            </a:r>
            <a:endParaRPr lang="es-BO" sz="18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s-BO" sz="18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BO" sz="1800" b="1" dirty="0">
                <a:solidFill>
                  <a:srgbClr val="0070C0"/>
                </a:solidFill>
                <a:latin typeface="+mj-lt"/>
              </a:rPr>
              <a:t>BENEFICIOS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Realizar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depósitos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y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retirar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fondos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su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cuenta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forma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inmediata.</a:t>
            </a:r>
            <a:endParaRPr lang="es-BO" sz="1800" dirty="0">
              <a:solidFill>
                <a:srgbClr val="0070C0"/>
              </a:solidFill>
              <a:latin typeface="+mj-lt"/>
              <a:ea typeface="Courier New" panose="02070309020205020404" pitchFamily="49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Efectuar</a:t>
            </a:r>
            <a:r>
              <a:rPr lang="es-ES" sz="1800" spc="-8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retiros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mediante</a:t>
            </a:r>
            <a:r>
              <a:rPr lang="es-ES" sz="1800" spc="-6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cajeros</a:t>
            </a:r>
            <a:r>
              <a:rPr lang="es-ES" sz="1800" spc="-7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automáticos</a:t>
            </a:r>
            <a:r>
              <a:rPr lang="es-ES" sz="1800" spc="-7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con</a:t>
            </a:r>
            <a:r>
              <a:rPr lang="es-ES" sz="1800" spc="-5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tarjetas</a:t>
            </a:r>
            <a:r>
              <a:rPr lang="es-ES" sz="1800" spc="-7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débito</a:t>
            </a:r>
            <a:r>
              <a:rPr lang="es-ES" sz="1800" spc="-1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Saber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que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tu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dinero</a:t>
            </a:r>
            <a:r>
              <a:rPr lang="es-ES" sz="1800" spc="-1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se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encuentra</a:t>
            </a:r>
            <a:r>
              <a:rPr lang="es-ES" sz="1800" spc="-1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guardado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en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un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lugar</a:t>
            </a:r>
            <a:r>
              <a:rPr lang="es-ES" sz="1800" spc="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seguro.</a:t>
            </a:r>
            <a:endParaRPr lang="es-BO" sz="1800" spc="0" dirty="0">
              <a:solidFill>
                <a:srgbClr val="0070C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Ganar</a:t>
            </a:r>
            <a:r>
              <a:rPr lang="es-ES" sz="18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intereses,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que</a:t>
            </a:r>
            <a:r>
              <a:rPr lang="es-ES" sz="1800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 suman</a:t>
            </a:r>
            <a:r>
              <a:rPr lang="es-ES" sz="1800" spc="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al</a:t>
            </a:r>
            <a:r>
              <a:rPr lang="es-ES" sz="1800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saldo</a:t>
            </a:r>
            <a:r>
              <a:rPr lang="es-ES" sz="18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la</a:t>
            </a:r>
            <a:r>
              <a:rPr lang="es-ES" sz="18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Caja</a:t>
            </a:r>
            <a:r>
              <a:rPr lang="es-ES" sz="18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ahorros.</a:t>
            </a:r>
            <a:endParaRPr lang="es-BO" sz="1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561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PRODUCTOS FINANCIEROS</a:t>
            </a:r>
            <a:endParaRPr lang="es-BO" sz="2400" dirty="0"/>
          </a:p>
          <a:p>
            <a:pPr algn="l"/>
            <a:endParaRPr lang="es-BO" sz="2400" dirty="0"/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856801"/>
            <a:ext cx="11914651" cy="5485941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Inactividad</a:t>
            </a:r>
            <a:r>
              <a:rPr lang="es-ES" b="1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b="1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Caja</a:t>
            </a:r>
            <a:r>
              <a:rPr lang="es-ES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b="1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Ahorro</a:t>
            </a: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Las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cuentas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</a:t>
            </a:r>
            <a:r>
              <a:rPr lang="es-ES" spc="-1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ahorro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inactivas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por</a:t>
            </a:r>
            <a:r>
              <a:rPr lang="es-ES" spc="-1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más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</a:t>
            </a:r>
            <a:r>
              <a:rPr lang="es-ES" spc="-1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cinco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años serán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clausuradas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por</a:t>
            </a:r>
            <a:r>
              <a:rPr lang="es-ES" spc="-1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la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entidad financiera y el saldo será puesto a disposición del ahorrista, con abono de los intereses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ganados.</a:t>
            </a:r>
            <a:endParaRPr lang="es-BO" dirty="0">
              <a:solidFill>
                <a:srgbClr val="0070C0"/>
              </a:solidFill>
              <a:latin typeface="+mj-lt"/>
              <a:ea typeface="Courier New" panose="02070309020205020404" pitchFamily="49" charset="0"/>
            </a:endParaRPr>
          </a:p>
          <a:p>
            <a:pPr algn="just">
              <a:spcBef>
                <a:spcPts val="30"/>
              </a:spcBef>
            </a:pPr>
            <a:endParaRPr lang="es-BO" spc="0" dirty="0">
              <a:solidFill>
                <a:srgbClr val="0070C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pPr algn="just">
              <a:spcBef>
                <a:spcPts val="30"/>
              </a:spcBef>
            </a:pP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Las cajas de ahorro prescriben en favor del Estado en el plazo de diez años desde la última operación realizada y siempre que hayan sido abandonados por sus titulares durante dicho lapso.</a:t>
            </a:r>
          </a:p>
          <a:p>
            <a:pPr algn="just">
              <a:spcBef>
                <a:spcPts val="30"/>
              </a:spcBef>
            </a:pPr>
            <a:endParaRPr lang="es-ES" dirty="0">
              <a:solidFill>
                <a:srgbClr val="0070C0"/>
              </a:solidFill>
              <a:latin typeface="+mj-lt"/>
              <a:ea typeface="Courier New" panose="02070309020205020404" pitchFamily="49" charset="0"/>
            </a:endParaRPr>
          </a:p>
          <a:p>
            <a:pPr algn="just">
              <a:spcBef>
                <a:spcPts val="30"/>
              </a:spcBef>
            </a:pPr>
            <a:r>
              <a:rPr lang="es-ES" b="1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En caso de muerte del ahorrista</a:t>
            </a:r>
          </a:p>
          <a:p>
            <a:pPr algn="just">
              <a:spcBef>
                <a:spcPts val="30"/>
              </a:spcBef>
            </a:pPr>
            <a:endParaRPr lang="es-ES" b="1" dirty="0">
              <a:solidFill>
                <a:srgbClr val="0070C0"/>
              </a:solidFill>
              <a:latin typeface="+mj-lt"/>
              <a:ea typeface="Courier New" panose="02070309020205020404" pitchFamily="49" charset="0"/>
            </a:endParaRPr>
          </a:p>
          <a:p>
            <a:pPr algn="just">
              <a:spcBef>
                <a:spcPts val="30"/>
              </a:spcBef>
            </a:pPr>
            <a:r>
              <a:rPr lang="es-ES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En caso de muerte del ahorrista, el saldo podrá entregarse a un beneficiario señalado expresamente en la libreta o, en su defecto, a los herederos llamados por ley</a:t>
            </a:r>
            <a:endParaRPr lang="es-ES" spc="0" dirty="0">
              <a:solidFill>
                <a:srgbClr val="0070C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pPr algn="l">
              <a:spcBef>
                <a:spcPts val="30"/>
              </a:spcBef>
            </a:pPr>
            <a:endParaRPr lang="es-ES" dirty="0">
              <a:solidFill>
                <a:srgbClr val="0070C0"/>
              </a:solidFill>
              <a:latin typeface="+mj-lt"/>
              <a:ea typeface="Courier New" panose="02070309020205020404" pitchFamily="49" charset="0"/>
            </a:endParaRPr>
          </a:p>
          <a:p>
            <a:pPr algn="l">
              <a:spcBef>
                <a:spcPts val="30"/>
              </a:spcBef>
            </a:pPr>
            <a:endParaRPr lang="es-BO" spc="0" dirty="0">
              <a:solidFill>
                <a:srgbClr val="0070C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endParaRPr lang="es-ES" sz="1800" dirty="0">
              <a:solidFill>
                <a:srgbClr val="44536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PRODUCTOS FINANCIEROS</a:t>
            </a:r>
            <a:endParaRPr lang="es-BO" sz="2400" dirty="0"/>
          </a:p>
          <a:p>
            <a:pPr algn="l"/>
            <a:endParaRPr lang="es-BO" sz="2400" dirty="0"/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91" y="856802"/>
            <a:ext cx="11394831" cy="5262644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CUENTA CORRIENTE</a:t>
            </a:r>
          </a:p>
          <a:p>
            <a:pPr algn="just"/>
            <a:endParaRPr lang="es-ES" b="1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Titulares</a:t>
            </a:r>
            <a:r>
              <a:rPr lang="es-ES" b="1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b="1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Cuentas</a:t>
            </a:r>
            <a:r>
              <a:rPr lang="es-ES" b="1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Corrientes</a:t>
            </a: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1320"/>
              </a:spcBef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Pueden ser sujetos de contrato de cuenta corriente todas las personas naturales y jurídicas, públicas o privadas, nacionales o extranjeras, capaces de contraer derechos y obligaciones y que no tengan impedimento legal alguno.</a:t>
            </a: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725"/>
              </a:spcBef>
            </a:pPr>
            <a:endParaRPr lang="es-ES" b="1" spc="-1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725"/>
              </a:spcBef>
            </a:pPr>
            <a:r>
              <a:rPr lang="es-ES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Limitaciones</a:t>
            </a:r>
            <a:endParaRPr lang="es-BO" b="1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Menores 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edad,</a:t>
            </a:r>
            <a:r>
              <a:rPr lang="es-ES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interdictos,</a:t>
            </a:r>
            <a:r>
              <a:rPr lang="es-ES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reos</a:t>
            </a:r>
            <a:r>
              <a:rPr lang="es-ES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</a:t>
            </a:r>
            <a:r>
              <a:rPr lang="es-ES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inhabilitados</a:t>
            </a:r>
            <a:r>
              <a:rPr lang="es-ES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como</a:t>
            </a:r>
            <a:r>
              <a:rPr lang="es-BO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c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consecuencia</a:t>
            </a:r>
            <a:r>
              <a:rPr lang="es-ES" spc="-10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sentencia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judicial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ejecutoriada.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Los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quebrados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que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no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hayan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obtenido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rehabilitación.</a:t>
            </a:r>
            <a:endParaRPr lang="es-BO" spc="0" dirty="0">
              <a:solidFill>
                <a:srgbClr val="0070C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endParaRPr lang="es-ES" sz="1800" dirty="0">
              <a:solidFill>
                <a:srgbClr val="44536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1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PRODUCTOS FINANCIEROS</a:t>
            </a:r>
            <a:endParaRPr lang="es-BO" sz="2400" dirty="0"/>
          </a:p>
          <a:p>
            <a:pPr algn="l"/>
            <a:endParaRPr lang="es-BO" sz="2400" dirty="0"/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856802"/>
            <a:ext cx="11943679" cy="5262644"/>
          </a:xfrm>
        </p:spPr>
        <p:txBody>
          <a:bodyPr>
            <a:normAutofit/>
          </a:bodyPr>
          <a:lstStyle/>
          <a:p>
            <a:pPr algn="just">
              <a:spcBef>
                <a:spcPts val="890"/>
              </a:spcBef>
            </a:pP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Cuenta Corriente</a:t>
            </a:r>
          </a:p>
          <a:p>
            <a:pPr algn="just">
              <a:spcBef>
                <a:spcPts val="890"/>
              </a:spcBef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 cuenta corriente es un servicio otorgado por una entidad financiera autorizada, que se formaliza mediante un contrato, en virtud del cual se faculta a una persona natural o jurídica a depositar cantidades de dinero, que puede ir retirando en cualquier momento, por medio de cheques o una tarjeta de débito, sin previo aviso.</a:t>
            </a:r>
            <a:endParaRPr lang="es-BO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890"/>
              </a:spcBef>
            </a:pPr>
            <a:endParaRPr lang="es-BO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890"/>
              </a:spcBef>
            </a:pP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Apertura</a:t>
            </a:r>
            <a:r>
              <a:rPr lang="es-ES" b="1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b="1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Cuentas</a:t>
            </a:r>
            <a:r>
              <a:rPr lang="es-ES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Corrientes</a:t>
            </a:r>
          </a:p>
          <a:p>
            <a:pPr algn="just">
              <a:spcBef>
                <a:spcPts val="890"/>
              </a:spcBef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Las cuentas corrientes pueden ser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aperturadas a</a:t>
            </a:r>
            <a:r>
              <a:rPr lang="es-ES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favor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personas naturales o jurídicas, instituciones públicas o privadas, nacionales o extranjeras, en moneda nacional y extranjera, previo cumplimiento de requisitos</a:t>
            </a: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es-ES" sz="1800" dirty="0">
              <a:solidFill>
                <a:srgbClr val="44536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PRODUCTOS FINANCIEROS</a:t>
            </a:r>
            <a:endParaRPr lang="es-BO" sz="2400" dirty="0"/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856801"/>
            <a:ext cx="11914651" cy="5485941"/>
          </a:xfrm>
        </p:spPr>
        <p:txBody>
          <a:bodyPr>
            <a:normAutofit/>
          </a:bodyPr>
          <a:lstStyle/>
          <a:p>
            <a:pPr algn="just"/>
            <a:r>
              <a:rPr lang="es-ES" sz="22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Cuenta Corriente</a:t>
            </a:r>
          </a:p>
          <a:p>
            <a:pPr algn="just"/>
            <a:endParaRPr lang="es-ES" sz="22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Titulares</a:t>
            </a:r>
            <a:r>
              <a:rPr lang="es-ES" sz="2200" b="1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2200" b="1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Cuentas</a:t>
            </a:r>
            <a:r>
              <a:rPr lang="es-ES" sz="2200" b="1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Corrientes</a:t>
            </a:r>
            <a:endParaRPr lang="es-BO" sz="2200" b="1" spc="-1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Pueden ser sujetos de contrato de cuenta corriente todas las personas naturales y jurídicas, públicas o privadas, nacionales o extranjeras, capaces de contraer derechos y obligaciones y que no tengan impedimento legal alguno.</a:t>
            </a:r>
            <a:endParaRPr lang="es-BO" sz="22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endParaRPr lang="es-BO" sz="2200" b="1" spc="-1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2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Limitaciones</a:t>
            </a:r>
            <a:endParaRPr lang="es-BO" sz="2200" b="1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2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Menores</a:t>
            </a:r>
            <a:r>
              <a:rPr lang="es-ES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2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de</a:t>
            </a:r>
            <a:r>
              <a:rPr lang="es-ES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edad,</a:t>
            </a:r>
            <a:r>
              <a:rPr lang="es-ES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interdictos,</a:t>
            </a:r>
            <a:r>
              <a:rPr lang="es-ES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reos</a:t>
            </a:r>
            <a:r>
              <a:rPr lang="es-ES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5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e</a:t>
            </a:r>
            <a:r>
              <a:rPr lang="es-ES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inhabilitados</a:t>
            </a:r>
            <a:r>
              <a:rPr lang="es-ES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como</a:t>
            </a:r>
            <a:r>
              <a:rPr lang="es-BO" sz="2200" dirty="0">
                <a:solidFill>
                  <a:srgbClr val="0070C0"/>
                </a:solidFill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consecuencia</a:t>
            </a:r>
            <a:r>
              <a:rPr lang="es-ES" sz="2200" spc="-10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sentencia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judicial</a:t>
            </a:r>
            <a:r>
              <a:rPr lang="es-ES" sz="2200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ejecutoriada.</a:t>
            </a:r>
            <a:endParaRPr lang="es-BO" sz="22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BO" sz="2200" spc="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Los</a:t>
            </a:r>
            <a:r>
              <a:rPr lang="es-ES" sz="2200" spc="-5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quebrados</a:t>
            </a:r>
            <a:r>
              <a:rPr lang="es-ES" sz="2200" spc="-2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que</a:t>
            </a:r>
            <a:r>
              <a:rPr lang="es-ES" sz="2200" spc="-5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no</a:t>
            </a:r>
            <a:r>
              <a:rPr lang="es-ES" sz="2200" spc="-5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hayan</a:t>
            </a:r>
            <a:r>
              <a:rPr lang="es-ES" sz="2200" spc="-6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obtenido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 </a:t>
            </a:r>
            <a:r>
              <a:rPr lang="es-ES" sz="2200" spc="-10" dirty="0">
                <a:solidFill>
                  <a:srgbClr val="0070C0"/>
                </a:solidFill>
                <a:effectLst/>
                <a:latin typeface="+mj-lt"/>
                <a:ea typeface="Courier New" panose="02070309020205020404" pitchFamily="49" charset="0"/>
              </a:rPr>
              <a:t>rehabilitación.</a:t>
            </a:r>
            <a:endParaRPr lang="es-BO" sz="2200" spc="0" dirty="0">
              <a:solidFill>
                <a:srgbClr val="0070C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endParaRPr lang="es-ES" sz="1800" dirty="0">
              <a:solidFill>
                <a:srgbClr val="44536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9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Microcréditos / créditos productivos</a:t>
            </a:r>
            <a:r>
              <a:rPr lang="es-ES" dirty="0">
                <a:solidFill>
                  <a:srgbClr val="0070C0"/>
                </a:solidFill>
              </a:rPr>
              <a:t>: diseñados para pequeños emprendimientos; plazos cortos/medios y montos modestos. (CACSA, Pro Mujer, Banco Sol).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BO" b="1" dirty="0">
                <a:solidFill>
                  <a:srgbClr val="0070C0"/>
                </a:solidFill>
              </a:rPr>
              <a:t>Crédito de consumo</a:t>
            </a:r>
            <a:r>
              <a:rPr lang="es-BO" dirty="0">
                <a:solidFill>
                  <a:srgbClr val="0070C0"/>
                </a:solidFill>
              </a:rPr>
              <a:t>: para compras personales; tasas generalmente más altas.</a:t>
            </a:r>
            <a:endParaRPr lang="es-ES" dirty="0">
              <a:solidFill>
                <a:srgbClr val="0070C0"/>
              </a:solidFill>
            </a:endParaRP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BO" b="1" dirty="0">
                <a:solidFill>
                  <a:srgbClr val="0070C0"/>
                </a:solidFill>
              </a:rPr>
              <a:t>Crédito de inversión o capital de trabajo</a:t>
            </a:r>
            <a:r>
              <a:rPr lang="es-BO" dirty="0">
                <a:solidFill>
                  <a:srgbClr val="0070C0"/>
                </a:solidFill>
              </a:rPr>
              <a:t>: para expansión, compra de maquinaria; puede ser ofrecido por bancos comerciales o por programas estatales (ej.: programas de BDP).</a:t>
            </a:r>
            <a:endParaRPr lang="es-ES" dirty="0">
              <a:solidFill>
                <a:srgbClr val="0070C0"/>
              </a:solidFill>
            </a:endParaRP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Líneas de crédito y sobregiros</a:t>
            </a:r>
            <a:r>
              <a:rPr lang="es-ES" dirty="0">
                <a:solidFill>
                  <a:srgbClr val="0070C0"/>
                </a:solidFill>
              </a:rPr>
              <a:t>: útil para flujo de caja, pero costoso si se usa mal.</a:t>
            </a:r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PRODUCTOS FINANCIEROS</a:t>
            </a:r>
            <a:endParaRPr lang="es-BO" sz="2400" dirty="0"/>
          </a:p>
          <a:p>
            <a:pPr algn="l"/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6947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834887"/>
            <a:ext cx="12072731" cy="518822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una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operación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financiera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que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pone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nuestra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disposición una cantidad de dinero hasta un límite especificado y durante un período de tiempo determinado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</a:t>
            </a:r>
            <a:r>
              <a:rPr lang="es-ES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crédito,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nosotros</a:t>
            </a:r>
            <a:r>
              <a:rPr lang="es-ES" spc="-7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mismos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administramos</a:t>
            </a:r>
            <a:r>
              <a:rPr lang="es-ES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dinero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mediante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 disposición o retirada del dinero y el ingreso o devolución del mismo, atendiendo a nuestras necesidades en cada momento.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BO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esta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manera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podemos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cancelar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una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parte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totalidad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deuda cuando creamos conveniente, con la consiguiente deducción en</a:t>
            </a:r>
            <a:r>
              <a:rPr lang="es-BO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pago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intereses.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 propósito del crédito es cubrir los gastos, corrientes o extraordinarios,</a:t>
            </a:r>
            <a:r>
              <a:rPr lang="es-ES" spc="-10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pc="-7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momentos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puntuales</a:t>
            </a:r>
            <a:r>
              <a:rPr lang="es-ES" spc="-7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7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falta</a:t>
            </a:r>
            <a:r>
              <a:rPr lang="es-ES" spc="-8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7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liquidez.</a:t>
            </a:r>
            <a:endParaRPr lang="es-BO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EL CREDITO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2290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Cuándo</a:t>
            </a:r>
            <a:r>
              <a:rPr lang="es-ES" spc="-2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pc="-19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requiere</a:t>
            </a:r>
            <a:r>
              <a:rPr lang="es-ES" spc="-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</a:t>
            </a:r>
            <a:r>
              <a:rPr lang="es-ES" spc="-18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crédito?</a:t>
            </a:r>
            <a:endParaRPr lang="es-ES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endParaRPr lang="es-ES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Cuando una empresa o persona no cuenta con recursos propios disponibles para invertir, para adquirir un determinado bien de consumo, una vivienda o para financiar un servicio, puede recurrir a una entidad financiera, la misma que, previa evaluación de la capacidad de pago, otorgará el préstamo.</a:t>
            </a: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Todas las entidades financieras nacionales o extranjeras que se encuentren autorizadas por ASFI.</a:t>
            </a: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s-B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EL CREDITO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16A3D8-35BD-6898-9870-BD868A9C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32" y="3863667"/>
            <a:ext cx="4314581" cy="282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9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marL="457200" lvl="0" indent="-457200" algn="l">
              <a:lnSpc>
                <a:spcPts val="2665"/>
              </a:lnSpc>
              <a:spcBef>
                <a:spcPts val="2360"/>
              </a:spcBef>
              <a:spcAft>
                <a:spcPts val="0"/>
              </a:spcAft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r>
              <a:rPr lang="es-ES" sz="28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Empresarial</a:t>
            </a:r>
          </a:p>
          <a:p>
            <a:pPr marL="457200" lvl="0" indent="-457200" algn="l">
              <a:lnSpc>
                <a:spcPts val="2665"/>
              </a:lnSpc>
              <a:spcBef>
                <a:spcPts val="2360"/>
              </a:spcBef>
              <a:spcAft>
                <a:spcPts val="0"/>
              </a:spcAft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endParaRPr lang="es-ES" sz="2800" b="1" spc="-1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0" indent="-457200" algn="l">
              <a:lnSpc>
                <a:spcPts val="2640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r>
              <a:rPr lang="es-ES" sz="28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PYME</a:t>
            </a:r>
            <a:endParaRPr lang="es-BO" sz="2800" spc="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57200" lvl="0" indent="-457200" algn="l">
              <a:lnSpc>
                <a:spcPts val="2640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endParaRPr lang="es-ES" sz="2800" b="1" spc="-1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0" indent="-457200" algn="l">
              <a:lnSpc>
                <a:spcPts val="2640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r>
              <a:rPr lang="es-ES" sz="28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Microcrédito</a:t>
            </a:r>
            <a:endParaRPr lang="es-BO" sz="2800" spc="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57200" lvl="0" indent="-457200" algn="l">
              <a:lnSpc>
                <a:spcPts val="2665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endParaRPr lang="es-ES" sz="2800" b="1" spc="-1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0" indent="-457200" algn="l">
              <a:lnSpc>
                <a:spcPts val="2665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r>
              <a:rPr lang="es-ES" sz="28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Consumo</a:t>
            </a:r>
          </a:p>
          <a:p>
            <a:pPr marL="457200" lvl="0" indent="-457200" algn="l">
              <a:lnSpc>
                <a:spcPts val="2665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endParaRPr lang="es-ES" sz="2800" b="1" spc="-1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lnSpc>
                <a:spcPts val="2665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r>
              <a:rPr lang="es-ES" sz="2800" b="1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Vivienda</a:t>
            </a:r>
            <a:endParaRPr lang="es-BO" sz="2800" spc="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57200" lvl="0" indent="-457200" algn="l">
              <a:lnSpc>
                <a:spcPts val="2665"/>
              </a:lnSpc>
              <a:buClr>
                <a:srgbClr val="1F3863"/>
              </a:buClr>
              <a:buSzPts val="2200"/>
              <a:buFont typeface="Wingdings" panose="05000000000000000000" pitchFamily="2" charset="2"/>
              <a:buChar char="Ø"/>
              <a:tabLst>
                <a:tab pos="1447800" algn="l"/>
              </a:tabLst>
            </a:pPr>
            <a:endParaRPr lang="es-BO" sz="2800" spc="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s-B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TIPOS DE CREDITOS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06DDE2-895C-F758-EAB4-83186CAA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3" y="1521527"/>
            <a:ext cx="6157883" cy="33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Todo crédito otorgado a una persona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natural</a:t>
            </a:r>
            <a:r>
              <a:rPr lang="es-ES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 jurídica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 el objeto de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financiar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actividades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producción,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comercialización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servicios,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y cuyo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tamaño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actividad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económica</a:t>
            </a:r>
            <a:r>
              <a:rPr lang="es-ES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encuentre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clasificado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 índice de Gran Empresa, calculado en base al número de personal ocupado, monto de ingresos por ventas y valor del patrimonio.</a:t>
            </a:r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s-B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CREDITO EMPRESARIAL</a:t>
            </a:r>
            <a:endParaRPr lang="es-BO" dirty="0"/>
          </a:p>
        </p:txBody>
      </p:sp>
      <p:pic>
        <p:nvPicPr>
          <p:cNvPr id="2" name="Image 34">
            <a:extLst>
              <a:ext uri="{FF2B5EF4-FFF2-40B4-BE49-F238E27FC236}">
                <a16:creationId xmlns:a16="http://schemas.microsoft.com/office/drawing/2014/main" id="{45B589C0-FA1B-5D35-9971-0F8D2D4F0A0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2997" y="3317966"/>
            <a:ext cx="5876290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33B2ED4-05A5-730F-21A3-BB8A15FE3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051631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70C0"/>
                </a:solidFill>
              </a:rPr>
              <a:t>Presupuesto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8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70C0"/>
                </a:solidFill>
              </a:rPr>
              <a:t>Formas de ahorro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8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70C0"/>
                </a:solidFill>
              </a:rPr>
              <a:t>Inversión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8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70C0"/>
                </a:solidFill>
              </a:rPr>
              <a:t>Seguros del ahorrista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8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70C0"/>
                </a:solidFill>
              </a:rPr>
              <a:t>Sistema financiero boliviano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¿CÓMO ALCANZAR TUS METAS EMPRENDIENDO NEGOCIO?</a:t>
            </a:r>
          </a:p>
          <a:p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909D68-8EE0-E2E5-0944-E09738B3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68" y="1489620"/>
            <a:ext cx="5963482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8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Todo crédito otorgado a personas naturales destinado exclusivamente para: Adquisición de terreno para la construcción de vivienda, Compra de vivienda individual o en propiedad horizontal, Construcción de vivienda individual o Refacción, remodelación, ampliación, mejoramiento de vivienda individual o en propiedad horizontal, según corresponda.</a:t>
            </a:r>
            <a:endParaRPr lang="es-BO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CREDITO VIVIENDA</a:t>
            </a:r>
            <a:endParaRPr lang="es-BO" dirty="0"/>
          </a:p>
        </p:txBody>
      </p:sp>
      <p:pic>
        <p:nvPicPr>
          <p:cNvPr id="2" name="Image 39">
            <a:extLst>
              <a:ext uri="{FF2B5EF4-FFF2-40B4-BE49-F238E27FC236}">
                <a16:creationId xmlns:a16="http://schemas.microsoft.com/office/drawing/2014/main" id="{8797A96F-7EFB-3B1B-4EBB-6A2C483DD2D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736" y="2859949"/>
            <a:ext cx="6329863" cy="32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1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Todo crédito</a:t>
            </a:r>
            <a:r>
              <a:rPr lang="es-ES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otorgado</a:t>
            </a:r>
            <a:r>
              <a:rPr lang="es-ES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una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persona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natural</a:t>
            </a:r>
            <a:r>
              <a:rPr lang="es-ES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s-ES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jurídica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</a:t>
            </a:r>
            <a:r>
              <a:rPr lang="es-ES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 objeto de financiar actividades de producción, comercialización o servicios, y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cuyo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tamaño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actividad</a:t>
            </a:r>
            <a:r>
              <a:rPr lang="es-ES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económica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encuentre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clasificado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 el índice de Mediana Empresa y Pequeña Empresa.</a:t>
            </a:r>
            <a:endParaRPr lang="es-BO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CREDITO PYME</a:t>
            </a:r>
            <a:endParaRPr lang="es-BO" dirty="0"/>
          </a:p>
        </p:txBody>
      </p:sp>
      <p:pic>
        <p:nvPicPr>
          <p:cNvPr id="4" name="Image 44">
            <a:extLst>
              <a:ext uri="{FF2B5EF4-FFF2-40B4-BE49-F238E27FC236}">
                <a16:creationId xmlns:a16="http://schemas.microsoft.com/office/drawing/2014/main" id="{DA4FFCB4-0209-3C29-F5B7-976641583D81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0136" y="2717800"/>
            <a:ext cx="7615693" cy="2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80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856802"/>
            <a:ext cx="12072731" cy="5391598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Todo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otorgado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z="2000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una</a:t>
            </a:r>
            <a:r>
              <a:rPr lang="es-ES" sz="2000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persona</a:t>
            </a:r>
            <a:r>
              <a:rPr lang="es-ES" sz="2000" spc="-7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natural</a:t>
            </a:r>
            <a:r>
              <a:rPr lang="es-ES" sz="2000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jurídica,</a:t>
            </a:r>
            <a:r>
              <a:rPr lang="es-ES" sz="2000" spc="-7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z="2000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</a:t>
            </a:r>
            <a:r>
              <a:rPr lang="es-ES" sz="2000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grupo de prestatarios, con el objeto de financiar actividades de producción, comercialización y servicios, cuya fuente principal de pago la constituye el producto de las ventas e ingresos generados por dichas actividades.</a:t>
            </a:r>
            <a:endParaRPr lang="es-BO" sz="20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Por</a:t>
            </a:r>
            <a:r>
              <a:rPr lang="es-ES" sz="2000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tamaño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z="2000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actividad</a:t>
            </a:r>
            <a:r>
              <a:rPr lang="es-ES" sz="2000" spc="-9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económica</a:t>
            </a:r>
            <a:r>
              <a:rPr lang="es-ES" sz="20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encuentra</a:t>
            </a:r>
            <a:r>
              <a:rPr lang="es-BO" sz="2000" spc="-1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clasificado</a:t>
            </a:r>
            <a:r>
              <a:rPr lang="es-ES" sz="2000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z="2000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índice</a:t>
            </a:r>
            <a:r>
              <a:rPr lang="es-ES" sz="20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2000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microempresa.</a:t>
            </a:r>
            <a:endParaRPr lang="es-BO" sz="2000" spc="-1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Microcrédito</a:t>
            </a:r>
            <a:r>
              <a:rPr lang="es-ES" sz="2000" b="1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Individual.-</a:t>
            </a:r>
            <a:r>
              <a:rPr lang="es-ES" sz="2000" b="1" spc="-8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Microcrédito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concedido</a:t>
            </a:r>
            <a:r>
              <a:rPr lang="es-ES" sz="2000" spc="-8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</a:t>
            </a:r>
            <a:r>
              <a:rPr lang="es-ES" sz="2000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prestatario,</a:t>
            </a:r>
            <a:r>
              <a:rPr lang="es-ES" sz="20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sea persona natural o jurídica, con garantía o sin garantía.</a:t>
            </a:r>
            <a:endParaRPr lang="es-BO" sz="20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Microcrédito</a:t>
            </a:r>
            <a:r>
              <a:rPr lang="es-ES" sz="2000" b="1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Solidario.-</a:t>
            </a:r>
            <a:r>
              <a:rPr lang="es-ES" sz="2000" b="1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Microcrédito</a:t>
            </a:r>
            <a:r>
              <a:rPr lang="es-ES" sz="20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concedido</a:t>
            </a:r>
            <a:r>
              <a:rPr lang="es-ES" sz="2000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z="20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</a:t>
            </a:r>
            <a:r>
              <a:rPr lang="es-ES" sz="2000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grupo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prestatarios, conformado por personas naturales, con garantía mancomunada o solidaria.</a:t>
            </a:r>
            <a:endParaRPr lang="es-BO" sz="20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endParaRPr lang="es-ES" sz="20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Microcrédito Banca Comunal.-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Microcrédito sucesivo y escalonado concedido</a:t>
            </a:r>
            <a:r>
              <a:rPr lang="es-ES" sz="2000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 una agrupación</a:t>
            </a:r>
            <a:r>
              <a:rPr lang="es-ES" sz="2000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personas organizadas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 al menos dos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(2) grupos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solidarios,</a:t>
            </a:r>
            <a:r>
              <a:rPr lang="es-ES" sz="2000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garantía</a:t>
            </a:r>
            <a:r>
              <a:rPr lang="es-ES" sz="20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mancomunada,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solidaria</a:t>
            </a:r>
            <a:r>
              <a:rPr lang="es-ES" sz="20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</a:t>
            </a:r>
            <a:r>
              <a:rPr lang="es-ES" sz="20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indivisible;</a:t>
            </a:r>
            <a:r>
              <a:rPr lang="es-ES" sz="2000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para obtener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además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del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microcrédito servicios complementarios con</a:t>
            </a:r>
            <a:r>
              <a:rPr lang="es-ES" sz="2000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z="20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fin de lograr el desarrollo humano y económico de sus asociados.</a:t>
            </a:r>
            <a:endParaRPr lang="es-BO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0" y="117148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MICROCREDITO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39025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>
              <a:spcBef>
                <a:spcPts val="5"/>
              </a:spcBef>
            </a:pP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Todo crédito concedido a una persona natural, con el objeto de financiar</a:t>
            </a:r>
            <a:r>
              <a:rPr lang="es-ES" sz="2200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z="2200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adquisición</a:t>
            </a:r>
            <a:r>
              <a:rPr lang="es-ES" sz="2200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bienes de consumo o el pago de servicios, amortizable</a:t>
            </a:r>
            <a:r>
              <a:rPr lang="es-ES" sz="22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cuotas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sucesivas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y</a:t>
            </a:r>
            <a:r>
              <a:rPr lang="es-ES" sz="22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cuya</a:t>
            </a:r>
            <a:r>
              <a:rPr lang="es-ES" sz="22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fuente</a:t>
            </a:r>
            <a:r>
              <a:rPr lang="es-ES" sz="2200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principal</a:t>
            </a:r>
            <a:r>
              <a:rPr lang="es-ES" sz="22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22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pago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</a:t>
            </a:r>
            <a:r>
              <a:rPr lang="es-ES" sz="22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 salario de la persona o ingresos provenientes de su actividad, adecuadamente verificados. Esta definición incluye las operaciones realizadas a través del sistema de tarjetas de crédito de personas </a:t>
            </a:r>
            <a:r>
              <a:rPr lang="es-ES" sz="22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naturales</a:t>
            </a:r>
            <a:endParaRPr lang="es-BO" sz="2200" dirty="0">
              <a:solidFill>
                <a:srgbClr val="0070C0"/>
              </a:solidFill>
              <a:latin typeface="+mj-lt"/>
            </a:endParaRPr>
          </a:p>
          <a:p>
            <a:pPr algn="just">
              <a:spcBef>
                <a:spcPts val="5"/>
              </a:spcBef>
            </a:pPr>
            <a:endParaRPr lang="es-ES" sz="22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5"/>
              </a:spcBef>
            </a:pP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22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acuerdo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tecnología</a:t>
            </a:r>
            <a:r>
              <a:rPr lang="es-ES" sz="2200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crediticia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utilizada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por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z="22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EIF</a:t>
            </a:r>
            <a:r>
              <a:rPr lang="es-ES" sz="22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z="22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mismo</a:t>
            </a:r>
            <a:r>
              <a:rPr lang="es-ES" sz="2200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puede ser clasificado como:</a:t>
            </a:r>
            <a:endParaRPr lang="es-BO" sz="220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5"/>
              </a:spcBef>
            </a:pPr>
            <a:endParaRPr lang="es-BO" sz="22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5"/>
              </a:spcBef>
            </a:pP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</a:t>
            </a:r>
            <a:r>
              <a:rPr lang="es-ES" sz="2200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2200" b="1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consumo</a:t>
            </a:r>
            <a:r>
              <a:rPr lang="es-ES" sz="2200" b="1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z="2200" b="1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persona</a:t>
            </a:r>
            <a:r>
              <a:rPr lang="es-ES" sz="2200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dependiente.-</a:t>
            </a:r>
            <a:r>
              <a:rPr lang="es-ES" sz="2200" b="1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todo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consumo concedido a una persona natural asalariada.</a:t>
            </a:r>
            <a:endParaRPr lang="es-BO" sz="22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s-ES" sz="22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</a:t>
            </a:r>
            <a:r>
              <a:rPr lang="es-ES" sz="2200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z="2200" b="1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consumo</a:t>
            </a:r>
            <a:r>
              <a:rPr lang="es-ES" sz="2200" b="1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</a:t>
            </a:r>
            <a:r>
              <a:rPr lang="es-ES" sz="2200" b="1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persona</a:t>
            </a:r>
            <a:r>
              <a:rPr lang="es-ES" sz="2200" b="1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independiente.-</a:t>
            </a:r>
            <a:r>
              <a:rPr lang="es-ES" sz="2200" b="1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todo</a:t>
            </a:r>
            <a:r>
              <a:rPr lang="es-ES" sz="22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</a:t>
            </a:r>
            <a:r>
              <a:rPr lang="es-ES" sz="22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consumo concedido a una persona natural no asalariada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CREDITO DE CONSUMO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81985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91" y="856802"/>
            <a:ext cx="12072731" cy="5391598"/>
          </a:xfrm>
        </p:spPr>
        <p:txBody>
          <a:bodyPr>
            <a:normAutofit fontScale="85000" lnSpcReduction="20000"/>
          </a:bodyPr>
          <a:lstStyle/>
          <a:p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BANCA</a:t>
            </a:r>
            <a:r>
              <a:rPr lang="es-ES" sz="2400" b="1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PERSONAS</a:t>
            </a:r>
          </a:p>
          <a:p>
            <a:pPr algn="just"/>
            <a:r>
              <a:rPr lang="es-ES" b="1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Personas Naturales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 para vivienda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 para vehículo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</a:t>
            </a:r>
            <a:r>
              <a:rPr lang="es-ES" sz="2400" spc="-5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ES" sz="2400" spc="-3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spc="-1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</a:t>
            </a:r>
            <a:r>
              <a:rPr lang="es-ES" sz="2400" spc="-5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principal:</a:t>
            </a:r>
            <a:r>
              <a:rPr lang="es-ES" sz="2400" spc="-4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Dirigido</a:t>
            </a:r>
            <a:r>
              <a:rPr lang="es-ES" sz="2400" spc="-1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2400" spc="-4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personas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naturales</a:t>
            </a:r>
            <a:r>
              <a:rPr lang="es-ES" sz="2400" spc="-3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spc="-1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ES" sz="2400" b="1" spc="-1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24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Microcrédito</a:t>
            </a:r>
            <a:endParaRPr lang="es-BO" sz="2400" b="1" spc="-1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Personas</a:t>
            </a:r>
            <a:r>
              <a:rPr lang="es-ES" sz="2400" b="1" spc="-8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</a:t>
            </a:r>
            <a:r>
              <a:rPr lang="es-ES" sz="2400" spc="-4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vivienda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spc="-1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productiva.</a:t>
            </a:r>
            <a:endParaRPr lang="es-BO" spc="-1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</a:t>
            </a:r>
            <a:r>
              <a:rPr lang="es-ES" sz="2400" spc="-8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ES" sz="2400" spc="-6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inversión,</a:t>
            </a:r>
            <a:r>
              <a:rPr lang="es-ES" sz="2400" spc="-6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operativa,</a:t>
            </a:r>
            <a:r>
              <a:rPr lang="es-ES" sz="2400" spc="-8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comercial</a:t>
            </a:r>
            <a:r>
              <a:rPr lang="es-ES" sz="2400" spc="-8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sz="2400" spc="-8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agropecuaria.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 para consumo.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</a:t>
            </a:r>
            <a:r>
              <a:rPr lang="es-ES" sz="2400" spc="-5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principal:</a:t>
            </a:r>
            <a:r>
              <a:rPr lang="es-ES" sz="2400" spc="-4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Dirigido</a:t>
            </a:r>
            <a:r>
              <a:rPr lang="es-ES" sz="2400" spc="-4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2400" spc="-5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personas</a:t>
            </a:r>
            <a:r>
              <a:rPr lang="es-ES" sz="2400" spc="-5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naturales</a:t>
            </a:r>
            <a:r>
              <a:rPr lang="es-ES" sz="2400" spc="-5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independientes con actividades y flujo de dinero enmarcado en este segmento.</a:t>
            </a:r>
            <a:endParaRPr lang="es-BO" dirty="0">
              <a:solidFill>
                <a:srgbClr val="0070C0"/>
              </a:solidFill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b="1" spc="-10" dirty="0">
              <a:solidFill>
                <a:srgbClr val="0070C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CLASIFICACION SEGÚN TIPO DE BANCA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120542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91" y="856802"/>
            <a:ext cx="12072731" cy="539159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Banca</a:t>
            </a:r>
            <a:r>
              <a:rPr lang="es-ES" sz="2400" b="1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PYMES</a:t>
            </a:r>
            <a:endParaRPr lang="es-ES" b="1" spc="-1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Personas</a:t>
            </a:r>
            <a:r>
              <a:rPr lang="es-ES" sz="2400" b="1" i="1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Naturales</a:t>
            </a:r>
            <a:r>
              <a:rPr lang="es-ES" sz="2400" b="1" i="1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b="1" i="1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i="1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Jurídicas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Créditos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comerciales operación</a:t>
            </a:r>
            <a:r>
              <a:rPr lang="es-ES" sz="2400" spc="-9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Líneas de crédito, operación e inversión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</a:t>
            </a:r>
            <a:r>
              <a:rPr lang="es-ES" sz="2400" spc="-9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ES" sz="2400" spc="-11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importación</a:t>
            </a:r>
            <a:r>
              <a:rPr lang="es-ES" sz="2400" spc="-8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sz="2400" spc="-11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exportación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Créditos agropecuarios y productivos.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Boletas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garantía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Cartas de crédito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Descuentos</a:t>
            </a:r>
            <a:r>
              <a:rPr lang="es-ES" sz="2400" spc="-7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spc="-9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letras</a:t>
            </a:r>
            <a:r>
              <a:rPr lang="es-ES" sz="2400" spc="-7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spc="-9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cambio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Anticipo de facturas</a:t>
            </a:r>
          </a:p>
          <a:p>
            <a:pPr algn="l"/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</a:t>
            </a:r>
            <a:r>
              <a:rPr lang="es-ES" sz="2400" spc="-3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principal:</a:t>
            </a:r>
            <a:r>
              <a:rPr lang="es-ES" sz="2400" spc="-5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Dirigido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2400" spc="-7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personas</a:t>
            </a:r>
            <a:r>
              <a:rPr lang="es-ES" sz="2400" spc="-5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naturales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sz="2400" spc="-7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2400" spc="-7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jurídicas con actividades y flujo de dinero enmarcado en este segmento.</a:t>
            </a:r>
            <a:endParaRPr lang="es-BO" dirty="0">
              <a:solidFill>
                <a:srgbClr val="0070C0"/>
              </a:solidFill>
            </a:endParaRPr>
          </a:p>
          <a:p>
            <a:pPr algn="l"/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b="1" spc="-10" dirty="0">
              <a:solidFill>
                <a:srgbClr val="0070C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CLASIFICACION SEGÚN TIPO DE BANCA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189554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91" y="856802"/>
            <a:ext cx="12072731" cy="539159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Banca</a:t>
            </a:r>
            <a:r>
              <a:rPr lang="es-ES" sz="2400" b="1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Empresas</a:t>
            </a:r>
            <a:endParaRPr lang="es-ES" b="1" spc="-1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Personas</a:t>
            </a:r>
            <a:r>
              <a:rPr lang="es-ES" sz="2400" b="1" i="1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Naturales</a:t>
            </a:r>
            <a:r>
              <a:rPr lang="es-ES" sz="2400" b="1" i="1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b="1" i="1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i="1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i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Jurídicas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Créditos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comerciales operación</a:t>
            </a:r>
            <a:r>
              <a:rPr lang="es-ES" sz="2400" spc="-9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Líneas de crédito, operación e inversión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</a:t>
            </a:r>
            <a:r>
              <a:rPr lang="es-ES" sz="2400" spc="-9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ES" sz="2400" spc="-11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importación</a:t>
            </a:r>
            <a:r>
              <a:rPr lang="es-ES" sz="2400" spc="-8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sz="2400" spc="-11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exportación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Créditos agropecuarios y productivos.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Boletas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spc="-12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garantía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Cartas de crédito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Descuentos</a:t>
            </a:r>
            <a:r>
              <a:rPr lang="es-ES" sz="2400" spc="-7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spc="-9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letras</a:t>
            </a:r>
            <a:r>
              <a:rPr lang="es-ES" sz="2400" spc="-7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400" spc="-9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cambio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Anticipo de facturas</a:t>
            </a:r>
          </a:p>
          <a:p>
            <a:pPr algn="l"/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</a:t>
            </a:r>
            <a:r>
              <a:rPr lang="es-ES" sz="2400" spc="-3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principal:</a:t>
            </a:r>
            <a:r>
              <a:rPr lang="es-ES" sz="2400" spc="-5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Dirigido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2400" spc="-7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personas</a:t>
            </a:r>
            <a:r>
              <a:rPr lang="es-ES" sz="2400" spc="-5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naturales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sz="2400" spc="-7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2400" spc="-75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jurídicas con actividades y flujo de dinero enmarcado en este segmento.</a:t>
            </a:r>
            <a:endParaRPr lang="es-BO" dirty="0">
              <a:solidFill>
                <a:srgbClr val="0070C0"/>
              </a:solidFill>
            </a:endParaRPr>
          </a:p>
          <a:p>
            <a:pPr algn="l"/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b="1" spc="-10" dirty="0">
              <a:solidFill>
                <a:srgbClr val="0070C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CLASIFICACION SEGÚN TIPO DE BANCA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726049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91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Es el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pago</a:t>
            </a:r>
            <a:r>
              <a:rPr lang="es-ES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que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recibe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por</a:t>
            </a:r>
            <a:r>
              <a:rPr lang="es-ES" spc="-6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monto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depósito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efectuado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BO" spc="-25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 entidad financiera, sea Banco, Banco PYME, Mutual de Ahorro y Préstamo, Cooperativa de Ahorro y Crédito Abierta, Cooperativa de Ahorro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y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Societaria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licencia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funcionamiento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ASFI,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que se denominan entidades financieras (EF).</a:t>
            </a:r>
          </a:p>
          <a:p>
            <a:pPr algn="just"/>
            <a:endParaRPr lang="es-ES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Cuando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te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prestas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dinero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una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entidad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financiera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(EF),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tasa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interés es el costo o precio que pagas por usar el dinero que has recibido en calidad de préstamo.</a:t>
            </a:r>
          </a:p>
          <a:p>
            <a:pPr algn="just"/>
            <a:endParaRPr lang="es-BO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TASAS DE INTERES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A0EBCE-190E-0BD3-4313-2DF460E1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99" y="3963329"/>
            <a:ext cx="5620999" cy="20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6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TASAS DE INTERES</a:t>
            </a:r>
            <a:endParaRPr lang="es-BO" sz="2400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66A8C518-BBF5-5DE1-1674-6701672BC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endParaRPr lang="es-ES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 tasa de interés establecida en el contrato rige por todo el tiempo que trascurra el crédito o el depósito y solo puede ser modificada a través de otro contrato</a:t>
            </a:r>
            <a:r>
              <a:rPr lang="es-ES" sz="2400" spc="2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 de una adenda al contrato que es un contrato adicional o accesorio al contrato principal.</a:t>
            </a:r>
          </a:p>
          <a:p>
            <a:pPr algn="just"/>
            <a:endParaRPr lang="es-ES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 tasa de interés, ya sea por depositar o prestarse dinero, debe estar fijada a través de un contrato entre la EF y el</a:t>
            </a:r>
            <a:r>
              <a:rPr lang="es-ES" sz="2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cliente. No puede ser modificada de manera unilateral por la EF sin que el cliente este de </a:t>
            </a:r>
            <a:r>
              <a:rPr lang="es-ES" sz="24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acuerdo.</a:t>
            </a:r>
          </a:p>
          <a:p>
            <a:pPr algn="just"/>
            <a:endParaRPr lang="es-BO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endParaRPr lang="es-E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E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4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</a:t>
            </a:r>
            <a:r>
              <a:rPr lang="es-ES" sz="2400" b="1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interés</a:t>
            </a:r>
            <a:r>
              <a:rPr lang="es-ES" sz="2400" b="1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nominal</a:t>
            </a:r>
            <a:r>
              <a:rPr lang="es-ES" sz="2400" b="1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pizarra,</a:t>
            </a:r>
            <a:r>
              <a:rPr lang="es-ES" sz="2400" b="1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activa</a:t>
            </a:r>
            <a:r>
              <a:rPr lang="es-ES" sz="2400" b="1" spc="-6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pasiva.-</a:t>
            </a:r>
            <a:r>
              <a:rPr lang="es-ES" sz="2400" b="1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</a:t>
            </a:r>
            <a:r>
              <a:rPr lang="es-ES" sz="24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ofrecida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 público para operaciones de crédito o depósito.</a:t>
            </a:r>
          </a:p>
          <a:p>
            <a:pPr algn="just"/>
            <a:endParaRPr lang="es-E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</a:t>
            </a:r>
            <a:r>
              <a:rPr lang="es-ES" sz="2400" b="1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interés</a:t>
            </a:r>
            <a:r>
              <a:rPr lang="es-ES" sz="2400" b="1" spc="-6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Referencia</a:t>
            </a:r>
            <a:r>
              <a:rPr lang="es-ES" sz="2400" b="1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.-</a:t>
            </a:r>
            <a:r>
              <a:rPr lang="es-ES" sz="2400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</a:t>
            </a:r>
            <a:r>
              <a:rPr lang="es-ES" sz="24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referencia</a:t>
            </a:r>
            <a:r>
              <a:rPr lang="es-ES" sz="24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determinada y publicada por el Banco Central de Bolivia, que representa el promedio ponderado de los depósitos del sistema bancario.</a:t>
            </a:r>
          </a:p>
          <a:p>
            <a:pPr algn="just"/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</a:t>
            </a:r>
            <a:r>
              <a:rPr lang="es-ES" sz="2400" b="1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interés</a:t>
            </a:r>
            <a:r>
              <a:rPr lang="es-ES" sz="2400" b="1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fija.-</a:t>
            </a:r>
            <a:r>
              <a:rPr lang="es-ES" sz="2400" b="1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</a:t>
            </a:r>
            <a:r>
              <a:rPr lang="es-ES" sz="24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4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está</a:t>
            </a:r>
            <a:r>
              <a:rPr lang="es-ES" sz="24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función</a:t>
            </a:r>
            <a:r>
              <a:rPr lang="es-ES" sz="24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sino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fijada en un monto fijo por la Entidad Financiera.</a:t>
            </a:r>
          </a:p>
          <a:p>
            <a:pPr algn="just"/>
            <a:endParaRPr lang="es-E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 de interés variable.-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la tasa ajustada por la entidad financiera periódicamente</a:t>
            </a:r>
            <a:r>
              <a:rPr lang="es-ES" sz="240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acuerdo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es-ES" sz="2400" spc="-1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</a:t>
            </a:r>
            <a:r>
              <a:rPr lang="es-ES" sz="24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pagos,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función</a:t>
            </a:r>
            <a:r>
              <a:rPr lang="es-ES" sz="24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variaciones</a:t>
            </a:r>
            <a:r>
              <a:rPr lang="es-ES" sz="2400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la (</a:t>
            </a:r>
            <a:r>
              <a:rPr lang="es-ES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</a:t>
            </a: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pPr algn="just"/>
            <a:endParaRPr lang="es-E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E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TIPOS DE TASAS DE INTERES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2856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PRESUPUESTO</a:t>
            </a:r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3" y="745588"/>
            <a:ext cx="11785363" cy="5373858"/>
          </a:xfrm>
        </p:spPr>
        <p:txBody>
          <a:bodyPr>
            <a:normAutofit/>
          </a:bodyPr>
          <a:lstStyle/>
          <a:p>
            <a:pPr algn="l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Registra ingresos y gastos diarios</a:t>
            </a:r>
            <a:r>
              <a:rPr lang="es-ES" dirty="0">
                <a:solidFill>
                  <a:srgbClr val="0070C0"/>
                </a:solidFill>
              </a:rPr>
              <a:t> (venta, materia prima, transporte, comisiones). Usa una hoja simple: Fecha / Concepto / Ingreso / Gasto / Saldo.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Crea dos presupuestos</a:t>
            </a:r>
            <a:r>
              <a:rPr lang="es-ES" dirty="0">
                <a:solidFill>
                  <a:srgbClr val="0070C0"/>
                </a:solidFill>
              </a:rPr>
              <a:t>: uno operativo (costos variables y fijos mensuales del negocio) y otro personal (tu hogar). No mezcles ambos.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Margen mínimo objetivo</a:t>
            </a:r>
            <a:r>
              <a:rPr lang="es-ES" dirty="0">
                <a:solidFill>
                  <a:srgbClr val="0070C0"/>
                </a:solidFill>
              </a:rPr>
              <a:t>: calcula costo de producción + 30% (o más, según sector) como precio de venta inicial para empezar a cubrir inversión y obtener utilidad.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Proyección 6–12 meses</a:t>
            </a:r>
            <a:r>
              <a:rPr lang="es-ES" dirty="0">
                <a:solidFill>
                  <a:srgbClr val="0070C0"/>
                </a:solidFill>
              </a:rPr>
              <a:t>: ingresos esperados, punto de equilibrio (cuando ingresos = costos), y meta de utilidad.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86457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Autofit/>
          </a:bodyPr>
          <a:lstStyle/>
          <a:p>
            <a:pPr marL="263525" marR="678180" indent="-172720" algn="just">
              <a:lnSpc>
                <a:spcPct val="87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Tasa de interés Efectiva Activa (TEA)</a:t>
            </a:r>
          </a:p>
          <a:p>
            <a:pPr marL="263525" marR="678180" indent="-172720" algn="just">
              <a:lnSpc>
                <a:spcPct val="8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Costo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total del crédito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para</a:t>
            </a:r>
            <a:r>
              <a:rPr lang="es-ES" sz="20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 prestatario,</a:t>
            </a:r>
            <a:r>
              <a:rPr lang="es-ES" sz="20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expresado en porcentaje anualizado, que incluye todos los cargos</a:t>
            </a:r>
            <a:endParaRPr lang="es-ES" sz="2000" spc="-60" dirty="0">
              <a:solidFill>
                <a:srgbClr val="0070C0"/>
              </a:solidFill>
              <a:latin typeface="+mj-lt"/>
              <a:ea typeface="Calibri" panose="020F0502020204030204" pitchFamily="34" charset="0"/>
            </a:endParaRPr>
          </a:p>
          <a:p>
            <a:pPr marL="263525" marR="678180" indent="-172720" algn="just">
              <a:lnSpc>
                <a:spcPct val="8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financieros</a:t>
            </a:r>
            <a:r>
              <a:rPr lang="es-ES" sz="2000" spc="-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relacionados</a:t>
            </a:r>
            <a:r>
              <a:rPr lang="es-ES" sz="2000" spc="-8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con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crédito</a:t>
            </a:r>
            <a:r>
              <a:rPr lang="es-ES" sz="20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o</a:t>
            </a:r>
            <a:r>
              <a:rPr lang="es-ES" sz="2000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préstamo</a:t>
            </a:r>
            <a:r>
              <a:rPr lang="es-ES" sz="20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que</a:t>
            </a:r>
            <a:r>
              <a:rPr lang="es-ES" sz="2000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entidad supervisada cobra al prestatario.</a:t>
            </a:r>
          </a:p>
          <a:p>
            <a:pPr marL="263525" marR="678180" indent="-172720" algn="just">
              <a:lnSpc>
                <a:spcPct val="87000"/>
              </a:lnSpc>
              <a:spcAft>
                <a:spcPts val="0"/>
              </a:spcAft>
            </a:pPr>
            <a:endParaRPr lang="es-BO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63525" marR="250825" indent="-172720" algn="just">
              <a:lnSpc>
                <a:spcPct val="87000"/>
              </a:lnSpc>
              <a:spcBef>
                <a:spcPts val="845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TASA de interés Efectiva Activa al Cliente (TEAC) </a:t>
            </a:r>
          </a:p>
          <a:p>
            <a:pPr marL="263525" marR="250825" indent="-172720" algn="just">
              <a:lnSpc>
                <a:spcPct val="87000"/>
              </a:lnSpc>
              <a:spcBef>
                <a:spcPts val="845"/>
              </a:spcBef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Es la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tasa</a:t>
            </a:r>
            <a:r>
              <a:rPr lang="es-ES" sz="2000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interés anual que iguala el valor presente de los flujos de los desembolsos con el valor presente de </a:t>
            </a:r>
          </a:p>
          <a:p>
            <a:pPr marL="263525" marR="250825" indent="-172720" algn="just">
              <a:lnSpc>
                <a:spcPct val="87000"/>
              </a:lnSpc>
              <a:spcBef>
                <a:spcPts val="845"/>
              </a:spcBef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los flujos de servicio del crédito. El cálculo del valor presente debe considerar la existencia de períodos de</a:t>
            </a:r>
          </a:p>
          <a:p>
            <a:pPr marL="263525" marR="250825" indent="-172720" algn="just">
              <a:lnSpc>
                <a:spcPct val="87000"/>
              </a:lnSpc>
              <a:spcBef>
                <a:spcPts val="845"/>
              </a:spcBef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tiempo inferiores a un</a:t>
            </a:r>
            <a:r>
              <a:rPr lang="es-ES" sz="20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año</a:t>
            </a:r>
            <a:r>
              <a:rPr lang="es-ES" sz="2000" spc="-35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cuando</a:t>
            </a:r>
            <a:r>
              <a:rPr lang="es-ES" sz="20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así</a:t>
            </a:r>
            <a:r>
              <a:rPr lang="es-ES" sz="20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z="20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requiera.</a:t>
            </a:r>
            <a:r>
              <a:rPr lang="es-ES" sz="2000" spc="-6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z="20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tal</a:t>
            </a:r>
            <a:r>
              <a:rPr lang="es-ES" sz="2000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caso,</a:t>
            </a:r>
            <a:r>
              <a:rPr lang="es-ES" sz="20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la</a:t>
            </a:r>
            <a:r>
              <a:rPr lang="es-ES" sz="20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TEAC</a:t>
            </a:r>
            <a:r>
              <a:rPr lang="es-ES" sz="2000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debe</a:t>
            </a:r>
            <a:r>
              <a:rPr lang="es-ES" sz="2000" spc="-2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ser</a:t>
            </a:r>
            <a:r>
              <a:rPr lang="es-ES" sz="2000" spc="-4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z="2000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resultado</a:t>
            </a:r>
            <a:r>
              <a:rPr lang="es-ES" sz="2000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 multiplicar la tasa</a:t>
            </a:r>
          </a:p>
          <a:p>
            <a:pPr marL="263525" marR="250825" indent="-172720" algn="just">
              <a:lnSpc>
                <a:spcPct val="87000"/>
              </a:lnSpc>
              <a:spcBef>
                <a:spcPts val="845"/>
              </a:spcBef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periódica por el número de períodos del año.</a:t>
            </a:r>
          </a:p>
          <a:p>
            <a:pPr marL="263525" marR="250825" indent="-172720" algn="just">
              <a:lnSpc>
                <a:spcPct val="87000"/>
              </a:lnSpc>
              <a:spcBef>
                <a:spcPts val="845"/>
              </a:spcBef>
              <a:spcAft>
                <a:spcPts val="0"/>
              </a:spcAft>
            </a:pPr>
            <a:endParaRPr lang="es-BO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 </a:t>
            </a:r>
            <a:r>
              <a:rPr lang="es-ES" sz="20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Tasa de interés Efectiva Pasiva </a:t>
            </a:r>
            <a:r>
              <a:rPr lang="es-ES" sz="2000" b="1" spc="7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(TEP)</a:t>
            </a:r>
            <a:r>
              <a:rPr lang="es-ES" sz="2000" b="1" spc="-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 Es la</a:t>
            </a:r>
            <a:r>
              <a:rPr lang="es-ES" sz="2000" spc="-1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remuneración</a:t>
            </a:r>
            <a:r>
              <a:rPr lang="es-ES" sz="2000" spc="-1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total que percibe</a:t>
            </a:r>
            <a:r>
              <a:rPr lang="es-ES" sz="2000" spc="-9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un</a:t>
            </a:r>
            <a:r>
              <a:rPr lang="es-ES" sz="2000" spc="-9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depositante,</a:t>
            </a:r>
            <a:r>
              <a:rPr lang="es-ES" sz="2000" spc="-9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expresada</a:t>
            </a:r>
            <a:r>
              <a:rPr lang="es-ES" sz="2000" spc="-9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z="2000" spc="-9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porcentaje</a:t>
            </a:r>
            <a:r>
              <a:rPr lang="es-ES" sz="2000" spc="-9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anualizado,</a:t>
            </a:r>
            <a:r>
              <a:rPr lang="es-ES" sz="2000" spc="-10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incluyendo    </a:t>
            </a:r>
          </a:p>
          <a:p>
            <a:pPr algn="just"/>
            <a:r>
              <a:rPr lang="es-E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 capitalizaciones y otras remuneraciones.</a:t>
            </a:r>
            <a:endParaRPr lang="es-BO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TIPOS DE TASAS DE INTERES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9164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2665"/>
              </a:lnSpc>
              <a:spcBef>
                <a:spcPts val="297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Acceso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a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una</a:t>
            </a:r>
            <a:r>
              <a:rPr lang="es-ES" spc="-7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cantidad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de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dinero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mayor</a:t>
            </a:r>
            <a:r>
              <a:rPr lang="es-ES" spc="-6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de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la</a:t>
            </a:r>
            <a:r>
              <a:rPr lang="es-ES" spc="-6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que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se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tiene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ahorrado.</a:t>
            </a:r>
          </a:p>
          <a:p>
            <a:pPr marL="342900" lvl="0" indent="-342900" algn="just">
              <a:lnSpc>
                <a:spcPts val="2665"/>
              </a:lnSpc>
              <a:spcBef>
                <a:spcPts val="297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endParaRPr lang="es-BO" spc="10" dirty="0">
              <a:solidFill>
                <a:srgbClr val="0070C0"/>
              </a:solidFill>
              <a:effectLst/>
              <a:latin typeface="+mj-lt"/>
              <a:ea typeface="Arial MT"/>
              <a:cs typeface="Arial MT"/>
            </a:endParaRPr>
          </a:p>
          <a:p>
            <a:pPr marL="342900" lvl="0" indent="-342900" algn="just">
              <a:lnSpc>
                <a:spcPts val="2640"/>
              </a:lnSpc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Aprovechamiento</a:t>
            </a:r>
            <a:r>
              <a:rPr lang="es-ES" spc="-9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de</a:t>
            </a:r>
            <a:r>
              <a:rPr lang="es-ES" spc="-10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oportunidades</a:t>
            </a:r>
            <a:r>
              <a:rPr lang="es-ES" spc="-11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de</a:t>
            </a:r>
            <a:r>
              <a:rPr lang="es-ES" spc="-9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negocio</a:t>
            </a:r>
            <a:r>
              <a:rPr lang="es-ES" spc="-10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o</a:t>
            </a:r>
            <a:r>
              <a:rPr lang="es-ES" spc="-9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-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inversión.</a:t>
            </a:r>
            <a:endParaRPr lang="es-BO" spc="10" dirty="0">
              <a:solidFill>
                <a:srgbClr val="0070C0"/>
              </a:solidFill>
              <a:effectLst/>
              <a:latin typeface="+mj-lt"/>
              <a:ea typeface="Arial MT"/>
              <a:cs typeface="Arial MT"/>
            </a:endParaRPr>
          </a:p>
          <a:p>
            <a:pPr marL="342900" marR="1377315" lvl="0" indent="-342900" algn="just">
              <a:lnSpc>
                <a:spcPct val="97000"/>
              </a:lnSpc>
              <a:spcBef>
                <a:spcPts val="2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endParaRPr lang="es-ES" spc="10" dirty="0">
              <a:solidFill>
                <a:srgbClr val="0070C0"/>
              </a:solidFill>
              <a:effectLst/>
              <a:latin typeface="+mj-lt"/>
              <a:ea typeface="Arial MT"/>
              <a:cs typeface="Calibri Light" panose="020F0302020204030204" pitchFamily="34" charset="0"/>
            </a:endParaRPr>
          </a:p>
          <a:p>
            <a:pPr marL="342900" marR="1377315" lvl="0" indent="-342900" algn="just">
              <a:lnSpc>
                <a:spcPct val="97000"/>
              </a:lnSpc>
              <a:spcBef>
                <a:spcPts val="2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endParaRPr lang="es-ES" spc="10" dirty="0">
              <a:solidFill>
                <a:srgbClr val="0070C0"/>
              </a:solidFill>
              <a:effectLst/>
              <a:latin typeface="+mj-lt"/>
              <a:ea typeface="Arial MT"/>
              <a:cs typeface="Calibri Light" panose="020F0302020204030204" pitchFamily="34" charset="0"/>
            </a:endParaRPr>
          </a:p>
          <a:p>
            <a:pPr marL="342900" marR="1377315" lvl="0" indent="-342900" algn="just">
              <a:lnSpc>
                <a:spcPct val="97000"/>
              </a:lnSpc>
              <a:spcBef>
                <a:spcPts val="2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Permite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enfrentar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mejor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una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emergencia,</a:t>
            </a:r>
            <a:r>
              <a:rPr lang="es-ES" spc="-2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en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caso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no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se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tenga efectivo</a:t>
            </a:r>
            <a:r>
              <a:rPr lang="es-ES" spc="-2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suficiente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en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la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cuenta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corriente</a:t>
            </a:r>
            <a:r>
              <a:rPr lang="es-ES" spc="-4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o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caja</a:t>
            </a:r>
            <a:r>
              <a:rPr lang="es-ES" spc="-6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de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ahorro</a:t>
            </a:r>
            <a:r>
              <a:rPr lang="es-ES" spc="-7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de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 </a:t>
            </a:r>
            <a:r>
              <a:rPr lang="es-ES" spc="10" dirty="0">
                <a:solidFill>
                  <a:srgbClr val="0070C0"/>
                </a:solidFill>
                <a:effectLst/>
                <a:latin typeface="+mj-lt"/>
                <a:ea typeface="Arial MT"/>
                <a:cs typeface="Calibri Light" panose="020F0302020204030204" pitchFamily="34" charset="0"/>
              </a:rPr>
              <a:t>la persona natural o jurídica.</a:t>
            </a:r>
          </a:p>
          <a:p>
            <a:pPr marL="342900" marR="1377315" lvl="0" indent="-342900" algn="just">
              <a:lnSpc>
                <a:spcPct val="97000"/>
              </a:lnSpc>
              <a:spcBef>
                <a:spcPts val="2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endParaRPr lang="es-BO" spc="10" dirty="0">
              <a:solidFill>
                <a:srgbClr val="0070C0"/>
              </a:solidFill>
              <a:latin typeface="+mj-lt"/>
              <a:ea typeface="Arial MT"/>
              <a:cs typeface="Calibri Light" panose="020F0302020204030204" pitchFamily="34" charset="0"/>
            </a:endParaRPr>
          </a:p>
          <a:p>
            <a:pPr marL="342900" marR="1377315" lvl="0" indent="-342900" algn="just">
              <a:lnSpc>
                <a:spcPct val="97000"/>
              </a:lnSpc>
              <a:spcBef>
                <a:spcPts val="2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endParaRPr lang="es-BO" spc="1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1377315" lvl="0" indent="-342900" algn="just">
              <a:lnSpc>
                <a:spcPct val="97000"/>
              </a:lnSpc>
              <a:spcBef>
                <a:spcPts val="20"/>
              </a:spcBef>
              <a:spcAft>
                <a:spcPts val="0"/>
              </a:spcAft>
              <a:buClr>
                <a:srgbClr val="843B0B"/>
              </a:buClr>
              <a:buSzPts val="2100"/>
              <a:buFont typeface="Arial" panose="020B0604020202020204" pitchFamily="34" charset="0"/>
              <a:buChar char="•"/>
              <a:tabLst>
                <a:tab pos="748665" algn="l"/>
              </a:tabLst>
            </a:pP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El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pago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del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mismo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es-ES" spc="-4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realiza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mediante</a:t>
            </a:r>
            <a:r>
              <a:rPr lang="es-ES" spc="-3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cuotas</a:t>
            </a:r>
            <a:r>
              <a:rPr lang="es-ES" spc="-55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en</a:t>
            </a:r>
            <a:r>
              <a:rPr lang="es-ES" spc="-5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fechas</a:t>
            </a:r>
            <a:r>
              <a:rPr lang="es-ES" spc="-3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pactadas (plan de pagos).</a:t>
            </a:r>
            <a:endParaRPr lang="es-BO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BENEFICIOS DEL CREDITO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22987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BO" b="1" dirty="0">
                <a:solidFill>
                  <a:srgbClr val="0070C0"/>
                </a:solidFill>
              </a:rPr>
              <a:t>Garantía prendaria</a:t>
            </a:r>
            <a:r>
              <a:rPr lang="es-BO" dirty="0">
                <a:solidFill>
                  <a:srgbClr val="0070C0"/>
                </a:solidFill>
              </a:rPr>
              <a:t>: activos (maquinaria, vehículos).</a:t>
            </a:r>
          </a:p>
          <a:p>
            <a:pPr algn="just"/>
            <a:endParaRPr lang="es-BO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Garantía hipotecaria</a:t>
            </a:r>
            <a:r>
              <a:rPr lang="es-ES" dirty="0">
                <a:solidFill>
                  <a:srgbClr val="0070C0"/>
                </a:solidFill>
              </a:rPr>
              <a:t>: para créditos grandes (vivienda, inversión mayor).</a:t>
            </a:r>
          </a:p>
          <a:p>
            <a:pPr algn="just"/>
            <a:endParaRPr lang="es-BO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Garantías solidarias / grupales</a:t>
            </a:r>
            <a:r>
              <a:rPr lang="es-ES" dirty="0">
                <a:solidFill>
                  <a:srgbClr val="0070C0"/>
                </a:solidFill>
              </a:rPr>
              <a:t>: común en microfinanzas (grupos de mujeres garantizan entre sí).</a:t>
            </a:r>
          </a:p>
          <a:p>
            <a:pPr algn="just"/>
            <a:endParaRPr lang="es-BO" dirty="0">
              <a:solidFill>
                <a:srgbClr val="0070C0"/>
              </a:solidFill>
            </a:endParaRPr>
          </a:p>
          <a:p>
            <a:pPr algn="just"/>
            <a:r>
              <a:rPr lang="es-BO" b="1" dirty="0">
                <a:solidFill>
                  <a:srgbClr val="0070C0"/>
                </a:solidFill>
              </a:rPr>
              <a:t>Avales o garantías estatales/parapúblicas</a:t>
            </a:r>
            <a:r>
              <a:rPr lang="es-BO" dirty="0">
                <a:solidFill>
                  <a:srgbClr val="0070C0"/>
                </a:solidFill>
              </a:rPr>
              <a:t>: algunos programas (semilla, fideicomisos) ofrecen garantías parciales para promover emprendimiento femenino (ej.: Mujer BDP).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GARANTÍAS REQUERIDAS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67872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endParaRPr lang="es-ES" sz="2800" b="1" dirty="0">
              <a:solidFill>
                <a:srgbClr val="0070C0"/>
              </a:solidFill>
            </a:endParaRPr>
          </a:p>
          <a:p>
            <a:pPr algn="just"/>
            <a:r>
              <a:rPr lang="es-ES" sz="2800" b="1" dirty="0">
                <a:solidFill>
                  <a:srgbClr val="0070C0"/>
                </a:solidFill>
              </a:rPr>
              <a:t>Tasa nominal vs. efectiva anual (EA)</a:t>
            </a:r>
            <a:r>
              <a:rPr lang="es-ES" sz="2800" dirty="0">
                <a:solidFill>
                  <a:srgbClr val="0070C0"/>
                </a:solidFill>
              </a:rPr>
              <a:t>: pídeles siempre la EA para comparar ofertas (incluye comisiones y frecuencia de capitalización).</a:t>
            </a:r>
          </a:p>
          <a:p>
            <a:pPr algn="just"/>
            <a:endParaRPr lang="es-ES" sz="2800" dirty="0">
              <a:solidFill>
                <a:srgbClr val="0070C0"/>
              </a:solidFill>
            </a:endParaRPr>
          </a:p>
          <a:p>
            <a:pPr algn="just"/>
            <a:endParaRPr lang="es-ES" sz="2800" dirty="0">
              <a:solidFill>
                <a:srgbClr val="0070C0"/>
              </a:solidFill>
            </a:endParaRPr>
          </a:p>
          <a:p>
            <a:pPr algn="just"/>
            <a:r>
              <a:rPr lang="es-ES" sz="2800" b="1" dirty="0">
                <a:solidFill>
                  <a:srgbClr val="0070C0"/>
                </a:solidFill>
              </a:rPr>
              <a:t>Topes y regulación</a:t>
            </a:r>
            <a:r>
              <a:rPr lang="es-ES" sz="2800" dirty="0">
                <a:solidFill>
                  <a:srgbClr val="0070C0"/>
                </a:solidFill>
              </a:rPr>
              <a:t>: ASFI publica reglamentos y tablas con rangos/tasas máximas para ciertos créditos; revisa circulares y boletines para cambios. Antes de firmar, solicita el </a:t>
            </a:r>
            <a:r>
              <a:rPr lang="es-ES" sz="2800" i="1" dirty="0">
                <a:solidFill>
                  <a:srgbClr val="0070C0"/>
                </a:solidFill>
              </a:rPr>
              <a:t>costo total del crédito en términos de EA y comisiones</a:t>
            </a:r>
            <a:r>
              <a:rPr lang="es-ES" sz="2800" dirty="0">
                <a:solidFill>
                  <a:srgbClr val="0070C0"/>
                </a:solidFill>
              </a:rPr>
              <a:t>.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TASAS REQUERIDAS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719516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Plazo</a:t>
            </a:r>
            <a:r>
              <a:rPr lang="es-ES" dirty="0">
                <a:solidFill>
                  <a:srgbClr val="0070C0"/>
                </a:solidFill>
              </a:rPr>
              <a:t>: Plazos más largos reducen cuota pero incrementan costo total por intereses.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Frecuencia</a:t>
            </a:r>
            <a:r>
              <a:rPr lang="es-ES" dirty="0">
                <a:solidFill>
                  <a:srgbClr val="0070C0"/>
                </a:solidFill>
              </a:rPr>
              <a:t>: Mensual/ quincenal/ diaria (elige según tu flujo de caja).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Periodo de gracia</a:t>
            </a:r>
            <a:r>
              <a:rPr lang="es-ES" dirty="0">
                <a:solidFill>
                  <a:srgbClr val="0070C0"/>
                </a:solidFill>
              </a:rPr>
              <a:t>: En algunos créditos productivos puedes obtener meses sin amortizar capital (solo intereses) al inicio: útil para inversión que no genera ingresos inmediatos.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Amortización</a:t>
            </a:r>
            <a:r>
              <a:rPr lang="es-ES" dirty="0">
                <a:solidFill>
                  <a:srgbClr val="0070C0"/>
                </a:solidFill>
              </a:rPr>
              <a:t>: Sistema francés (cuotas iguales) vs. cuotas decrecientes — pide el cuadro de amortización.</a:t>
            </a:r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PLAN DE PAGOS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56658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0070C0"/>
                </a:solidFill>
              </a:rPr>
              <a:t>Checklist rápido:</a:t>
            </a:r>
          </a:p>
          <a:p>
            <a:pPr algn="l"/>
            <a:endParaRPr lang="es-ES" dirty="0">
              <a:solidFill>
                <a:srgbClr val="0070C0"/>
              </a:solidFill>
            </a:endParaRPr>
          </a:p>
          <a:p>
            <a:pPr algn="l"/>
            <a:r>
              <a:rPr lang="es-ES" dirty="0">
                <a:solidFill>
                  <a:srgbClr val="0070C0"/>
                </a:solidFill>
              </a:rPr>
              <a:t>¿La inversión genera ingresos superiores al costo efectivo del crédito (EA)?</a:t>
            </a:r>
          </a:p>
          <a:p>
            <a:pPr algn="l"/>
            <a:endParaRPr lang="es-ES" dirty="0">
              <a:solidFill>
                <a:srgbClr val="0070C0"/>
              </a:solidFill>
            </a:endParaRPr>
          </a:p>
          <a:p>
            <a:pPr algn="l"/>
            <a:r>
              <a:rPr lang="es-ES" dirty="0">
                <a:solidFill>
                  <a:srgbClr val="0070C0"/>
                </a:solidFill>
              </a:rPr>
              <a:t>¿Tienes un plan de uso del crédito específico y calendario de devolución?</a:t>
            </a:r>
          </a:p>
          <a:p>
            <a:pPr algn="l"/>
            <a:endParaRPr lang="es-ES" dirty="0">
              <a:solidFill>
                <a:srgbClr val="0070C0"/>
              </a:solidFill>
            </a:endParaRPr>
          </a:p>
          <a:p>
            <a:pPr algn="l"/>
            <a:r>
              <a:rPr lang="es-ES" dirty="0">
                <a:solidFill>
                  <a:srgbClr val="0070C0"/>
                </a:solidFill>
              </a:rPr>
              <a:t>¿La garantía propuesta no te deja en riesgo extremo si algo falla?</a:t>
            </a:r>
          </a:p>
          <a:p>
            <a:pPr algn="l"/>
            <a:endParaRPr lang="es-ES" dirty="0">
              <a:solidFill>
                <a:srgbClr val="0070C0"/>
              </a:solidFill>
            </a:endParaRPr>
          </a:p>
          <a:p>
            <a:pPr algn="l"/>
            <a:r>
              <a:rPr lang="es-ES" dirty="0">
                <a:solidFill>
                  <a:srgbClr val="0070C0"/>
                </a:solidFill>
              </a:rPr>
              <a:t>¿Existe alguna alternativa (ahorro, financiamiento de familiares, programas de apoyo) más barata o con condiciones amigables para mujeres? (ej.: programas Mujer BDP, Emprende Mujer, Pro Mujer).</a:t>
            </a:r>
          </a:p>
          <a:p>
            <a:pPr algn="just"/>
            <a:endParaRPr lang="es-B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COSTO BENEFICIO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19729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¿Qué son y por qué importan?</a:t>
            </a:r>
          </a:p>
          <a:p>
            <a:pPr algn="l"/>
            <a:endParaRPr lang="es-ES" b="1" dirty="0">
              <a:solidFill>
                <a:srgbClr val="0070C0"/>
              </a:solidFill>
            </a:endParaRPr>
          </a:p>
          <a:p>
            <a:pPr algn="l"/>
            <a:r>
              <a:rPr lang="es-ES" b="1" dirty="0">
                <a:solidFill>
                  <a:srgbClr val="0070C0"/>
                </a:solidFill>
              </a:rPr>
              <a:t>Finanzas sostenibles: </a:t>
            </a:r>
            <a:r>
              <a:rPr lang="es-ES" dirty="0">
                <a:solidFill>
                  <a:srgbClr val="0070C0"/>
                </a:solidFill>
              </a:rPr>
              <a:t>Integran criterios ambientales, sociales y de gobernanza (ESG) en decisiones financieras. Permiten acceder a fondos destinados a proyectos con impacto positivo (energía renovable, eficiencia, inclusión social).</a:t>
            </a:r>
          </a:p>
          <a:p>
            <a:pPr algn="l"/>
            <a:endParaRPr lang="es-B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FINANZAS SOSTENIBLES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55DAC2-C1A8-9FEA-A9A6-9358F664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429000"/>
            <a:ext cx="2799471" cy="30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Bonos temáticos</a:t>
            </a:r>
            <a:r>
              <a:rPr lang="es-ES" dirty="0">
                <a:solidFill>
                  <a:srgbClr val="0070C0"/>
                </a:solidFill>
              </a:rPr>
              <a:t> (verdes, sociales o sostenibles): instrumentos emitidos por entidades que destinan fondos a proyectos específicos (energía solar, vivienda social, agua potable). En Bolivia hay un marco regulatorio y ejemplos concretos recientes</a:t>
            </a:r>
            <a:endParaRPr lang="es-BO" dirty="0">
              <a:solidFill>
                <a:srgbClr val="0070C0"/>
              </a:solidFill>
            </a:endParaRP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Bolivia ya cuenta con regulaciones y guías para bonos temáticos</a:t>
            </a:r>
            <a:r>
              <a:rPr lang="es-ES" dirty="0">
                <a:solidFill>
                  <a:srgbClr val="0070C0"/>
                </a:solidFill>
              </a:rPr>
              <a:t> promovidas por la Bolsa Boliviana de Valores (BBV) y supervisión de ASFI; además se registran emisiones de bonos verdes por el Banco de Desarrollo Productivo (BDP). Esto abre oportunidades para que proyectos sostenibles (incluyendo emprendimientos femeninos con impacto social/ambiental) accedan a financiamiento temático.</a:t>
            </a:r>
          </a:p>
          <a:p>
            <a:pPr algn="just"/>
            <a:endParaRPr lang="es-BO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Apoyo técnico y alianzas</a:t>
            </a:r>
            <a:r>
              <a:rPr lang="es-ES" dirty="0">
                <a:solidFill>
                  <a:srgbClr val="0070C0"/>
                </a:solidFill>
              </a:rPr>
              <a:t>: iniciativas con PNUD y </a:t>
            </a:r>
            <a:r>
              <a:rPr lang="es-ES" dirty="0" err="1">
                <a:solidFill>
                  <a:srgbClr val="0070C0"/>
                </a:solidFill>
              </a:rPr>
              <a:t>Climate</a:t>
            </a:r>
            <a:r>
              <a:rPr lang="es-ES" dirty="0">
                <a:solidFill>
                  <a:srgbClr val="0070C0"/>
                </a:solidFill>
              </a:rPr>
              <a:t> Bonds </a:t>
            </a:r>
            <a:r>
              <a:rPr lang="es-ES" dirty="0" err="1">
                <a:solidFill>
                  <a:srgbClr val="0070C0"/>
                </a:solidFill>
              </a:rPr>
              <a:t>Initiative</a:t>
            </a:r>
            <a:r>
              <a:rPr lang="es-ES" dirty="0">
                <a:solidFill>
                  <a:srgbClr val="0070C0"/>
                </a:solidFill>
              </a:rPr>
              <a:t> ayudaron a desarrollar capacidades y estándares para emisiones verdes en Bolivia.</a:t>
            </a:r>
            <a:endParaRPr lang="es-BO" dirty="0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BONOS TEMATICOS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55502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083-250D-DB2A-4C95-0798B40D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4470EA2-7257-96F4-0C5B-713DBDF4A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1060174"/>
            <a:ext cx="12072731" cy="5188226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Cómo puede aprovecharlo una emprendedora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Alinear tu proyecto a criterios temáticos</a:t>
            </a:r>
            <a:r>
              <a:rPr lang="es-ES" dirty="0">
                <a:solidFill>
                  <a:srgbClr val="0070C0"/>
                </a:solidFill>
              </a:rPr>
              <a:t> (Por ejemplo: si tu negocio reduce emisiones, usa energías limpias o mejora inclusión social, puedes buscar programas de financiación verde o participar como proveedor en proyectos mayores).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Certificación y transparencia</a:t>
            </a:r>
            <a:r>
              <a:rPr lang="es-ES" dirty="0">
                <a:solidFill>
                  <a:srgbClr val="0070C0"/>
                </a:solidFill>
              </a:rPr>
              <a:t>: Los bonos verdes suelen exigir usos de fondos claramente definidos y reportes de impacto; prepara documentación e indicadores (</a:t>
            </a:r>
            <a:r>
              <a:rPr lang="es-ES" dirty="0" err="1">
                <a:solidFill>
                  <a:srgbClr val="0070C0"/>
                </a:solidFill>
              </a:rPr>
              <a:t>kpi</a:t>
            </a:r>
            <a:r>
              <a:rPr lang="es-ES" dirty="0">
                <a:solidFill>
                  <a:srgbClr val="0070C0"/>
                </a:solidFill>
              </a:rPr>
              <a:t>) del impacto de tu proyecto.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Asociaciones</a:t>
            </a:r>
            <a:r>
              <a:rPr lang="es-ES" dirty="0">
                <a:solidFill>
                  <a:srgbClr val="0070C0"/>
                </a:solidFill>
              </a:rPr>
              <a:t>: Considera asociarte con </a:t>
            </a:r>
            <a:r>
              <a:rPr lang="es-ES" dirty="0" err="1">
                <a:solidFill>
                  <a:srgbClr val="0070C0"/>
                </a:solidFill>
              </a:rPr>
              <a:t>ONGs</a:t>
            </a:r>
            <a:r>
              <a:rPr lang="es-ES" dirty="0">
                <a:solidFill>
                  <a:srgbClr val="0070C0"/>
                </a:solidFill>
              </a:rPr>
              <a:t>, cooperativas o entidades que emiten bonos o reciben fondos verdes (pueden subcontratar o financiar cadenas de valor).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2D906ED-9439-5C74-B730-726055B977B1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BONOS TEMATICOS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685364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72023-4260-FF7C-911F-C285CE0C7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DA309EE5-727B-891F-46A4-7AFA092D3472}"/>
              </a:ext>
            </a:extLst>
          </p:cNvPr>
          <p:cNvSpPr txBox="1">
            <a:spLocks/>
          </p:cNvSpPr>
          <p:nvPr/>
        </p:nvSpPr>
        <p:spPr>
          <a:xfrm>
            <a:off x="2908343" y="2635647"/>
            <a:ext cx="6613610" cy="565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4000" b="1" dirty="0">
                <a:solidFill>
                  <a:srgbClr val="2AB03D"/>
                </a:solidFill>
              </a:rPr>
              <a:t>GRACIAS POR SU ATENCION</a:t>
            </a:r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334273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AHORRO</a:t>
            </a:r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" y="984738"/>
            <a:ext cx="12072731" cy="5134708"/>
          </a:xfrm>
        </p:spPr>
        <p:txBody>
          <a:bodyPr/>
          <a:lstStyle/>
          <a:p>
            <a:pPr algn="just"/>
            <a:r>
              <a:rPr lang="es-ES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Google Sans"/>
              </a:rPr>
              <a:t>El ahorro es la parte de tus ingresos que no gastas, sino que reservas para necesidades futuras, metas (comprar una casa, estudiar, viajar) o imprevistos (emergencias médicas, pérdida de empleo). Se trata de una disciplina financiera que te da seguridad, te ayuda a alcanzar objetivos a largo plazo y puede hacer crecer tu dinero si lo inviertes. Puedes hacerlo guardando dinero físico (en una alcancía) o depositándolo en una cuenta bancaria</a:t>
            </a:r>
            <a:endParaRPr lang="es-BO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A11BCA-DB32-AB32-1DAC-9560C242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003" y="2791199"/>
            <a:ext cx="5401993" cy="36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6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AHORRO</a:t>
            </a:r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12" y="856802"/>
            <a:ext cx="11830930" cy="5139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AHORRO INFORMAL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ahorrar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Ud.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guarda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dinero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reserva en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 alcancía, en el colchón o escondido en algún lugar</a:t>
            </a:r>
          </a:p>
          <a:p>
            <a:pPr algn="just"/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RIESGOS</a:t>
            </a:r>
            <a:r>
              <a:rPr lang="es-ES" sz="1800" b="1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es-ES" sz="1800" b="1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s-ES" sz="1800" b="1" spc="-7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DINERO</a:t>
            </a:r>
            <a:endParaRPr lang="es-BO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20"/>
              </a:lnSpc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231900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Está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expuesto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</a:t>
            </a:r>
            <a:r>
              <a:rPr lang="es-ES" sz="1800" spc="-6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pérdida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robo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20"/>
              </a:lnSpc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231900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gana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intereses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20"/>
              </a:lnSpc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231900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gasta</a:t>
            </a:r>
            <a:r>
              <a:rPr lang="es-ES" sz="1800" spc="-7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facilidad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35"/>
              </a:lnSpc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231900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dinero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pierde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puede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reclamar</a:t>
            </a:r>
          </a:p>
          <a:p>
            <a:pPr lvl="0" algn="just">
              <a:lnSpc>
                <a:spcPts val="1935"/>
              </a:lnSpc>
              <a:buClr>
                <a:srgbClr val="44536A"/>
              </a:buClr>
              <a:buSzPts val="1600"/>
              <a:tabLst>
                <a:tab pos="1231900" algn="l"/>
              </a:tabLst>
            </a:pP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AHORRO</a:t>
            </a:r>
            <a:r>
              <a:rPr lang="es-ES" sz="1800" b="1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FORMAL</a:t>
            </a:r>
            <a:endParaRPr lang="es-BO" sz="1800" b="1" spc="-1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ts val="1935"/>
              </a:lnSpc>
              <a:buClr>
                <a:srgbClr val="44536A"/>
              </a:buClr>
              <a:buSzPts val="1600"/>
              <a:tabLst>
                <a:tab pos="1231900" algn="l"/>
              </a:tabLs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ahorrar</a:t>
            </a:r>
            <a:r>
              <a:rPr lang="es-ES" sz="1800" spc="-1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Ud.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guarda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dinero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reserva en una cuenta de ahorros de una entidad financiera.</a:t>
            </a:r>
          </a:p>
          <a:p>
            <a:pPr lvl="0" algn="just">
              <a:lnSpc>
                <a:spcPts val="1935"/>
              </a:lnSpc>
              <a:buClr>
                <a:srgbClr val="44536A"/>
              </a:buClr>
              <a:buSzPts val="1600"/>
              <a:tabLst>
                <a:tab pos="1231900" algn="l"/>
              </a:tabLst>
            </a:pP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VENTAJAS</a:t>
            </a:r>
            <a:r>
              <a:rPr lang="es-ES" sz="1800" b="1" spc="-9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es-ES" sz="1800" b="1" spc="-8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UD.</a:t>
            </a:r>
            <a:r>
              <a:rPr lang="es-ES" sz="1800" b="1" spc="-8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1800" b="1" spc="-8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s-ES" sz="1800" b="1" spc="-7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DINERO</a:t>
            </a:r>
          </a:p>
          <a:p>
            <a:pPr marL="285750" lvl="0" indent="-285750" algn="just">
              <a:lnSpc>
                <a:spcPts val="1920"/>
              </a:lnSpc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328420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</a:t>
            </a:r>
            <a:r>
              <a:rPr lang="es-ES" sz="1800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dinero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está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seguro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Ud.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Tranquilo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ts val="1920"/>
              </a:lnSpc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303655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</a:t>
            </a:r>
            <a:r>
              <a:rPr lang="es-ES" sz="1800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dinero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gana</a:t>
            </a:r>
            <a:r>
              <a:rPr lang="es-ES" sz="1800" spc="-7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intereses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ts val="1920"/>
              </a:lnSpc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303655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Tendrá</a:t>
            </a:r>
            <a:r>
              <a:rPr lang="es-ES" sz="1800" spc="-4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menos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tentación</a:t>
            </a:r>
            <a:r>
              <a:rPr lang="es-ES" sz="1800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gastarlo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285750" marR="1641475" lvl="0" indent="-285750" algn="just">
              <a:lnSpc>
                <a:spcPct val="97000"/>
              </a:lnSpc>
              <a:spcBef>
                <a:spcPts val="15"/>
              </a:spcBef>
              <a:spcAft>
                <a:spcPts val="0"/>
              </a:spcAft>
              <a:buClr>
                <a:srgbClr val="44536A"/>
              </a:buClr>
              <a:buSzPts val="1600"/>
              <a:buFont typeface="Arial" panose="020B0604020202020204" pitchFamily="34" charset="0"/>
              <a:buChar char="•"/>
              <a:tabLst>
                <a:tab pos="1303655" algn="l"/>
              </a:tabLst>
            </a:pP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una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cuenta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ahorros, tiene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posibilidad</a:t>
            </a:r>
            <a:r>
              <a:rPr lang="es-ES" sz="1800" spc="-6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</a:t>
            </a:r>
            <a:r>
              <a:rPr lang="es-ES" sz="1800" spc="-2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acceder</a:t>
            </a:r>
            <a:r>
              <a:rPr lang="es-ES" sz="1800" spc="-1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lang="es-ES" sz="1800" spc="-2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otros servicios financieros como créditos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entidad</a:t>
            </a:r>
            <a:r>
              <a:rPr lang="es-ES" sz="1800" spc="-5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vigilada</a:t>
            </a:r>
            <a:r>
              <a:rPr lang="es-ES" sz="1800" spc="-7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usted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tiene</a:t>
            </a:r>
            <a:r>
              <a:rPr lang="es-ES" sz="1800" spc="-4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cómo</a:t>
            </a:r>
            <a:r>
              <a:rPr lang="es-ES" sz="1800" spc="-1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1800" spc="-3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1800" spc="-3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quién</a:t>
            </a:r>
            <a:r>
              <a:rPr lang="es-ES" sz="1800" spc="-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spc="-1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reclamar</a:t>
            </a:r>
            <a:endParaRPr lang="es-BO" sz="1800" spc="-1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endParaRPr lang="es-ES" sz="1800" dirty="0">
              <a:solidFill>
                <a:srgbClr val="44536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800" dirty="0">
              <a:solidFill>
                <a:srgbClr val="4453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1800" dirty="0">
              <a:solidFill>
                <a:srgbClr val="4453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812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FORMAS DE AHORRO</a:t>
            </a:r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4" y="984738"/>
            <a:ext cx="11641351" cy="505320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Cuenta de ahorro tradicional</a:t>
            </a:r>
            <a:r>
              <a:rPr lang="es-ES" dirty="0">
                <a:solidFill>
                  <a:srgbClr val="0070C0"/>
                </a:solidFill>
              </a:rPr>
              <a:t> (bancos comerciales): liquidez y seguridad; busca mejores rendimientos y comisiones bajas. (ej.: cuentas de ahorro programado en bancos o cooperativas de ahorro).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Ahorro programado</a:t>
            </a:r>
            <a:r>
              <a:rPr lang="es-ES" dirty="0">
                <a:solidFill>
                  <a:srgbClr val="0070C0"/>
                </a:solidFill>
              </a:rPr>
              <a:t> (depósitos programados): obliga disciplina y puede ofrecer mayor rendimiento al plazo pactado.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Cajas de ahorro comunitarias / cajas populares / cooperativas</a:t>
            </a:r>
            <a:r>
              <a:rPr lang="es-ES" dirty="0">
                <a:solidFill>
                  <a:srgbClr val="0070C0"/>
                </a:solidFill>
              </a:rPr>
              <a:t>: proximidad y flexibilidad; compara tasas y solvencia.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Fondo de emergencia del negocio</a:t>
            </a:r>
            <a:r>
              <a:rPr lang="es-ES" dirty="0">
                <a:solidFill>
                  <a:srgbClr val="0070C0"/>
                </a:solidFill>
              </a:rPr>
              <a:t>: regla práctica — 3 meses de costos fijos.</a:t>
            </a:r>
          </a:p>
          <a:p>
            <a:pPr algn="just"/>
            <a:r>
              <a:rPr lang="es-ES" dirty="0">
                <a:solidFill>
                  <a:srgbClr val="0070C0"/>
                </a:solidFill>
              </a:rPr>
              <a:t>Consejo: mantiene separado el flujo de caja del negocio y tu ahorro personal; usa una cuenta para caja chica y otra para ahorro programado.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660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INVERSION</a:t>
            </a:r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3" y="856802"/>
            <a:ext cx="12072731" cy="5282741"/>
          </a:xfrm>
        </p:spPr>
        <p:txBody>
          <a:bodyPr/>
          <a:lstStyle/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Reinversión en el negocio</a:t>
            </a:r>
            <a:r>
              <a:rPr lang="es-ES" dirty="0">
                <a:solidFill>
                  <a:srgbClr val="0070C0"/>
                </a:solidFill>
              </a:rPr>
              <a:t>: Compra de materia prima a precio de mayorista, mejora de maquinaria, marketing digital. Prioridad alta al inicio.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Instrumentos financieros (baja/mirada a mediano plazo)</a:t>
            </a:r>
            <a:r>
              <a:rPr lang="es-ES" dirty="0">
                <a:solidFill>
                  <a:srgbClr val="0070C0"/>
                </a:solidFill>
              </a:rPr>
              <a:t>: Depósitos a plazo fijo en bancos, fondos de inversión o microfinanzas reguladas.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</a:rPr>
              <a:t>Diversificación</a:t>
            </a:r>
            <a:r>
              <a:rPr lang="es-ES" dirty="0">
                <a:solidFill>
                  <a:srgbClr val="0070C0"/>
                </a:solidFill>
              </a:rPr>
              <a:t>: No pongas todo en un mismo proyecto; pequeños excedentes puedes colocarlos en plazos fijos o instrumentos conservadores hasta que tengas colchón.</a:t>
            </a:r>
          </a:p>
          <a:p>
            <a:pPr algn="just"/>
            <a:br>
              <a:rPr lang="es-ES" dirty="0">
                <a:solidFill>
                  <a:srgbClr val="0070C0"/>
                </a:solidFill>
              </a:rPr>
            </a:br>
            <a:r>
              <a:rPr lang="es-ES" b="1" dirty="0">
                <a:solidFill>
                  <a:srgbClr val="0070C0"/>
                </a:solidFill>
              </a:rPr>
              <a:t>Recomendación: </a:t>
            </a:r>
            <a:r>
              <a:rPr lang="es-ES" dirty="0">
                <a:solidFill>
                  <a:srgbClr val="0070C0"/>
                </a:solidFill>
              </a:rPr>
              <a:t>Antes de invertir fuera del negocio, asegúrate de un fondo de emergencia y de que el negocio alcance punto de equilibrio.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12556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SEGUROS AL AHORRISTA</a:t>
            </a:r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5" y="956603"/>
            <a:ext cx="11897904" cy="5120640"/>
          </a:xfrm>
        </p:spPr>
        <p:txBody>
          <a:bodyPr/>
          <a:lstStyle/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dirty="0">
                <a:solidFill>
                  <a:srgbClr val="0070C0"/>
                </a:solidFill>
              </a:rPr>
              <a:t>En Bolivia existe un </a:t>
            </a:r>
            <a:r>
              <a:rPr lang="es-ES" b="1" dirty="0">
                <a:solidFill>
                  <a:srgbClr val="0070C0"/>
                </a:solidFill>
              </a:rPr>
              <a:t>Fondo de Protección del Ahorrista (FPAH)</a:t>
            </a:r>
            <a:r>
              <a:rPr lang="es-ES" dirty="0">
                <a:solidFill>
                  <a:srgbClr val="0070C0"/>
                </a:solidFill>
              </a:rPr>
              <a:t> administrado por el Banco Central de Bolivia para proteger depósitos del público (seguro de depósitos), con alcance determinado por la ley. Conoce los límites y condiciones antes de confiar todo tu capital en una sola entidad</a:t>
            </a:r>
            <a:endParaRPr lang="es-BO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A93B9D-2A8B-84EF-2B2C-7D6A817B0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148" y="2962971"/>
            <a:ext cx="5375171" cy="29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A125-7105-54FC-0072-3381675F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4EF87E-D0E1-E576-AACD-4C5CBF6C2BC8}"/>
              </a:ext>
            </a:extLst>
          </p:cNvPr>
          <p:cNvSpPr txBox="1">
            <a:spLocks/>
          </p:cNvSpPr>
          <p:nvPr/>
        </p:nvSpPr>
        <p:spPr>
          <a:xfrm>
            <a:off x="59634" y="291032"/>
            <a:ext cx="12072731" cy="5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200" b="1" dirty="0">
                <a:solidFill>
                  <a:srgbClr val="2AB03D"/>
                </a:solidFill>
              </a:rPr>
              <a:t>SISTEMA FINANCIERO AL AHORRISTA</a:t>
            </a:r>
          </a:p>
          <a:p>
            <a:endParaRPr lang="es-B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DED4FF3-4D55-A366-C117-CA03FE95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91" y="856802"/>
            <a:ext cx="11394831" cy="5262644"/>
          </a:xfrm>
        </p:spPr>
        <p:txBody>
          <a:bodyPr/>
          <a:lstStyle/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r>
              <a:rPr lang="es-ES" dirty="0">
                <a:solidFill>
                  <a:srgbClr val="0070C0"/>
                </a:solidFill>
              </a:rPr>
              <a:t>Entidades reguladoras y de supervisión: </a:t>
            </a:r>
            <a:r>
              <a:rPr lang="es-ES" b="1" dirty="0">
                <a:solidFill>
                  <a:srgbClr val="0070C0"/>
                </a:solidFill>
              </a:rPr>
              <a:t>ASFI </a:t>
            </a:r>
            <a:r>
              <a:rPr lang="es-ES" dirty="0">
                <a:solidFill>
                  <a:srgbClr val="0070C0"/>
                </a:solidFill>
              </a:rPr>
              <a:t>regula tasas, productos y transparencia; </a:t>
            </a:r>
            <a:r>
              <a:rPr lang="es-ES" b="1" dirty="0">
                <a:solidFill>
                  <a:srgbClr val="0070C0"/>
                </a:solidFill>
              </a:rPr>
              <a:t>Banco Central de Bolivia (BCB)</a:t>
            </a:r>
            <a:r>
              <a:rPr lang="es-ES" dirty="0">
                <a:solidFill>
                  <a:srgbClr val="0070C0"/>
                </a:solidFill>
              </a:rPr>
              <a:t> administra algunas políticas macro y el Fondo de Protección del Ahorrista. Conocer estas instituciones ayuda a tomar decisiones informadas.</a:t>
            </a:r>
          </a:p>
          <a:p>
            <a:pPr algn="just"/>
            <a:r>
              <a:rPr lang="es-ES" dirty="0">
                <a:solidFill>
                  <a:srgbClr val="0070C0"/>
                </a:solidFill>
              </a:rPr>
              <a:t>Composición: Bancos comerciales, bancos de desarrollo, cooperativas de ahorro y crédito, Bolsa Boliviana de Valores (mercado de capitales).</a:t>
            </a:r>
            <a:endParaRPr lang="es-BO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BB035-70EE-832D-1571-3EF1FE61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784" y="3637996"/>
            <a:ext cx="5582429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8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3307</Words>
  <Application>Microsoft Office PowerPoint</Application>
  <PresentationFormat>Panorámica</PresentationFormat>
  <Paragraphs>354</Paragraphs>
  <Slides>39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Calibri Light</vt:lpstr>
      <vt:lpstr>Google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Leon Tellez</dc:creator>
  <cp:lastModifiedBy>Dell</cp:lastModifiedBy>
  <cp:revision>63</cp:revision>
  <dcterms:created xsi:type="dcterms:W3CDTF">2025-10-30T15:17:52Z</dcterms:created>
  <dcterms:modified xsi:type="dcterms:W3CDTF">2025-12-30T12:16:32Z</dcterms:modified>
</cp:coreProperties>
</file>