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366" r:id="rId3"/>
    <p:sldId id="260" r:id="rId4"/>
    <p:sldId id="357" r:id="rId5"/>
    <p:sldId id="261" r:id="rId6"/>
    <p:sldId id="291" r:id="rId7"/>
    <p:sldId id="358" r:id="rId8"/>
    <p:sldId id="290" r:id="rId9"/>
    <p:sldId id="293" r:id="rId10"/>
    <p:sldId id="294" r:id="rId11"/>
    <p:sldId id="295" r:id="rId12"/>
    <p:sldId id="296" r:id="rId13"/>
    <p:sldId id="297" r:id="rId14"/>
    <p:sldId id="364" r:id="rId15"/>
    <p:sldId id="298" r:id="rId16"/>
    <p:sldId id="299" r:id="rId17"/>
    <p:sldId id="300" r:id="rId18"/>
    <p:sldId id="301" r:id="rId19"/>
    <p:sldId id="302" r:id="rId20"/>
    <p:sldId id="359" r:id="rId21"/>
    <p:sldId id="304" r:id="rId22"/>
    <p:sldId id="305" r:id="rId23"/>
    <p:sldId id="306" r:id="rId24"/>
    <p:sldId id="307" r:id="rId25"/>
    <p:sldId id="308" r:id="rId26"/>
    <p:sldId id="309" r:id="rId27"/>
    <p:sldId id="361" r:id="rId28"/>
    <p:sldId id="320" r:id="rId29"/>
    <p:sldId id="321" r:id="rId30"/>
    <p:sldId id="322" r:id="rId31"/>
    <p:sldId id="323" r:id="rId32"/>
    <p:sldId id="324" r:id="rId33"/>
    <p:sldId id="325" r:id="rId34"/>
    <p:sldId id="326" r:id="rId35"/>
    <p:sldId id="356"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4" d="100"/>
          <a:sy n="74" d="100"/>
        </p:scale>
        <p:origin x="104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509A250-FF31-4206-8172-F9D3106AACB1}"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Haga clic para modificar los estilos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9/29/2025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9/29/2025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796027F-7875-4030-9381-8BD8C4F21935}"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9/29/2025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9/29/2025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7" name="Date Placeholder 4"/>
          <p:cNvSpPr>
            <a:spLocks noGrp="1"/>
          </p:cNvSpPr>
          <p:nvPr>
            <p:ph type="dt" sz="half" idx="10"/>
          </p:nvPr>
        </p:nvSpPr>
        <p:spPr/>
        <p:txBody>
          <a:bodyPr/>
          <a:lstStyle/>
          <a:p>
            <a:fld id="{4509A250-FF31-4206-8172-F9D3106AACB1}" type="datetimeFigureOut">
              <a:rPr lang="en-US" dirty="0"/>
              <a:t>9/29/2025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509A250-FF31-4206-8172-F9D3106AACB1}"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9/29/2025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2.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95468" y="1622323"/>
            <a:ext cx="6832695" cy="2910348"/>
          </a:xfrm>
        </p:spPr>
        <p:txBody>
          <a:bodyPr>
            <a:normAutofit/>
          </a:bodyPr>
          <a:lstStyle/>
          <a:p>
            <a:pPr algn="just"/>
            <a:r>
              <a:rPr lang="es-BO" sz="35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DERECHOS Y OBLIGACIONES COMO CONSUMIDOR FINANCIERO Y LOS MECANISMOS DE RECLAMO EN 1RA Y 2DA INSTANCIA</a:t>
            </a:r>
            <a:endParaRPr lang="es-BO" sz="3500" b="1" dirty="0">
              <a:solidFill>
                <a:schemeClr val="tx1"/>
              </a:solidFill>
              <a:latin typeface="Cocogoose" panose="02000000000000000000" pitchFamily="2" charset="0"/>
              <a:cs typeface="Times New Roman" panose="02020603050405020304" pitchFamily="18" charset="0"/>
            </a:endParaRPr>
          </a:p>
        </p:txBody>
      </p:sp>
      <p:sp>
        <p:nvSpPr>
          <p:cNvPr id="3" name="Subtítulo 2"/>
          <p:cNvSpPr>
            <a:spLocks noGrp="1"/>
          </p:cNvSpPr>
          <p:nvPr>
            <p:ph type="subTitle" idx="1"/>
          </p:nvPr>
        </p:nvSpPr>
        <p:spPr>
          <a:xfrm>
            <a:off x="129498" y="6253251"/>
            <a:ext cx="6008915" cy="465920"/>
          </a:xfrm>
        </p:spPr>
        <p:txBody>
          <a:bodyPr/>
          <a:lstStyle/>
          <a:p>
            <a:pPr algn="l"/>
            <a:r>
              <a:rPr lang="es-BO" dirty="0">
                <a:solidFill>
                  <a:schemeClr val="tx1"/>
                </a:solidFill>
                <a:latin typeface="ITC Avant Garde Std Bk" panose="020B0502020202020204" pitchFamily="34" charset="0"/>
                <a:cs typeface="Times New Roman" panose="02020603050405020304" pitchFamily="18" charset="0"/>
              </a:rPr>
              <a:t>Dr. Roberto Marcelo Quiroga Sánchez </a:t>
            </a:r>
          </a:p>
        </p:txBody>
      </p:sp>
      <p:pic>
        <p:nvPicPr>
          <p:cNvPr id="7" name="Imagen 6">
            <a:extLst>
              <a:ext uri="{FF2B5EF4-FFF2-40B4-BE49-F238E27FC236}">
                <a16:creationId xmlns:a16="http://schemas.microsoft.com/office/drawing/2014/main" id="{F9B21295-8AE8-BEB0-4DD4-C416E78CEAC2}"/>
              </a:ext>
            </a:extLst>
          </p:cNvPr>
          <p:cNvPicPr>
            <a:picLocks noChangeAspect="1"/>
          </p:cNvPicPr>
          <p:nvPr/>
        </p:nvPicPr>
        <p:blipFill>
          <a:blip r:embed="rId2"/>
          <a:stretch>
            <a:fillRect/>
          </a:stretch>
        </p:blipFill>
        <p:spPr>
          <a:xfrm>
            <a:off x="7995805" y="1209675"/>
            <a:ext cx="4076700" cy="1238250"/>
          </a:xfrm>
          <a:prstGeom prst="rect">
            <a:avLst/>
          </a:prstGeom>
        </p:spPr>
      </p:pic>
    </p:spTree>
    <p:extLst>
      <p:ext uri="{BB962C8B-B14F-4D97-AF65-F5344CB8AC3E}">
        <p14:creationId xmlns:p14="http://schemas.microsoft.com/office/powerpoint/2010/main" val="28837725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0889" y="98323"/>
            <a:ext cx="11596255" cy="923292"/>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160889" y="1111045"/>
            <a:ext cx="8599653" cy="5144282"/>
          </a:xfrm>
        </p:spPr>
        <p:txBody>
          <a:bodyPr>
            <a:normAutofit/>
          </a:bodyPr>
          <a:lstStyle/>
          <a:p>
            <a:pPr marL="0" lvl="2" indent="0" algn="just">
              <a:spcBef>
                <a:spcPts val="1000"/>
              </a:spcBef>
              <a:buNone/>
            </a:pPr>
            <a:r>
              <a:rPr lang="es-419" sz="4400" b="1" dirty="0">
                <a:latin typeface="Times New Roman" panose="02020603050405020304" pitchFamily="18" charset="0"/>
                <a:cs typeface="Times New Roman" panose="02020603050405020304" pitchFamily="18" charset="0"/>
              </a:rPr>
              <a:t>3.- </a:t>
            </a:r>
            <a:r>
              <a:rPr lang="es-ES" sz="4400" b="1" dirty="0">
                <a:latin typeface="Times New Roman" panose="02020603050405020304" pitchFamily="18" charset="0"/>
                <a:cs typeface="Times New Roman" panose="02020603050405020304" pitchFamily="18" charset="0"/>
              </a:rPr>
              <a:t> Recibir por parte de las entidades financieras información fidedigna, amplia, integra, clara, comprensibles, oportuna, sobre las características y condiciones de los productos y servicios financieros que ofrecen. </a:t>
            </a:r>
            <a:endParaRPr lang="es-419" sz="4400" b="1" dirty="0">
              <a:latin typeface="Times New Roman" panose="02020603050405020304" pitchFamily="18" charset="0"/>
              <a:cs typeface="Times New Roman" panose="02020603050405020304" pitchFamily="18" charset="0"/>
            </a:endParaRPr>
          </a:p>
          <a:p>
            <a:pPr marL="0" indent="0">
              <a:buNone/>
            </a:pPr>
            <a:endParaRPr lang="es-BO" dirty="0"/>
          </a:p>
        </p:txBody>
      </p:sp>
      <p:pic>
        <p:nvPicPr>
          <p:cNvPr id="2050" name="Picture 2" descr="La buena información - El Noroeste Digital">
            <a:extLst>
              <a:ext uri="{FF2B5EF4-FFF2-40B4-BE49-F238E27FC236}">
                <a16:creationId xmlns:a16="http://schemas.microsoft.com/office/drawing/2014/main" id="{37977E48-AA04-FDE1-B44F-06FD7A356A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8784" y="1828800"/>
            <a:ext cx="2655663" cy="289034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7648728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79" y="89343"/>
            <a:ext cx="11596255" cy="962709"/>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249377" y="1121301"/>
            <a:ext cx="11596255" cy="2368726"/>
          </a:xfrm>
        </p:spPr>
        <p:txBody>
          <a:bodyPr>
            <a:normAutofit/>
          </a:bodyPr>
          <a:lstStyle/>
          <a:p>
            <a:pPr marL="0" lvl="2" indent="0" algn="just">
              <a:spcBef>
                <a:spcPts val="1000"/>
              </a:spcBef>
              <a:buNone/>
            </a:pPr>
            <a:r>
              <a:rPr lang="es-419" sz="4400" b="1" dirty="0">
                <a:latin typeface="Times New Roman" panose="02020603050405020304" pitchFamily="18" charset="0"/>
                <a:cs typeface="Times New Roman" panose="02020603050405020304" pitchFamily="18" charset="0"/>
              </a:rPr>
              <a:t>4.- </a:t>
            </a:r>
            <a:r>
              <a:rPr lang="es-ES" sz="4400" b="1" dirty="0">
                <a:latin typeface="Times New Roman" panose="02020603050405020304" pitchFamily="18" charset="0"/>
                <a:cs typeface="Times New Roman" panose="02020603050405020304" pitchFamily="18" charset="0"/>
              </a:rPr>
              <a:t>Buena atención y trato digo de parte de las entidades financieras, debiendo estas actuar en todo momento con la debida diligencia. </a:t>
            </a:r>
            <a:endParaRPr lang="es-419" sz="4400" b="1" dirty="0">
              <a:latin typeface="Times New Roman" panose="02020603050405020304" pitchFamily="18" charset="0"/>
              <a:cs typeface="Times New Roman" panose="02020603050405020304" pitchFamily="18" charset="0"/>
            </a:endParaRPr>
          </a:p>
          <a:p>
            <a:pPr marL="0" indent="0">
              <a:buNone/>
            </a:pPr>
            <a:endParaRPr lang="es-BO" dirty="0"/>
          </a:p>
        </p:txBody>
      </p:sp>
      <p:pic>
        <p:nvPicPr>
          <p:cNvPr id="3074" name="Picture 2" descr="Buen servicio = Buenos clientes - Investigación de mercado">
            <a:extLst>
              <a:ext uri="{FF2B5EF4-FFF2-40B4-BE49-F238E27FC236}">
                <a16:creationId xmlns:a16="http://schemas.microsoft.com/office/drawing/2014/main" id="{92917FEE-7960-3D97-D5FA-5705F4176F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4749" y="3866088"/>
            <a:ext cx="4265509" cy="23966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0897936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3516" y="0"/>
            <a:ext cx="11596255" cy="1325563"/>
          </a:xfrm>
        </p:spPr>
        <p:txBody>
          <a:bodyPr>
            <a:noAutofit/>
          </a:bodyPr>
          <a:lstStyle/>
          <a:p>
            <a:r>
              <a:rPr lang="es-BO" sz="4500"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sz="4500" b="1" u="sng" dirty="0">
                <a:solidFill>
                  <a:srgbClr val="C00000"/>
                </a:solidFill>
                <a:latin typeface="Times New Roman" pitchFamily="18" charset="0"/>
                <a:cs typeface="Times New Roman" pitchFamily="18" charset="0"/>
              </a:rPr>
              <a:t> </a:t>
            </a:r>
            <a:r>
              <a:rPr lang="es-BO" sz="4500" b="1" u="sng" dirty="0">
                <a:solidFill>
                  <a:srgbClr val="C00000"/>
                </a:solidFill>
                <a:latin typeface="Times New Roman" panose="02020603050405020304" pitchFamily="18" charset="0"/>
                <a:cs typeface="Times New Roman" panose="02020603050405020304" pitchFamily="18" charset="0"/>
              </a:rPr>
              <a:t> </a:t>
            </a:r>
            <a:endParaRPr lang="es-BO" sz="4500" b="1" u="sng" dirty="0">
              <a:solidFill>
                <a:srgbClr val="C00000"/>
              </a:solidFill>
            </a:endParaRPr>
          </a:p>
        </p:txBody>
      </p:sp>
      <p:sp>
        <p:nvSpPr>
          <p:cNvPr id="3" name="Marcador de contenido 2"/>
          <p:cNvSpPr>
            <a:spLocks noGrp="1"/>
          </p:cNvSpPr>
          <p:nvPr>
            <p:ph idx="1"/>
          </p:nvPr>
        </p:nvSpPr>
        <p:spPr>
          <a:xfrm>
            <a:off x="249380" y="1161055"/>
            <a:ext cx="11596255" cy="4395066"/>
          </a:xfrm>
        </p:spPr>
        <p:txBody>
          <a:bodyPr>
            <a:normAutofit/>
          </a:bodyPr>
          <a:lstStyle/>
          <a:p>
            <a:pPr marL="0" lvl="2" indent="0" algn="just">
              <a:spcBef>
                <a:spcPts val="1000"/>
              </a:spcBef>
              <a:buNone/>
            </a:pPr>
            <a:r>
              <a:rPr lang="es-419" sz="5500" b="1" dirty="0">
                <a:latin typeface="Times New Roman" panose="02020603050405020304" pitchFamily="18" charset="0"/>
                <a:cs typeface="Times New Roman" panose="02020603050405020304" pitchFamily="18" charset="0"/>
              </a:rPr>
              <a:t>5.- </a:t>
            </a:r>
            <a:r>
              <a:rPr lang="es-ES" sz="5500" b="1" dirty="0">
                <a:latin typeface="Times New Roman" panose="02020603050405020304" pitchFamily="18" charset="0"/>
                <a:cs typeface="Times New Roman" panose="02020603050405020304" pitchFamily="18" charset="0"/>
              </a:rPr>
              <a:t>Acceso a medios o canales de reclamo eficientes, si los productos y servicios financieros </a:t>
            </a:r>
            <a:r>
              <a:rPr lang="es-ES" sz="5500" dirty="0">
                <a:latin typeface="Times New Roman" panose="02020603050405020304" pitchFamily="18" charset="0"/>
                <a:cs typeface="Times New Roman" panose="02020603050405020304" pitchFamily="18" charset="0"/>
              </a:rPr>
              <a:t>NO</a:t>
            </a:r>
            <a:r>
              <a:rPr lang="es-ES" sz="5500" b="1" dirty="0">
                <a:latin typeface="Times New Roman" panose="02020603050405020304" pitchFamily="18" charset="0"/>
                <a:cs typeface="Times New Roman" panose="02020603050405020304" pitchFamily="18" charset="0"/>
              </a:rPr>
              <a:t> se ajustan a lo dispuesto en los numerales precedentes.</a:t>
            </a:r>
            <a:endParaRPr lang="es-419" sz="5500" b="1"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122699789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1596255" cy="1325563"/>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297872" y="1042525"/>
            <a:ext cx="11596255" cy="3069831"/>
          </a:xfrm>
        </p:spPr>
        <p:txBody>
          <a:bodyPr>
            <a:normAutofit/>
          </a:bodyPr>
          <a:lstStyle/>
          <a:p>
            <a:pPr marL="0" lvl="2" indent="0" algn="just">
              <a:spcBef>
                <a:spcPts val="1000"/>
              </a:spcBef>
              <a:buNone/>
            </a:pPr>
            <a:r>
              <a:rPr lang="es-419" sz="4300" b="1" dirty="0">
                <a:latin typeface="Times New Roman" panose="02020603050405020304" pitchFamily="18" charset="0"/>
                <a:cs typeface="Times New Roman" panose="02020603050405020304" pitchFamily="18" charset="0"/>
              </a:rPr>
              <a:t>6.- </a:t>
            </a:r>
            <a:r>
              <a:rPr lang="es-ES" sz="4300" b="1" dirty="0">
                <a:latin typeface="Times New Roman" panose="02020603050405020304" pitchFamily="18" charset="0"/>
                <a:cs typeface="Times New Roman" panose="02020603050405020304" pitchFamily="18" charset="0"/>
              </a:rPr>
              <a:t>Confidencialidad, con las excepciones establecidas por ley. </a:t>
            </a:r>
          </a:p>
          <a:p>
            <a:pPr marL="0" indent="0">
              <a:buNone/>
            </a:pPr>
            <a:endParaRPr lang="es-BO" dirty="0"/>
          </a:p>
        </p:txBody>
      </p:sp>
      <p:pic>
        <p:nvPicPr>
          <p:cNvPr id="4098" name="Picture 2" descr="La obligatoria confidencialidad del médico - Blog de Uniteco">
            <a:extLst>
              <a:ext uri="{FF2B5EF4-FFF2-40B4-BE49-F238E27FC236}">
                <a16:creationId xmlns:a16="http://schemas.microsoft.com/office/drawing/2014/main" id="{88A8C3CC-B7E0-5382-68DF-8C37AEBEC4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6731" y="2862962"/>
            <a:ext cx="5716386" cy="285819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8195405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1596255" cy="1325563"/>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160890" y="1325563"/>
            <a:ext cx="11596255" cy="1506127"/>
          </a:xfrm>
        </p:spPr>
        <p:txBody>
          <a:bodyPr>
            <a:normAutofit fontScale="92500" lnSpcReduction="10000"/>
          </a:bodyPr>
          <a:lstStyle/>
          <a:p>
            <a:pPr marL="0" lvl="2" indent="0" algn="just">
              <a:spcBef>
                <a:spcPts val="1000"/>
              </a:spcBef>
              <a:buNone/>
            </a:pPr>
            <a:r>
              <a:rPr lang="es-ES" sz="5500" b="1" dirty="0">
                <a:latin typeface="Times New Roman" panose="02020603050405020304" pitchFamily="18" charset="0"/>
                <a:cs typeface="Times New Roman" panose="02020603050405020304" pitchFamily="18" charset="0"/>
              </a:rPr>
              <a:t>7.- Efectuar consultas, peticiones y solicitudes. </a:t>
            </a:r>
            <a:endParaRPr lang="es-419" sz="5500" b="1" dirty="0">
              <a:latin typeface="Times New Roman" panose="02020603050405020304" pitchFamily="18" charset="0"/>
              <a:cs typeface="Times New Roman" panose="02020603050405020304" pitchFamily="18" charset="0"/>
            </a:endParaRPr>
          </a:p>
          <a:p>
            <a:pPr marL="0" indent="0">
              <a:buNone/>
            </a:pPr>
            <a:endParaRPr lang="es-BO" dirty="0"/>
          </a:p>
        </p:txBody>
      </p:sp>
      <p:pic>
        <p:nvPicPr>
          <p:cNvPr id="5122" name="Picture 2" descr="Otras consultas">
            <a:extLst>
              <a:ext uri="{FF2B5EF4-FFF2-40B4-BE49-F238E27FC236}">
                <a16:creationId xmlns:a16="http://schemas.microsoft.com/office/drawing/2014/main" id="{7A758EA1-E6AC-9A71-0632-4CCF899183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0964" y="2734364"/>
            <a:ext cx="4608283" cy="354621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7095220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1058" y="0"/>
            <a:ext cx="11596255" cy="1325563"/>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297872" y="1231467"/>
            <a:ext cx="11596255" cy="4395066"/>
          </a:xfrm>
        </p:spPr>
        <p:txBody>
          <a:bodyPr>
            <a:normAutofit/>
          </a:bodyPr>
          <a:lstStyle/>
          <a:p>
            <a:pPr marL="0" lvl="2" indent="0" algn="just">
              <a:spcBef>
                <a:spcPts val="1000"/>
              </a:spcBef>
              <a:buNone/>
            </a:pPr>
            <a:r>
              <a:rPr lang="es-419" sz="6000" dirty="0">
                <a:latin typeface="Times New Roman" panose="02020603050405020304" pitchFamily="18" charset="0"/>
                <a:cs typeface="Times New Roman" panose="02020603050405020304" pitchFamily="18" charset="0"/>
              </a:rPr>
              <a:t>En la </a:t>
            </a:r>
            <a:r>
              <a:rPr lang="es-419" sz="6000" b="1" dirty="0">
                <a:latin typeface="Times New Roman" panose="02020603050405020304" pitchFamily="18" charset="0"/>
                <a:cs typeface="Times New Roman" panose="02020603050405020304" pitchFamily="18" charset="0"/>
              </a:rPr>
              <a:t>Recopilación de Normas de Servicios Financieros; </a:t>
            </a:r>
            <a:r>
              <a:rPr lang="es-ES" sz="6000" dirty="0">
                <a:latin typeface="Times New Roman" panose="02020603050405020304" pitchFamily="18" charset="0"/>
                <a:cs typeface="Times New Roman" panose="02020603050405020304" pitchFamily="18" charset="0"/>
              </a:rPr>
              <a:t>establecen los siguientes derechos de los consumidores financieros.</a:t>
            </a:r>
            <a:endParaRPr lang="es-419" sz="6000"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12706488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0" y="127820"/>
            <a:ext cx="11596255" cy="1031448"/>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249380" y="1092921"/>
            <a:ext cx="11596255" cy="4672157"/>
          </a:xfrm>
        </p:spPr>
        <p:txBody>
          <a:bodyPr>
            <a:normAutofit/>
          </a:bodyPr>
          <a:lstStyle/>
          <a:p>
            <a:pPr marL="0" lvl="2" indent="0" algn="just">
              <a:spcBef>
                <a:spcPts val="1000"/>
              </a:spcBef>
              <a:buNone/>
            </a:pPr>
            <a:r>
              <a:rPr lang="es-419" sz="4000" b="1" dirty="0">
                <a:latin typeface="Times New Roman" panose="02020603050405020304" pitchFamily="18" charset="0"/>
                <a:cs typeface="Times New Roman" panose="02020603050405020304" pitchFamily="18" charset="0"/>
              </a:rPr>
              <a:t>1.- </a:t>
            </a:r>
            <a:r>
              <a:rPr lang="es-ES" sz="4000" dirty="0">
                <a:latin typeface="Times New Roman" panose="02020603050405020304" pitchFamily="18" charset="0"/>
                <a:cs typeface="Times New Roman" panose="02020603050405020304" pitchFamily="18" charset="0"/>
              </a:rPr>
              <a:t>Recibir Educación Financiera. </a:t>
            </a:r>
            <a:endParaRPr lang="es-419" sz="4000" dirty="0">
              <a:latin typeface="Times New Roman" panose="02020603050405020304" pitchFamily="18" charset="0"/>
              <a:cs typeface="Times New Roman" panose="02020603050405020304" pitchFamily="18" charset="0"/>
            </a:endParaRPr>
          </a:p>
          <a:p>
            <a:pPr marL="0" lvl="2" indent="0" algn="just">
              <a:spcBef>
                <a:spcPts val="1000"/>
              </a:spcBef>
              <a:buNone/>
            </a:pPr>
            <a:r>
              <a:rPr lang="es-419" sz="4000" b="1" dirty="0">
                <a:latin typeface="Times New Roman" panose="02020603050405020304" pitchFamily="18" charset="0"/>
                <a:cs typeface="Times New Roman" panose="02020603050405020304" pitchFamily="18" charset="0"/>
              </a:rPr>
              <a:t>2.- </a:t>
            </a:r>
            <a:r>
              <a:rPr lang="es-ES" sz="4000" dirty="0">
                <a:latin typeface="Times New Roman" panose="02020603050405020304" pitchFamily="18" charset="0"/>
                <a:cs typeface="Times New Roman" panose="02020603050405020304" pitchFamily="18" charset="0"/>
              </a:rPr>
              <a:t>Ser informados sobre sus derechos y las instancias de protección establecidas para la defensa de los consumidores. </a:t>
            </a:r>
            <a:endParaRPr lang="es-419" sz="4000" dirty="0">
              <a:latin typeface="Times New Roman" panose="02020603050405020304" pitchFamily="18" charset="0"/>
              <a:cs typeface="Times New Roman" panose="02020603050405020304" pitchFamily="18" charset="0"/>
            </a:endParaRPr>
          </a:p>
          <a:p>
            <a:pPr marL="0" lvl="2" indent="0" algn="just">
              <a:spcBef>
                <a:spcPts val="1000"/>
              </a:spcBef>
              <a:buNone/>
            </a:pPr>
            <a:r>
              <a:rPr lang="es-419" sz="4000" b="1" dirty="0">
                <a:latin typeface="Times New Roman" panose="02020603050405020304" pitchFamily="18" charset="0"/>
                <a:cs typeface="Times New Roman" panose="02020603050405020304" pitchFamily="18" charset="0"/>
              </a:rPr>
              <a:t>3.- </a:t>
            </a:r>
            <a:r>
              <a:rPr lang="es-ES" sz="4000" dirty="0">
                <a:latin typeface="Times New Roman" panose="02020603050405020304" pitchFamily="18" charset="0"/>
                <a:cs typeface="Times New Roman" panose="02020603050405020304" pitchFamily="18" charset="0"/>
              </a:rPr>
              <a:t>Ser informados sobre las entidades que se encuentran autorizadas para la prestación de servicios financieros. </a:t>
            </a:r>
            <a:endParaRPr lang="es-419" sz="4000"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840023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79" y="153984"/>
            <a:ext cx="11596255" cy="938937"/>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249379" y="1092921"/>
            <a:ext cx="11596255" cy="4672157"/>
          </a:xfrm>
        </p:spPr>
        <p:txBody>
          <a:bodyPr>
            <a:normAutofit/>
          </a:bodyPr>
          <a:lstStyle/>
          <a:p>
            <a:pPr marL="0" lvl="2" indent="0" algn="just">
              <a:spcBef>
                <a:spcPts val="1000"/>
              </a:spcBef>
              <a:buNone/>
            </a:pPr>
            <a:r>
              <a:rPr lang="es-ES" sz="5000" b="1" dirty="0">
                <a:latin typeface="Times New Roman" panose="02020603050405020304" pitchFamily="18" charset="0"/>
                <a:cs typeface="Times New Roman" panose="02020603050405020304" pitchFamily="18" charset="0"/>
              </a:rPr>
              <a:t>4.- </a:t>
            </a:r>
            <a:r>
              <a:rPr lang="es-ES" sz="5000" dirty="0">
                <a:latin typeface="Times New Roman" panose="02020603050405020304" pitchFamily="18" charset="0"/>
                <a:cs typeface="Times New Roman" panose="02020603050405020304" pitchFamily="18" charset="0"/>
              </a:rPr>
              <a:t>Elegir el servicio financiero que se ajuste a sus necesidades y posibilidades, pudiendo exigir explicaciones verbales y/o escritas que le posibiliten la mejor toma de decisiones.</a:t>
            </a:r>
            <a:endParaRPr lang="es-419" sz="5000"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6000824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0" y="153984"/>
            <a:ext cx="11596255" cy="938937"/>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249379" y="1092921"/>
            <a:ext cx="11596255" cy="4672157"/>
          </a:xfrm>
        </p:spPr>
        <p:txBody>
          <a:bodyPr>
            <a:normAutofit/>
          </a:bodyPr>
          <a:lstStyle/>
          <a:p>
            <a:pPr marL="0" lvl="2" indent="0" algn="just">
              <a:spcBef>
                <a:spcPts val="1000"/>
              </a:spcBef>
              <a:buNone/>
            </a:pPr>
            <a:r>
              <a:rPr lang="es-ES" sz="4500" b="1" dirty="0">
                <a:latin typeface="Times New Roman" panose="02020603050405020304" pitchFamily="18" charset="0"/>
                <a:cs typeface="Times New Roman" panose="02020603050405020304" pitchFamily="18" charset="0"/>
              </a:rPr>
              <a:t>5.- </a:t>
            </a:r>
            <a:r>
              <a:rPr lang="es-ES" sz="4500" dirty="0">
                <a:latin typeface="Times New Roman" panose="02020603050405020304" pitchFamily="18" charset="0"/>
                <a:cs typeface="Times New Roman" panose="02020603050405020304" pitchFamily="18" charset="0"/>
              </a:rPr>
              <a:t>Acceder a los servicios financieros ofrecidos por las entidades financieras en los términos instaurados en los contratos suscritos, los cuales deben respetar las condiciones generales incluidas en la documentación informativa, ofertas o publicidad difundida.</a:t>
            </a:r>
            <a:endParaRPr lang="es-419" sz="4500"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22897469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79" y="167148"/>
            <a:ext cx="11596255" cy="1100274"/>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249380" y="1562391"/>
            <a:ext cx="11596255" cy="3369828"/>
          </a:xfrm>
        </p:spPr>
        <p:txBody>
          <a:bodyPr>
            <a:normAutofit fontScale="92500"/>
          </a:bodyPr>
          <a:lstStyle/>
          <a:p>
            <a:pPr marL="0" lvl="2" indent="0" algn="just">
              <a:spcBef>
                <a:spcPts val="1000"/>
              </a:spcBef>
              <a:buNone/>
            </a:pPr>
            <a:r>
              <a:rPr lang="es-ES" sz="6400" b="1" dirty="0">
                <a:latin typeface="Times New Roman" panose="02020603050405020304" pitchFamily="18" charset="0"/>
                <a:cs typeface="Times New Roman" panose="02020603050405020304" pitchFamily="18" charset="0"/>
              </a:rPr>
              <a:t>6.- </a:t>
            </a:r>
            <a:r>
              <a:rPr lang="es-ES" sz="6400" dirty="0">
                <a:latin typeface="Times New Roman" panose="02020603050405020304" pitchFamily="18" charset="0"/>
                <a:cs typeface="Times New Roman" panose="02020603050405020304" pitchFamily="18" charset="0"/>
              </a:rPr>
              <a:t>Suscribir contratos que contengan clausulas claras, legibles, univocas y comprensibles. </a:t>
            </a:r>
            <a:endParaRPr lang="es-419" sz="6400"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22125256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27819"/>
            <a:ext cx="10515600" cy="1060945"/>
          </a:xfrm>
        </p:spPr>
        <p:txBody>
          <a:bodyPr>
            <a:normAutofit/>
          </a:bodyPr>
          <a:lstStyle/>
          <a:p>
            <a:r>
              <a:rPr lang="es-BO" sz="6000" b="1" u="sng" dirty="0">
                <a:solidFill>
                  <a:srgbClr val="C00000"/>
                </a:solidFill>
                <a:latin typeface="Times New Roman" panose="02020603050405020304" pitchFamily="18" charset="0"/>
                <a:cs typeface="Times New Roman" panose="02020603050405020304" pitchFamily="18" charset="0"/>
              </a:rPr>
              <a:t>OBJETIVO DE CURSO </a:t>
            </a:r>
            <a:endParaRPr lang="es-BO" sz="6000" b="1" dirty="0">
              <a:solidFill>
                <a:srgbClr val="C00000"/>
              </a:solidFill>
            </a:endParaRPr>
          </a:p>
        </p:txBody>
      </p:sp>
      <p:sp>
        <p:nvSpPr>
          <p:cNvPr id="3" name="Marcador de contenido 2"/>
          <p:cNvSpPr>
            <a:spLocks noGrp="1"/>
          </p:cNvSpPr>
          <p:nvPr>
            <p:ph idx="1"/>
          </p:nvPr>
        </p:nvSpPr>
        <p:spPr>
          <a:xfrm>
            <a:off x="249381" y="1231467"/>
            <a:ext cx="11596255" cy="4395066"/>
          </a:xfrm>
        </p:spPr>
        <p:txBody>
          <a:bodyPr>
            <a:normAutofit fontScale="92500"/>
          </a:bodyPr>
          <a:lstStyle/>
          <a:p>
            <a:pPr marL="0" indent="0" algn="just">
              <a:buNone/>
            </a:pPr>
            <a:r>
              <a:rPr lang="es-BO" sz="6000" dirty="0">
                <a:latin typeface="Times New Roman" panose="02020603050405020304" pitchFamily="18" charset="0"/>
                <a:cs typeface="Times New Roman" panose="02020603050405020304" pitchFamily="18" charset="0"/>
              </a:rPr>
              <a:t>Que los participantes del curso comprendan y conozcan la importancia de sus derechos y obligaciones como consumidores financieros. Así como también las instancias de reclamo.</a:t>
            </a:r>
          </a:p>
          <a:p>
            <a:pPr marL="0" indent="0">
              <a:buNone/>
            </a:pPr>
            <a:endParaRPr lang="es-BO" dirty="0"/>
          </a:p>
        </p:txBody>
      </p:sp>
    </p:spTree>
    <p:extLst>
      <p:ext uri="{BB962C8B-B14F-4D97-AF65-F5344CB8AC3E}">
        <p14:creationId xmlns:p14="http://schemas.microsoft.com/office/powerpoint/2010/main" val="32908547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483122" y="2427143"/>
            <a:ext cx="7374194" cy="1592826"/>
          </a:xfrm>
        </p:spPr>
        <p:txBody>
          <a:bodyPr>
            <a:normAutofit/>
          </a:bodyPr>
          <a:lstStyle/>
          <a:p>
            <a:r>
              <a:rPr lang="es-BO" sz="4000" b="1" dirty="0">
                <a:solidFill>
                  <a:schemeClr val="tx1"/>
                </a:solidFill>
                <a:latin typeface="Times New Roman" panose="02020603050405020304" pitchFamily="18" charset="0"/>
                <a:cs typeface="Times New Roman" panose="02020603050405020304" pitchFamily="18" charset="0"/>
              </a:rPr>
              <a:t>Obligaciones de los Consumidores Financieros </a:t>
            </a:r>
            <a:endParaRPr lang="es-BO" sz="4000" b="1" dirty="0">
              <a:solidFill>
                <a:schemeClr val="tx1"/>
              </a:solidFill>
              <a:latin typeface="Cocogoose" panose="02000000000000000000" pitchFamily="2" charset="0"/>
              <a:cs typeface="Times New Roman" panose="02020603050405020304" pitchFamily="18" charset="0"/>
            </a:endParaRPr>
          </a:p>
        </p:txBody>
      </p:sp>
      <p:pic>
        <p:nvPicPr>
          <p:cNvPr id="4" name="Imagen 3">
            <a:extLst>
              <a:ext uri="{FF2B5EF4-FFF2-40B4-BE49-F238E27FC236}">
                <a16:creationId xmlns:a16="http://schemas.microsoft.com/office/drawing/2014/main" id="{A8BDE29D-1141-B5FA-5428-95C8AF04CF0C}"/>
              </a:ext>
            </a:extLst>
          </p:cNvPr>
          <p:cNvPicPr>
            <a:picLocks noChangeAspect="1"/>
          </p:cNvPicPr>
          <p:nvPr/>
        </p:nvPicPr>
        <p:blipFill>
          <a:blip r:embed="rId2"/>
          <a:stretch>
            <a:fillRect/>
          </a:stretch>
        </p:blipFill>
        <p:spPr>
          <a:xfrm>
            <a:off x="8021782" y="1188893"/>
            <a:ext cx="4076700" cy="1238250"/>
          </a:xfrm>
          <a:prstGeom prst="rect">
            <a:avLst/>
          </a:prstGeom>
        </p:spPr>
      </p:pic>
    </p:spTree>
    <p:extLst>
      <p:ext uri="{BB962C8B-B14F-4D97-AF65-F5344CB8AC3E}">
        <p14:creationId xmlns:p14="http://schemas.microsoft.com/office/powerpoint/2010/main" val="24833081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1560" y="72671"/>
            <a:ext cx="10422085" cy="1325563"/>
          </a:xfrm>
        </p:spPr>
        <p:txBody>
          <a:bodyPr>
            <a:noAutofit/>
          </a:bodyPr>
          <a:lstStyle/>
          <a:p>
            <a:r>
              <a:rPr lang="es-BO" sz="4300" b="1" u="sng" dirty="0">
                <a:solidFill>
                  <a:srgbClr val="C00000"/>
                </a:solidFill>
                <a:latin typeface="Times New Roman" panose="02020603050405020304" pitchFamily="18" charset="0"/>
                <a:cs typeface="Times New Roman" panose="02020603050405020304" pitchFamily="18" charset="0"/>
              </a:rPr>
              <a:t>Obligaciones de los consumidores financieros</a:t>
            </a:r>
            <a:r>
              <a:rPr lang="es-ES" sz="4300" b="1" u="sng" dirty="0">
                <a:solidFill>
                  <a:srgbClr val="C00000"/>
                </a:solidFill>
                <a:latin typeface="Times New Roman" pitchFamily="18" charset="0"/>
                <a:cs typeface="Times New Roman" pitchFamily="18" charset="0"/>
              </a:rPr>
              <a:t> </a:t>
            </a:r>
            <a:r>
              <a:rPr lang="es-BO" sz="4300" b="1" u="sng" dirty="0">
                <a:solidFill>
                  <a:srgbClr val="C00000"/>
                </a:solidFill>
                <a:latin typeface="Times New Roman" panose="02020603050405020304" pitchFamily="18" charset="0"/>
                <a:cs typeface="Times New Roman" panose="02020603050405020304" pitchFamily="18" charset="0"/>
              </a:rPr>
              <a:t> </a:t>
            </a:r>
            <a:endParaRPr lang="es-BO" sz="4300" b="1" u="sng" dirty="0">
              <a:solidFill>
                <a:srgbClr val="C00000"/>
              </a:solidFill>
            </a:endParaRPr>
          </a:p>
        </p:txBody>
      </p:sp>
      <p:sp>
        <p:nvSpPr>
          <p:cNvPr id="3" name="Marcador de contenido 2"/>
          <p:cNvSpPr>
            <a:spLocks noGrp="1"/>
          </p:cNvSpPr>
          <p:nvPr>
            <p:ph idx="1"/>
          </p:nvPr>
        </p:nvSpPr>
        <p:spPr>
          <a:xfrm>
            <a:off x="207814" y="1701829"/>
            <a:ext cx="11596255" cy="4131827"/>
          </a:xfrm>
        </p:spPr>
        <p:txBody>
          <a:bodyPr>
            <a:normAutofit fontScale="92500"/>
          </a:bodyPr>
          <a:lstStyle/>
          <a:p>
            <a:pPr marL="0" lvl="2" indent="0" algn="just">
              <a:spcBef>
                <a:spcPts val="1000"/>
              </a:spcBef>
              <a:buNone/>
            </a:pPr>
            <a:r>
              <a:rPr lang="es-ES" sz="5100" b="1" dirty="0">
                <a:latin typeface="Times New Roman" panose="02020603050405020304" pitchFamily="18" charset="0"/>
                <a:cs typeface="Times New Roman" panose="02020603050405020304" pitchFamily="18" charset="0"/>
              </a:rPr>
              <a:t>1.- </a:t>
            </a:r>
            <a:r>
              <a:rPr lang="es-ES" sz="5100" dirty="0">
                <a:latin typeface="Times New Roman" panose="02020603050405020304" pitchFamily="18" charset="0"/>
                <a:cs typeface="Times New Roman" panose="02020603050405020304" pitchFamily="18" charset="0"/>
              </a:rPr>
              <a:t>Cerciorarse que la entidad financiera en la cual desea contratar un producto o servicio financiero, cuente con Licencia de Funcionamiento emitida por la Autoridad de Supervisión del Sistema Financiero “ASFI”</a:t>
            </a:r>
            <a:endParaRPr lang="es-419" sz="5100"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20076214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1560" y="154638"/>
            <a:ext cx="11492349" cy="1325563"/>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Obligaciones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249380" y="1363086"/>
            <a:ext cx="11596255" cy="3612037"/>
          </a:xfrm>
        </p:spPr>
        <p:txBody>
          <a:bodyPr>
            <a:normAutofit fontScale="92500"/>
          </a:bodyPr>
          <a:lstStyle/>
          <a:p>
            <a:pPr marL="0" lvl="2" indent="0" algn="just">
              <a:spcBef>
                <a:spcPts val="1000"/>
              </a:spcBef>
              <a:buNone/>
            </a:pPr>
            <a:r>
              <a:rPr lang="es-ES" sz="4800" b="1" dirty="0">
                <a:latin typeface="Times New Roman" panose="02020603050405020304" pitchFamily="18" charset="0"/>
                <a:cs typeface="Times New Roman" panose="02020603050405020304" pitchFamily="18" charset="0"/>
              </a:rPr>
              <a:t>2.- </a:t>
            </a:r>
            <a:r>
              <a:rPr lang="es-ES" sz="4800" dirty="0">
                <a:latin typeface="Times New Roman" panose="02020603050405020304" pitchFamily="18" charset="0"/>
                <a:cs typeface="Times New Roman" panose="02020603050405020304" pitchFamily="18" charset="0"/>
              </a:rPr>
              <a:t>Leer los documentos a ser suscritos con una entidad financiera, sean estos contratos, boletas de depósito o retiro, autorizaciones, solicitudes u otros, así como conservar las copias que la entidad suministre de los mismos.</a:t>
            </a:r>
            <a:endParaRPr lang="es-419" sz="4800"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418608581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3962" y="154638"/>
            <a:ext cx="10290465" cy="1325563"/>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Obligaciones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193962" y="1480201"/>
            <a:ext cx="11596255" cy="4131827"/>
          </a:xfrm>
        </p:spPr>
        <p:txBody>
          <a:bodyPr>
            <a:normAutofit/>
          </a:bodyPr>
          <a:lstStyle/>
          <a:p>
            <a:pPr marL="0" lvl="2" indent="0" algn="just">
              <a:spcBef>
                <a:spcPts val="1000"/>
              </a:spcBef>
              <a:buNone/>
            </a:pPr>
            <a:r>
              <a:rPr lang="es-ES" sz="5500" b="1" dirty="0">
                <a:latin typeface="Times New Roman" panose="02020603050405020304" pitchFamily="18" charset="0"/>
                <a:cs typeface="Times New Roman" panose="02020603050405020304" pitchFamily="18" charset="0"/>
              </a:rPr>
              <a:t>3.- </a:t>
            </a:r>
            <a:r>
              <a:rPr lang="es-ES" sz="5500" dirty="0">
                <a:latin typeface="Times New Roman" panose="02020603050405020304" pitchFamily="18" charset="0"/>
                <a:cs typeface="Times New Roman" panose="02020603050405020304" pitchFamily="18" charset="0"/>
              </a:rPr>
              <a:t>Informarse sobre las características, beneficios, tasa de interés, seguro, costos y comisiones inherentes al producto o servicio que vaya a contratar</a:t>
            </a:r>
            <a:r>
              <a:rPr lang="es-ES" sz="5500" dirty="0">
                <a:solidFill>
                  <a:schemeClr val="accent5">
                    <a:lumMod val="50000"/>
                  </a:schemeClr>
                </a:solidFill>
                <a:latin typeface="Times New Roman" panose="02020603050405020304" pitchFamily="18" charset="0"/>
                <a:cs typeface="Times New Roman" panose="02020603050405020304" pitchFamily="18" charset="0"/>
              </a:rPr>
              <a:t>.</a:t>
            </a:r>
            <a:endParaRPr lang="es-419" sz="5500" dirty="0">
              <a:solidFill>
                <a:schemeClr val="accent5">
                  <a:lumMod val="50000"/>
                </a:schemeClr>
              </a:solidFill>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229355328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3962" y="69678"/>
            <a:ext cx="10103429" cy="1325563"/>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Obligaciones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193962" y="1540379"/>
            <a:ext cx="11596255" cy="4131827"/>
          </a:xfrm>
        </p:spPr>
        <p:txBody>
          <a:bodyPr>
            <a:normAutofit/>
          </a:bodyPr>
          <a:lstStyle/>
          <a:p>
            <a:pPr marL="0" lvl="2" indent="0" algn="just">
              <a:spcBef>
                <a:spcPts val="1000"/>
              </a:spcBef>
              <a:buNone/>
            </a:pPr>
            <a:r>
              <a:rPr lang="es-ES" sz="5000" b="1" dirty="0">
                <a:latin typeface="Times New Roman" panose="02020603050405020304" pitchFamily="18" charset="0"/>
                <a:cs typeface="Times New Roman" panose="02020603050405020304" pitchFamily="18" charset="0"/>
              </a:rPr>
              <a:t>4.- </a:t>
            </a:r>
            <a:r>
              <a:rPr lang="es-ES" sz="5000" dirty="0">
                <a:latin typeface="Times New Roman" panose="02020603050405020304" pitchFamily="18" charset="0"/>
                <a:cs typeface="Times New Roman" panose="02020603050405020304" pitchFamily="18" charset="0"/>
              </a:rPr>
              <a:t>Tomar en cuenta las recomendaciones emitidas por la Autoridad de Supervisión del Sistema Financiero o por la entidad financiera respecto al uso de diferentes productos y servicios.</a:t>
            </a:r>
            <a:endParaRPr lang="es-419" sz="5000"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138831693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1560" y="154638"/>
            <a:ext cx="11804075" cy="1325563"/>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Obligaciones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249380" y="1363086"/>
            <a:ext cx="11596255" cy="4131827"/>
          </a:xfrm>
        </p:spPr>
        <p:txBody>
          <a:bodyPr>
            <a:normAutofit/>
          </a:bodyPr>
          <a:lstStyle/>
          <a:p>
            <a:pPr marL="0" lvl="2" indent="0" algn="just">
              <a:spcBef>
                <a:spcPts val="1000"/>
              </a:spcBef>
              <a:buNone/>
            </a:pPr>
            <a:r>
              <a:rPr lang="es-ES" sz="5000" b="1" dirty="0">
                <a:latin typeface="Times New Roman" panose="02020603050405020304" pitchFamily="18" charset="0"/>
                <a:cs typeface="Times New Roman" panose="02020603050405020304" pitchFamily="18" charset="0"/>
              </a:rPr>
              <a:t>5.- </a:t>
            </a:r>
            <a:r>
              <a:rPr lang="es-ES" sz="5000" dirty="0">
                <a:latin typeface="Times New Roman" panose="02020603050405020304" pitchFamily="18" charset="0"/>
                <a:cs typeface="Times New Roman" panose="02020603050405020304" pitchFamily="18" charset="0"/>
              </a:rPr>
              <a:t>Cumplir con lo pactado al momento de adquirir un producto, por ejemplo, pagar puntualmente las cuotas de un crédito, es decir en las fechas establecidas en el plan de pagos.</a:t>
            </a:r>
            <a:endParaRPr lang="es-419" sz="5000"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20296392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469" y="154638"/>
            <a:ext cx="10411695" cy="1325563"/>
          </a:xfrm>
        </p:spPr>
        <p:txBody>
          <a:bodyPr>
            <a:noAutofit/>
          </a:bodyPr>
          <a:lstStyle/>
          <a:p>
            <a:r>
              <a:rPr lang="es-BO" b="1" u="sng" dirty="0">
                <a:solidFill>
                  <a:srgbClr val="C00000"/>
                </a:solidFill>
                <a:latin typeface="Times New Roman" panose="02020603050405020304" pitchFamily="18" charset="0"/>
                <a:cs typeface="Times New Roman" panose="02020603050405020304" pitchFamily="18" charset="0"/>
              </a:rPr>
              <a:t>Obligaciones de los consumidores financieros</a:t>
            </a:r>
            <a:r>
              <a:rPr lang="es-ES" b="1" u="sng" dirty="0">
                <a:solidFill>
                  <a:srgbClr val="C00000"/>
                </a:solidFill>
                <a:latin typeface="Times New Roman" pitchFamily="18" charset="0"/>
                <a:cs typeface="Times New Roman" pitchFamily="18" charset="0"/>
              </a:rPr>
              <a:t> </a:t>
            </a:r>
            <a:r>
              <a:rPr lang="es-BO" b="1" u="sng" dirty="0">
                <a:solidFill>
                  <a:srgbClr val="C00000"/>
                </a:solidFill>
                <a:latin typeface="Times New Roman" panose="02020603050405020304" pitchFamily="18" charset="0"/>
                <a:cs typeface="Times New Roman" panose="02020603050405020304" pitchFamily="18" charset="0"/>
              </a:rPr>
              <a:t> </a:t>
            </a:r>
            <a:endParaRPr lang="es-BO" b="1" u="sng" dirty="0">
              <a:solidFill>
                <a:srgbClr val="C00000"/>
              </a:solidFill>
            </a:endParaRPr>
          </a:p>
        </p:txBody>
      </p:sp>
      <p:sp>
        <p:nvSpPr>
          <p:cNvPr id="3" name="Marcador de contenido 2"/>
          <p:cNvSpPr>
            <a:spLocks noGrp="1"/>
          </p:cNvSpPr>
          <p:nvPr>
            <p:ph idx="1"/>
          </p:nvPr>
        </p:nvSpPr>
        <p:spPr>
          <a:xfrm>
            <a:off x="297872" y="1622859"/>
            <a:ext cx="11596255" cy="4131827"/>
          </a:xfrm>
        </p:spPr>
        <p:txBody>
          <a:bodyPr>
            <a:normAutofit/>
          </a:bodyPr>
          <a:lstStyle/>
          <a:p>
            <a:pPr marL="0" lvl="2" indent="0" algn="just">
              <a:spcBef>
                <a:spcPts val="1000"/>
              </a:spcBef>
              <a:buNone/>
            </a:pPr>
            <a:r>
              <a:rPr lang="es-ES" sz="5500" b="1" dirty="0">
                <a:latin typeface="Times New Roman" panose="02020603050405020304" pitchFamily="18" charset="0"/>
                <a:cs typeface="Times New Roman" panose="02020603050405020304" pitchFamily="18" charset="0"/>
              </a:rPr>
              <a:t>6.- </a:t>
            </a:r>
            <a:r>
              <a:rPr lang="es-ES" sz="5500" dirty="0">
                <a:latin typeface="Times New Roman" panose="02020603050405020304" pitchFamily="18" charset="0"/>
                <a:cs typeface="Times New Roman" panose="02020603050405020304" pitchFamily="18" charset="0"/>
              </a:rPr>
              <a:t>Conocer ante quién y cómo se puede presentar un reclamo, en primera y segunda instancia.</a:t>
            </a:r>
            <a:endParaRPr lang="es-419" sz="5500"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1561891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04662" y="3676480"/>
            <a:ext cx="7374194" cy="867185"/>
          </a:xfrm>
        </p:spPr>
        <p:txBody>
          <a:bodyPr>
            <a:normAutofit/>
          </a:bodyPr>
          <a:lstStyle/>
          <a:p>
            <a:r>
              <a:rPr lang="es-ES" sz="4000" b="1" spc="-3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INSTANCIAS DE RECLAMO </a:t>
            </a:r>
            <a:r>
              <a:rPr lang="es-BO" sz="4000" b="1" dirty="0">
                <a:solidFill>
                  <a:schemeClr val="tx1"/>
                </a:solidFill>
                <a:latin typeface="Times New Roman" panose="02020603050405020304" pitchFamily="18" charset="0"/>
                <a:cs typeface="Times New Roman" panose="02020603050405020304" pitchFamily="18" charset="0"/>
              </a:rPr>
              <a:t> </a:t>
            </a:r>
            <a:endParaRPr lang="es-BO" sz="4000" b="1" dirty="0">
              <a:solidFill>
                <a:schemeClr val="tx1"/>
              </a:solidFill>
              <a:latin typeface="Cocogoose" panose="02000000000000000000" pitchFamily="2" charset="0"/>
              <a:cs typeface="Times New Roman" panose="02020603050405020304" pitchFamily="18" charset="0"/>
            </a:endParaRPr>
          </a:p>
        </p:txBody>
      </p:sp>
      <p:pic>
        <p:nvPicPr>
          <p:cNvPr id="3" name="Imagen 2">
            <a:extLst>
              <a:ext uri="{FF2B5EF4-FFF2-40B4-BE49-F238E27FC236}">
                <a16:creationId xmlns:a16="http://schemas.microsoft.com/office/drawing/2014/main" id="{4CFC1110-98BC-D07B-1D59-EDDBE0CA38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3777" y="1527916"/>
            <a:ext cx="2448272" cy="1901084"/>
          </a:xfrm>
          <a:prstGeom prst="rect">
            <a:avLst/>
          </a:prstGeom>
        </p:spPr>
      </p:pic>
      <p:pic>
        <p:nvPicPr>
          <p:cNvPr id="5" name="Imagen 4">
            <a:extLst>
              <a:ext uri="{FF2B5EF4-FFF2-40B4-BE49-F238E27FC236}">
                <a16:creationId xmlns:a16="http://schemas.microsoft.com/office/drawing/2014/main" id="{277240FB-78AC-C8BF-D606-D06FAFE71834}"/>
              </a:ext>
            </a:extLst>
          </p:cNvPr>
          <p:cNvPicPr>
            <a:picLocks noChangeAspect="1"/>
          </p:cNvPicPr>
          <p:nvPr/>
        </p:nvPicPr>
        <p:blipFill>
          <a:blip r:embed="rId3"/>
          <a:stretch>
            <a:fillRect/>
          </a:stretch>
        </p:blipFill>
        <p:spPr>
          <a:xfrm>
            <a:off x="8021782" y="1188893"/>
            <a:ext cx="4076700" cy="1238250"/>
          </a:xfrm>
          <a:prstGeom prst="rect">
            <a:avLst/>
          </a:prstGeom>
        </p:spPr>
      </p:pic>
    </p:spTree>
    <p:extLst>
      <p:ext uri="{BB962C8B-B14F-4D97-AF65-F5344CB8AC3E}">
        <p14:creationId xmlns:p14="http://schemas.microsoft.com/office/powerpoint/2010/main" val="18510225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0" y="127819"/>
            <a:ext cx="11596255" cy="668593"/>
          </a:xfrm>
        </p:spPr>
        <p:txBody>
          <a:bodyPr>
            <a:normAutofit fontScale="90000"/>
          </a:bodyPr>
          <a:lstStyle/>
          <a:p>
            <a:r>
              <a:rPr lang="es-BO" sz="5400" b="1" u="sng" dirty="0">
                <a:solidFill>
                  <a:srgbClr val="C00000"/>
                </a:solidFill>
                <a:latin typeface="Times New Roman" panose="02020603050405020304" pitchFamily="18" charset="0"/>
                <a:cs typeface="Times New Roman" panose="02020603050405020304" pitchFamily="18" charset="0"/>
              </a:rPr>
              <a:t>¿Qué es un Reclamo?</a:t>
            </a:r>
            <a:endParaRPr lang="es-BO" sz="5000" b="1" u="sng" dirty="0">
              <a:solidFill>
                <a:srgbClr val="C00000"/>
              </a:solidFill>
            </a:endParaRPr>
          </a:p>
        </p:txBody>
      </p:sp>
      <p:sp>
        <p:nvSpPr>
          <p:cNvPr id="3" name="Marcador de contenido 2"/>
          <p:cNvSpPr>
            <a:spLocks noGrp="1"/>
          </p:cNvSpPr>
          <p:nvPr>
            <p:ph idx="1"/>
          </p:nvPr>
        </p:nvSpPr>
        <p:spPr>
          <a:xfrm>
            <a:off x="249379" y="1191044"/>
            <a:ext cx="11596255" cy="4974230"/>
          </a:xfrm>
        </p:spPr>
        <p:txBody>
          <a:bodyPr>
            <a:normAutofit lnSpcReduction="10000"/>
          </a:bodyPr>
          <a:lstStyle/>
          <a:p>
            <a:pPr marL="0" indent="0" algn="just">
              <a:buNone/>
            </a:pPr>
            <a:r>
              <a:rPr lang="es-BO" sz="3800" dirty="0">
                <a:latin typeface="Times New Roman" panose="02020603050405020304" pitchFamily="18" charset="0"/>
                <a:cs typeface="Times New Roman" panose="02020603050405020304" pitchFamily="18" charset="0"/>
              </a:rPr>
              <a:t>Es la petición expresa de respuesta, presentada por el cliente o el usuario en forma verbal o escrita por causa de:</a:t>
            </a:r>
          </a:p>
          <a:p>
            <a:pPr lvl="1" algn="just"/>
            <a:r>
              <a:rPr lang="es-BO" sz="3800" b="1" i="1" dirty="0">
                <a:latin typeface="Times New Roman" panose="02020603050405020304" pitchFamily="18" charset="0"/>
                <a:cs typeface="Times New Roman" panose="02020603050405020304" pitchFamily="18" charset="0"/>
              </a:rPr>
              <a:t>Un desacuerdo</a:t>
            </a:r>
          </a:p>
          <a:p>
            <a:pPr lvl="1" algn="just"/>
            <a:r>
              <a:rPr lang="es-BO" sz="3800" b="1" i="1" dirty="0">
                <a:latin typeface="Times New Roman" panose="02020603050405020304" pitchFamily="18" charset="0"/>
                <a:cs typeface="Times New Roman" panose="02020603050405020304" pitchFamily="18" charset="0"/>
              </a:rPr>
              <a:t>Un perjuicio.</a:t>
            </a:r>
          </a:p>
          <a:p>
            <a:pPr lvl="1" algn="just"/>
            <a:r>
              <a:rPr lang="es-BO" sz="3800" b="1" i="1" dirty="0">
                <a:latin typeface="Times New Roman" panose="02020603050405020304" pitchFamily="18" charset="0"/>
                <a:cs typeface="Times New Roman" panose="02020603050405020304" pitchFamily="18" charset="0"/>
              </a:rPr>
              <a:t>Daño o agravio con respecto a un producto y/o servicio.</a:t>
            </a:r>
          </a:p>
          <a:p>
            <a:pPr marL="457200" lvl="1" indent="0" algn="just">
              <a:buNone/>
            </a:pPr>
            <a:r>
              <a:rPr lang="es-BO" sz="3800" dirty="0">
                <a:latin typeface="Times New Roman" panose="02020603050405020304" pitchFamily="18" charset="0"/>
                <a:cs typeface="Times New Roman" panose="02020603050405020304" pitchFamily="18" charset="0"/>
              </a:rPr>
              <a:t>Recibido en una institución financiera, comercial, gubernamental, etc.</a:t>
            </a:r>
          </a:p>
          <a:p>
            <a:pPr marL="0" indent="0" algn="just">
              <a:buNone/>
            </a:pPr>
            <a:endParaRPr lang="es-BO" sz="4800" dirty="0"/>
          </a:p>
        </p:txBody>
      </p:sp>
    </p:spTree>
    <p:extLst>
      <p:ext uri="{BB962C8B-B14F-4D97-AF65-F5344CB8AC3E}">
        <p14:creationId xmlns:p14="http://schemas.microsoft.com/office/powerpoint/2010/main" val="9820286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0" y="69679"/>
            <a:ext cx="11596255" cy="972541"/>
          </a:xfrm>
        </p:spPr>
        <p:txBody>
          <a:bodyPr>
            <a:normAutofit/>
          </a:bodyPr>
          <a:lstStyle/>
          <a:p>
            <a:r>
              <a:rPr lang="es-BO" sz="4300" b="1" u="sng" dirty="0">
                <a:solidFill>
                  <a:srgbClr val="C00000"/>
                </a:solidFill>
                <a:latin typeface="Times New Roman" panose="02020603050405020304" pitchFamily="18" charset="0"/>
                <a:cs typeface="Times New Roman" panose="02020603050405020304" pitchFamily="18" charset="0"/>
              </a:rPr>
              <a:t>¿Qué es un Punto de Reclamo? </a:t>
            </a:r>
            <a:r>
              <a:rPr lang="es-ES" sz="4300" b="1" u="sng" dirty="0">
                <a:solidFill>
                  <a:srgbClr val="C00000"/>
                </a:solidFill>
                <a:latin typeface="Times New Roman" pitchFamily="18" charset="0"/>
                <a:cs typeface="Times New Roman" pitchFamily="18" charset="0"/>
              </a:rPr>
              <a:t> </a:t>
            </a:r>
            <a:r>
              <a:rPr lang="es-BO" sz="4300" b="1" u="sng" dirty="0">
                <a:solidFill>
                  <a:srgbClr val="C00000"/>
                </a:solidFill>
                <a:latin typeface="Times New Roman" panose="02020603050405020304" pitchFamily="18" charset="0"/>
                <a:cs typeface="Times New Roman" panose="02020603050405020304" pitchFamily="18" charset="0"/>
              </a:rPr>
              <a:t> </a:t>
            </a:r>
            <a:endParaRPr lang="es-BO" sz="4300" b="1" u="sng" dirty="0">
              <a:solidFill>
                <a:srgbClr val="C00000"/>
              </a:solidFill>
            </a:endParaRPr>
          </a:p>
        </p:txBody>
      </p:sp>
      <p:sp>
        <p:nvSpPr>
          <p:cNvPr id="3" name="Marcador de contenido 2"/>
          <p:cNvSpPr>
            <a:spLocks noGrp="1"/>
          </p:cNvSpPr>
          <p:nvPr>
            <p:ph idx="1"/>
          </p:nvPr>
        </p:nvSpPr>
        <p:spPr>
          <a:xfrm>
            <a:off x="249381" y="1042220"/>
            <a:ext cx="11596255" cy="4011561"/>
          </a:xfrm>
        </p:spPr>
        <p:txBody>
          <a:bodyPr>
            <a:normAutofit lnSpcReduction="10000"/>
          </a:bodyPr>
          <a:lstStyle/>
          <a:p>
            <a:pPr marL="0" indent="0" algn="just">
              <a:buNone/>
            </a:pPr>
            <a:r>
              <a:rPr lang="es-BO" sz="4400" dirty="0">
                <a:latin typeface="Times New Roman" panose="02020603050405020304" pitchFamily="18" charset="0"/>
                <a:cs typeface="Times New Roman" panose="02020603050405020304" pitchFamily="18" charset="0"/>
              </a:rPr>
              <a:t>Es un servicio de atención al publico que brinda la entidad financiera supervisada en todas aquellas sucursales  y/o  agencias, así como la oficina central. Destinada a atender en primera como segunda instancia los reclamos que presentan socios, clientes y consumidores financieros. </a:t>
            </a:r>
          </a:p>
          <a:p>
            <a:pPr marL="0" indent="0">
              <a:buNone/>
            </a:pPr>
            <a:endParaRPr lang="es-BO" dirty="0"/>
          </a:p>
        </p:txBody>
      </p:sp>
    </p:spTree>
    <p:extLst>
      <p:ext uri="{BB962C8B-B14F-4D97-AF65-F5344CB8AC3E}">
        <p14:creationId xmlns:p14="http://schemas.microsoft.com/office/powerpoint/2010/main" val="25015192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38504"/>
            <a:ext cx="9632039" cy="1041367"/>
          </a:xfrm>
        </p:spPr>
        <p:txBody>
          <a:bodyPr>
            <a:normAutofit/>
          </a:bodyPr>
          <a:lstStyle/>
          <a:p>
            <a:r>
              <a:rPr lang="es-BO" sz="4000" b="1" u="sng" dirty="0">
                <a:solidFill>
                  <a:srgbClr val="C00000"/>
                </a:solidFill>
                <a:latin typeface="Times New Roman" panose="02020603050405020304" pitchFamily="18" charset="0"/>
                <a:cs typeface="Times New Roman" panose="02020603050405020304" pitchFamily="18" charset="0"/>
              </a:rPr>
              <a:t>COMPETENCIAS A SER ADQUIRIDAS </a:t>
            </a:r>
            <a:endParaRPr lang="es-BO" sz="4000" b="1" dirty="0">
              <a:solidFill>
                <a:srgbClr val="C00000"/>
              </a:solidFill>
            </a:endParaRPr>
          </a:p>
        </p:txBody>
      </p:sp>
      <p:sp>
        <p:nvSpPr>
          <p:cNvPr id="3" name="Marcador de contenido 2"/>
          <p:cNvSpPr>
            <a:spLocks noGrp="1"/>
          </p:cNvSpPr>
          <p:nvPr>
            <p:ph idx="1"/>
          </p:nvPr>
        </p:nvSpPr>
        <p:spPr>
          <a:xfrm>
            <a:off x="249381" y="1090441"/>
            <a:ext cx="11596255" cy="4395066"/>
          </a:xfrm>
        </p:spPr>
        <p:txBody>
          <a:bodyPr>
            <a:normAutofit lnSpcReduction="10000"/>
          </a:bodyPr>
          <a:lstStyle/>
          <a:p>
            <a:pPr marL="0" indent="0" algn="just">
              <a:buNone/>
            </a:pPr>
            <a:r>
              <a:rPr lang="es-BO" sz="4800" dirty="0">
                <a:latin typeface="Times New Roman" panose="02020603050405020304" pitchFamily="18" charset="0"/>
                <a:cs typeface="Times New Roman" panose="02020603050405020304" pitchFamily="18" charset="0"/>
              </a:rPr>
              <a:t>Identificar los derechos y las obligaciones de los consumidores financieros ante las entidades de intermediación financiera, de la misma manera conocer todos los procedimientos y pautas a seguir en las diferentes instancias de puntos de reclamo</a:t>
            </a:r>
            <a:r>
              <a:rPr lang="es-BO" sz="4800" dirty="0">
                <a:solidFill>
                  <a:schemeClr val="accent5">
                    <a:lumMod val="50000"/>
                  </a:schemeClr>
                </a:solidFill>
                <a:latin typeface="Times New Roman" panose="02020603050405020304" pitchFamily="18" charset="0"/>
                <a:cs typeface="Times New Roman" panose="02020603050405020304" pitchFamily="18" charset="0"/>
              </a:rPr>
              <a:t>.</a:t>
            </a:r>
            <a:endParaRPr lang="es-BO" sz="4800" dirty="0">
              <a:solidFill>
                <a:schemeClr val="accent5">
                  <a:lumMod val="50000"/>
                </a:schemeClr>
              </a:solidFill>
            </a:endParaRPr>
          </a:p>
        </p:txBody>
      </p:sp>
    </p:spTree>
    <p:extLst>
      <p:ext uri="{BB962C8B-B14F-4D97-AF65-F5344CB8AC3E}">
        <p14:creationId xmlns:p14="http://schemas.microsoft.com/office/powerpoint/2010/main" val="27697105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79" y="78658"/>
            <a:ext cx="11596255" cy="806245"/>
          </a:xfrm>
        </p:spPr>
        <p:txBody>
          <a:bodyPr>
            <a:normAutofit fontScale="90000"/>
          </a:bodyPr>
          <a:lstStyle/>
          <a:p>
            <a:r>
              <a:rPr lang="es-BO" sz="4800" b="1" u="sng" dirty="0">
                <a:solidFill>
                  <a:srgbClr val="C00000"/>
                </a:solidFill>
                <a:latin typeface="Times New Roman" panose="02020603050405020304" pitchFamily="18" charset="0"/>
                <a:cs typeface="Times New Roman" panose="02020603050405020304" pitchFamily="18" charset="0"/>
              </a:rPr>
              <a:t>Características del Punto de Reclamo </a:t>
            </a:r>
            <a:r>
              <a:rPr lang="es-ES" sz="4700" b="1" u="sng" dirty="0">
                <a:solidFill>
                  <a:srgbClr val="C00000"/>
                </a:solidFill>
                <a:latin typeface="Times New Roman" pitchFamily="18" charset="0"/>
                <a:cs typeface="Times New Roman" pitchFamily="18" charset="0"/>
              </a:rPr>
              <a:t> </a:t>
            </a:r>
            <a:r>
              <a:rPr lang="es-BO" sz="4700" b="1" u="sng" dirty="0">
                <a:solidFill>
                  <a:srgbClr val="C00000"/>
                </a:solidFill>
                <a:latin typeface="Times New Roman" panose="02020603050405020304" pitchFamily="18" charset="0"/>
                <a:cs typeface="Times New Roman" panose="02020603050405020304" pitchFamily="18" charset="0"/>
              </a:rPr>
              <a:t> </a:t>
            </a:r>
            <a:endParaRPr lang="es-BO" sz="4700" b="1" u="sng" dirty="0">
              <a:solidFill>
                <a:srgbClr val="C00000"/>
              </a:solidFill>
            </a:endParaRPr>
          </a:p>
        </p:txBody>
      </p:sp>
      <p:sp>
        <p:nvSpPr>
          <p:cNvPr id="3" name="Marcador de contenido 2"/>
          <p:cNvSpPr>
            <a:spLocks noGrp="1"/>
          </p:cNvSpPr>
          <p:nvPr>
            <p:ph idx="1"/>
          </p:nvPr>
        </p:nvSpPr>
        <p:spPr>
          <a:xfrm>
            <a:off x="249380" y="1012723"/>
            <a:ext cx="11596255" cy="5259365"/>
          </a:xfrm>
        </p:spPr>
        <p:txBody>
          <a:bodyPr>
            <a:normAutofit/>
          </a:bodyPr>
          <a:lstStyle/>
          <a:p>
            <a:pPr marL="0" indent="0" algn="just">
              <a:buNone/>
            </a:pPr>
            <a:r>
              <a:rPr lang="es-BO" sz="3700" dirty="0">
                <a:latin typeface="Times New Roman" panose="02020603050405020304" pitchFamily="18" charset="0"/>
                <a:cs typeface="Times New Roman" panose="02020603050405020304" pitchFamily="18" charset="0"/>
              </a:rPr>
              <a:t>Todo socio, cliente o usuario que desee puede presentar su reclamo de forma escrita o verbal, adjuntando la documentación que considere necesaria.</a:t>
            </a:r>
          </a:p>
          <a:p>
            <a:pPr marL="0" indent="0" algn="just">
              <a:buNone/>
            </a:pPr>
            <a:r>
              <a:rPr lang="es-BO" sz="3700" dirty="0">
                <a:latin typeface="Times New Roman" panose="02020603050405020304" pitchFamily="18" charset="0"/>
                <a:cs typeface="Times New Roman" panose="02020603050405020304" pitchFamily="18" charset="0"/>
              </a:rPr>
              <a:t>El reclamo es registrado por el funcionario de la Institución Financiera en el Sistema de Registro de Reclamos.</a:t>
            </a:r>
          </a:p>
          <a:p>
            <a:pPr marL="0" indent="0" algn="just">
              <a:buNone/>
            </a:pPr>
            <a:r>
              <a:rPr lang="es-BO" sz="3700" dirty="0">
                <a:latin typeface="Times New Roman" panose="02020603050405020304" pitchFamily="18" charset="0"/>
                <a:cs typeface="Times New Roman" panose="02020603050405020304" pitchFamily="18" charset="0"/>
              </a:rPr>
              <a:t>Todo consumidor financiero que acceda al Punto de Reclamo recibirá un comprobante de recepción de reclamo.</a:t>
            </a:r>
          </a:p>
          <a:p>
            <a:pPr marL="0" indent="0">
              <a:buNone/>
            </a:pPr>
            <a:endParaRPr lang="es-BO" dirty="0"/>
          </a:p>
        </p:txBody>
      </p:sp>
    </p:spTree>
    <p:extLst>
      <p:ext uri="{BB962C8B-B14F-4D97-AF65-F5344CB8AC3E}">
        <p14:creationId xmlns:p14="http://schemas.microsoft.com/office/powerpoint/2010/main" val="36852193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78" y="127820"/>
            <a:ext cx="11596255" cy="1063224"/>
          </a:xfrm>
        </p:spPr>
        <p:txBody>
          <a:bodyPr>
            <a:normAutofit/>
          </a:bodyPr>
          <a:lstStyle/>
          <a:p>
            <a:r>
              <a:rPr lang="es-BO" sz="4800" b="1" u="sng" dirty="0">
                <a:solidFill>
                  <a:srgbClr val="C00000"/>
                </a:solidFill>
                <a:latin typeface="Times New Roman" panose="02020603050405020304" pitchFamily="18" charset="0"/>
                <a:cs typeface="Times New Roman" panose="02020603050405020304" pitchFamily="18" charset="0"/>
              </a:rPr>
              <a:t>Características del Punto de Reclamo </a:t>
            </a:r>
            <a:r>
              <a:rPr lang="es-ES" sz="4700" b="1" u="sng" dirty="0">
                <a:solidFill>
                  <a:srgbClr val="C00000"/>
                </a:solidFill>
                <a:latin typeface="Times New Roman" pitchFamily="18" charset="0"/>
                <a:cs typeface="Times New Roman" pitchFamily="18" charset="0"/>
              </a:rPr>
              <a:t> </a:t>
            </a:r>
            <a:r>
              <a:rPr lang="es-BO" sz="4700" b="1" u="sng" dirty="0">
                <a:solidFill>
                  <a:srgbClr val="C00000"/>
                </a:solidFill>
                <a:latin typeface="Times New Roman" panose="02020603050405020304" pitchFamily="18" charset="0"/>
                <a:cs typeface="Times New Roman" panose="02020603050405020304" pitchFamily="18" charset="0"/>
              </a:rPr>
              <a:t> </a:t>
            </a:r>
            <a:endParaRPr lang="es-BO" sz="4700" b="1" u="sng" dirty="0">
              <a:solidFill>
                <a:srgbClr val="C00000"/>
              </a:solidFill>
            </a:endParaRPr>
          </a:p>
        </p:txBody>
      </p:sp>
      <p:sp>
        <p:nvSpPr>
          <p:cNvPr id="3" name="Marcador de contenido 2"/>
          <p:cNvSpPr>
            <a:spLocks noGrp="1"/>
          </p:cNvSpPr>
          <p:nvPr>
            <p:ph idx="1"/>
          </p:nvPr>
        </p:nvSpPr>
        <p:spPr>
          <a:xfrm>
            <a:off x="249379" y="1297858"/>
            <a:ext cx="11596255" cy="4993895"/>
          </a:xfrm>
        </p:spPr>
        <p:txBody>
          <a:bodyPr>
            <a:normAutofit/>
          </a:bodyPr>
          <a:lstStyle/>
          <a:p>
            <a:pPr marL="0" indent="0" algn="just">
              <a:buNone/>
            </a:pPr>
            <a:r>
              <a:rPr lang="es-BO" sz="3600" b="1" dirty="0">
                <a:latin typeface="Times New Roman" panose="02020603050405020304" pitchFamily="18" charset="0"/>
                <a:cs typeface="Times New Roman" panose="02020603050405020304" pitchFamily="18" charset="0"/>
              </a:rPr>
              <a:t>Plazo para la respuesta al reclamo: </a:t>
            </a:r>
            <a:r>
              <a:rPr lang="es-BO" sz="3600" dirty="0">
                <a:latin typeface="Times New Roman" panose="02020603050405020304" pitchFamily="18" charset="0"/>
                <a:cs typeface="Times New Roman" panose="02020603050405020304" pitchFamily="18" charset="0"/>
              </a:rPr>
              <a:t>máximo de cinco (5) días hábiles, a partir de la fecha de la recepción del mismo. En caso de requerir un plazo mayor, la entidad supervisada debe comunicar al consumidor financiero la ampliación de plazo, (10) días hábiles, mediante una carta formal, justificando los motivos del retraso de respuesta. De la misma manera se debe solicitar a ASFI la ampliación de plazo con los respaldos establecidos en la norma</a:t>
            </a:r>
          </a:p>
          <a:p>
            <a:pPr marL="0" indent="0">
              <a:buNone/>
            </a:pPr>
            <a:endParaRPr lang="es-BO" dirty="0"/>
          </a:p>
        </p:txBody>
      </p:sp>
    </p:spTree>
    <p:extLst>
      <p:ext uri="{BB962C8B-B14F-4D97-AF65-F5344CB8AC3E}">
        <p14:creationId xmlns:p14="http://schemas.microsoft.com/office/powerpoint/2010/main" val="29179259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79" y="186813"/>
            <a:ext cx="11596255" cy="1063224"/>
          </a:xfrm>
        </p:spPr>
        <p:txBody>
          <a:bodyPr>
            <a:normAutofit/>
          </a:bodyPr>
          <a:lstStyle/>
          <a:p>
            <a:r>
              <a:rPr lang="es-BO" sz="4800" b="1" u="sng" dirty="0">
                <a:solidFill>
                  <a:srgbClr val="C00000"/>
                </a:solidFill>
                <a:latin typeface="Times New Roman" panose="02020603050405020304" pitchFamily="18" charset="0"/>
                <a:cs typeface="Times New Roman" panose="02020603050405020304" pitchFamily="18" charset="0"/>
              </a:rPr>
              <a:t>Características del Punto de Reclamo </a:t>
            </a:r>
            <a:r>
              <a:rPr lang="es-ES" sz="4700" b="1" u="sng" dirty="0">
                <a:solidFill>
                  <a:srgbClr val="C00000"/>
                </a:solidFill>
                <a:latin typeface="Times New Roman" pitchFamily="18" charset="0"/>
                <a:cs typeface="Times New Roman" pitchFamily="18" charset="0"/>
              </a:rPr>
              <a:t> </a:t>
            </a:r>
            <a:r>
              <a:rPr lang="es-BO" sz="4700" b="1" u="sng" dirty="0">
                <a:solidFill>
                  <a:srgbClr val="C00000"/>
                </a:solidFill>
                <a:latin typeface="Times New Roman" panose="02020603050405020304" pitchFamily="18" charset="0"/>
                <a:cs typeface="Times New Roman" panose="02020603050405020304" pitchFamily="18" charset="0"/>
              </a:rPr>
              <a:t> </a:t>
            </a:r>
            <a:endParaRPr lang="es-BO" sz="4700" b="1" u="sng" dirty="0">
              <a:solidFill>
                <a:srgbClr val="C00000"/>
              </a:solidFill>
            </a:endParaRPr>
          </a:p>
        </p:txBody>
      </p:sp>
      <p:sp>
        <p:nvSpPr>
          <p:cNvPr id="3" name="Marcador de contenido 2"/>
          <p:cNvSpPr>
            <a:spLocks noGrp="1"/>
          </p:cNvSpPr>
          <p:nvPr>
            <p:ph idx="1"/>
          </p:nvPr>
        </p:nvSpPr>
        <p:spPr>
          <a:xfrm>
            <a:off x="249379" y="1163781"/>
            <a:ext cx="11596255" cy="4530438"/>
          </a:xfrm>
        </p:spPr>
        <p:txBody>
          <a:bodyPr>
            <a:normAutofit fontScale="92500" lnSpcReduction="10000"/>
          </a:bodyPr>
          <a:lstStyle/>
          <a:p>
            <a:pPr algn="just"/>
            <a:r>
              <a:rPr lang="es-BO" sz="3100" b="1" dirty="0">
                <a:latin typeface="Times New Roman" panose="02020603050405020304" pitchFamily="18" charset="0"/>
                <a:cs typeface="Times New Roman" panose="02020603050405020304" pitchFamily="18" charset="0"/>
              </a:rPr>
              <a:t>La respuesta debe ser:</a:t>
            </a:r>
          </a:p>
          <a:p>
            <a:pPr lvl="2" algn="just"/>
            <a:r>
              <a:rPr lang="es-BO" sz="3100" b="1" dirty="0">
                <a:latin typeface="Times New Roman" panose="02020603050405020304" pitchFamily="18" charset="0"/>
                <a:cs typeface="Times New Roman" panose="02020603050405020304" pitchFamily="18" charset="0"/>
              </a:rPr>
              <a:t>Expresa: </a:t>
            </a:r>
            <a:r>
              <a:rPr lang="es-BO" sz="3100" dirty="0">
                <a:latin typeface="Times New Roman" panose="02020603050405020304" pitchFamily="18" charset="0"/>
                <a:cs typeface="Times New Roman" panose="02020603050405020304" pitchFamily="18" charset="0"/>
              </a:rPr>
              <a:t>Mediante comunicación escrita.</a:t>
            </a:r>
            <a:endParaRPr lang="es-BO" sz="3100" b="1" dirty="0">
              <a:latin typeface="Times New Roman" panose="02020603050405020304" pitchFamily="18" charset="0"/>
              <a:cs typeface="Times New Roman" panose="02020603050405020304" pitchFamily="18" charset="0"/>
            </a:endParaRPr>
          </a:p>
          <a:p>
            <a:pPr lvl="2" algn="just"/>
            <a:r>
              <a:rPr lang="es-BO" sz="3100" b="1" dirty="0">
                <a:latin typeface="Times New Roman" panose="02020603050405020304" pitchFamily="18" charset="0"/>
                <a:cs typeface="Times New Roman" panose="02020603050405020304" pitchFamily="18" charset="0"/>
              </a:rPr>
              <a:t>Oportuna: </a:t>
            </a:r>
            <a:r>
              <a:rPr lang="es-BO" sz="3100" dirty="0">
                <a:latin typeface="Times New Roman" panose="02020603050405020304" pitchFamily="18" charset="0"/>
                <a:cs typeface="Times New Roman" panose="02020603050405020304" pitchFamily="18" charset="0"/>
              </a:rPr>
              <a:t>Cumpliendo el tiempo establecido.</a:t>
            </a:r>
            <a:endParaRPr lang="es-BO" sz="3100" b="1" dirty="0">
              <a:latin typeface="Times New Roman" panose="02020603050405020304" pitchFamily="18" charset="0"/>
              <a:cs typeface="Times New Roman" panose="02020603050405020304" pitchFamily="18" charset="0"/>
            </a:endParaRPr>
          </a:p>
          <a:p>
            <a:pPr lvl="2" algn="just"/>
            <a:r>
              <a:rPr lang="es-BO" sz="3100" b="1" dirty="0">
                <a:latin typeface="Times New Roman" panose="02020603050405020304" pitchFamily="18" charset="0"/>
                <a:cs typeface="Times New Roman" panose="02020603050405020304" pitchFamily="18" charset="0"/>
              </a:rPr>
              <a:t>Íntegra: </a:t>
            </a:r>
            <a:r>
              <a:rPr lang="es-BO" sz="3100" dirty="0">
                <a:latin typeface="Times New Roman" panose="02020603050405020304" pitchFamily="18" charset="0"/>
                <a:cs typeface="Times New Roman" panose="02020603050405020304" pitchFamily="18" charset="0"/>
              </a:rPr>
              <a:t>Debe corresponder a la veracidad de los hechos, ser completa, exacta, imparcial y verificable.</a:t>
            </a:r>
          </a:p>
          <a:p>
            <a:pPr lvl="2" algn="just"/>
            <a:r>
              <a:rPr lang="es-BO" sz="3100" b="1" dirty="0">
                <a:latin typeface="Times New Roman" panose="02020603050405020304" pitchFamily="18" charset="0"/>
                <a:cs typeface="Times New Roman" panose="02020603050405020304" pitchFamily="18" charset="0"/>
              </a:rPr>
              <a:t>Comprensible: </a:t>
            </a:r>
            <a:r>
              <a:rPr lang="es-BO" sz="3100" dirty="0">
                <a:latin typeface="Times New Roman" panose="02020603050405020304" pitchFamily="18" charset="0"/>
                <a:cs typeface="Times New Roman" panose="02020603050405020304" pitchFamily="18" charset="0"/>
              </a:rPr>
              <a:t>Contener información clara y entendible.</a:t>
            </a:r>
            <a:r>
              <a:rPr lang="es-BO" sz="3100" b="1" dirty="0">
                <a:latin typeface="Times New Roman" panose="02020603050405020304" pitchFamily="18" charset="0"/>
                <a:cs typeface="Times New Roman" panose="02020603050405020304" pitchFamily="18" charset="0"/>
              </a:rPr>
              <a:t> </a:t>
            </a:r>
            <a:endParaRPr lang="es-BO" sz="3100" dirty="0">
              <a:latin typeface="Times New Roman" panose="02020603050405020304" pitchFamily="18" charset="0"/>
              <a:cs typeface="Times New Roman" panose="02020603050405020304" pitchFamily="18" charset="0"/>
            </a:endParaRPr>
          </a:p>
          <a:p>
            <a:pPr marL="342900" lvl="3" algn="just">
              <a:buClr>
                <a:schemeClr val="accent1"/>
              </a:buClr>
            </a:pPr>
            <a:r>
              <a:rPr lang="es-BO" sz="3100" b="1" dirty="0">
                <a:latin typeface="Times New Roman" panose="02020603050405020304" pitchFamily="18" charset="0"/>
                <a:cs typeface="Times New Roman" panose="02020603050405020304" pitchFamily="18" charset="0"/>
              </a:rPr>
              <a:t>Prohibición: </a:t>
            </a:r>
            <a:endParaRPr lang="es-BO" sz="3100" dirty="0">
              <a:latin typeface="Times New Roman" panose="02020603050405020304" pitchFamily="18" charset="0"/>
              <a:cs typeface="Times New Roman" panose="02020603050405020304" pitchFamily="18" charset="0"/>
            </a:endParaRPr>
          </a:p>
          <a:p>
            <a:pPr lvl="2" algn="just"/>
            <a:r>
              <a:rPr lang="es-BO" sz="3100" dirty="0">
                <a:latin typeface="Times New Roman" panose="02020603050405020304" pitchFamily="18" charset="0"/>
                <a:cs typeface="Times New Roman" panose="02020603050405020304" pitchFamily="18" charset="0"/>
              </a:rPr>
              <a:t>Las entidades financieras quedan prohibidas de realizar cualquier tipo de cobro en el proceso de atención de reclamos.</a:t>
            </a:r>
          </a:p>
          <a:p>
            <a:pPr marL="0" indent="0">
              <a:buNone/>
            </a:pPr>
            <a:endParaRPr lang="es-BO" dirty="0"/>
          </a:p>
        </p:txBody>
      </p:sp>
    </p:spTree>
    <p:extLst>
      <p:ext uri="{BB962C8B-B14F-4D97-AF65-F5344CB8AC3E}">
        <p14:creationId xmlns:p14="http://schemas.microsoft.com/office/powerpoint/2010/main" val="2522564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165808"/>
            <a:ext cx="10515602" cy="964902"/>
          </a:xfrm>
        </p:spPr>
        <p:txBody>
          <a:bodyPr>
            <a:noAutofit/>
          </a:bodyPr>
          <a:lstStyle/>
          <a:p>
            <a:r>
              <a:rPr lang="es-BO" sz="3500" b="1" u="sng" dirty="0">
                <a:solidFill>
                  <a:srgbClr val="C00000"/>
                </a:solidFill>
                <a:latin typeface="Times New Roman" panose="02020603050405020304" pitchFamily="18" charset="0"/>
                <a:cs typeface="Times New Roman" panose="02020603050405020304" pitchFamily="18" charset="0"/>
              </a:rPr>
              <a:t>Procedimiento para la recepción y atención de reclamos</a:t>
            </a:r>
            <a:r>
              <a:rPr lang="es-BO" sz="3500" b="1" u="sng" dirty="0">
                <a:solidFill>
                  <a:schemeClr val="accent6">
                    <a:lumMod val="50000"/>
                  </a:schemeClr>
                </a:solidFill>
                <a:latin typeface="Times New Roman" panose="02020603050405020304" pitchFamily="18" charset="0"/>
                <a:cs typeface="Times New Roman" panose="02020603050405020304" pitchFamily="18" charset="0"/>
              </a:rPr>
              <a:t>.  </a:t>
            </a:r>
            <a:r>
              <a:rPr lang="es-ES" sz="3500" b="1" u="sng" dirty="0">
                <a:solidFill>
                  <a:schemeClr val="accent6">
                    <a:lumMod val="50000"/>
                  </a:schemeClr>
                </a:solidFill>
                <a:latin typeface="Times New Roman" pitchFamily="18" charset="0"/>
                <a:cs typeface="Times New Roman" pitchFamily="18" charset="0"/>
              </a:rPr>
              <a:t> </a:t>
            </a:r>
            <a:r>
              <a:rPr lang="es-BO" sz="3500" b="1" u="sng" dirty="0">
                <a:solidFill>
                  <a:schemeClr val="accent6">
                    <a:lumMod val="50000"/>
                  </a:schemeClr>
                </a:solidFill>
                <a:latin typeface="Times New Roman" panose="02020603050405020304" pitchFamily="18" charset="0"/>
                <a:cs typeface="Times New Roman" panose="02020603050405020304" pitchFamily="18" charset="0"/>
              </a:rPr>
              <a:t> </a:t>
            </a:r>
            <a:endParaRPr lang="es-BO" sz="3500" b="1" u="sng" dirty="0">
              <a:solidFill>
                <a:schemeClr val="accent6">
                  <a:lumMod val="50000"/>
                </a:schemeClr>
              </a:solidFill>
            </a:endParaRPr>
          </a:p>
        </p:txBody>
      </p:sp>
      <p:sp>
        <p:nvSpPr>
          <p:cNvPr id="3" name="Marcador de contenido 2"/>
          <p:cNvSpPr>
            <a:spLocks noGrp="1"/>
          </p:cNvSpPr>
          <p:nvPr>
            <p:ph idx="1"/>
          </p:nvPr>
        </p:nvSpPr>
        <p:spPr>
          <a:xfrm>
            <a:off x="249381" y="1515174"/>
            <a:ext cx="11596255" cy="4826746"/>
          </a:xfrm>
        </p:spPr>
        <p:txBody>
          <a:bodyPr>
            <a:normAutofit/>
          </a:bodyPr>
          <a:lstStyle/>
          <a:p>
            <a:pPr algn="just"/>
            <a:r>
              <a:rPr lang="es-BO" sz="3000" dirty="0">
                <a:latin typeface="Times New Roman" panose="02020603050405020304" pitchFamily="18" charset="0"/>
                <a:cs typeface="Times New Roman" panose="02020603050405020304" pitchFamily="18" charset="0"/>
              </a:rPr>
              <a:t>Recibir todo reclamo formulado por los consumidores financieros.</a:t>
            </a:r>
          </a:p>
          <a:p>
            <a:pPr algn="just"/>
            <a:r>
              <a:rPr lang="es-BO" sz="3000" dirty="0">
                <a:latin typeface="Times New Roman" panose="02020603050405020304" pitchFamily="18" charset="0"/>
                <a:cs typeface="Times New Roman" panose="02020603050405020304" pitchFamily="18" charset="0"/>
              </a:rPr>
              <a:t>Registrar el reclamo asignándole un número único y correlativo.</a:t>
            </a:r>
          </a:p>
          <a:p>
            <a:pPr algn="just"/>
            <a:r>
              <a:rPr lang="es-BO" sz="3000" dirty="0">
                <a:latin typeface="Times New Roman" panose="02020603050405020304" pitchFamily="18" charset="0"/>
                <a:cs typeface="Times New Roman" panose="02020603050405020304" pitchFamily="18" charset="0"/>
              </a:rPr>
              <a:t>Comunicar a los consumidores financieros su número único de reclamo dejando constancia de ello.</a:t>
            </a:r>
          </a:p>
          <a:p>
            <a:pPr algn="just"/>
            <a:r>
              <a:rPr lang="es-BO" sz="3000" dirty="0">
                <a:latin typeface="Times New Roman" panose="02020603050405020304" pitchFamily="18" charset="0"/>
                <a:cs typeface="Times New Roman" panose="02020603050405020304" pitchFamily="18" charset="0"/>
              </a:rPr>
              <a:t>Cuando corresponda, adjuntar la documentación pertinente.</a:t>
            </a:r>
          </a:p>
          <a:p>
            <a:pPr algn="just"/>
            <a:r>
              <a:rPr lang="es-BO" sz="3000" dirty="0">
                <a:latin typeface="Times New Roman" panose="02020603050405020304" pitchFamily="18" charset="0"/>
                <a:cs typeface="Times New Roman" panose="02020603050405020304" pitchFamily="18" charset="0"/>
              </a:rPr>
              <a:t>Realizar el análisis de toda la documentación presentada por los consumidores financieros que respalda el reclamo.</a:t>
            </a:r>
          </a:p>
          <a:p>
            <a:pPr algn="just"/>
            <a:r>
              <a:rPr lang="es-BO" sz="3000" dirty="0">
                <a:latin typeface="Times New Roman" panose="02020603050405020304" pitchFamily="18" charset="0"/>
                <a:cs typeface="Times New Roman" panose="02020603050405020304" pitchFamily="18" charset="0"/>
              </a:rPr>
              <a:t>Emitir y registrar la respuesta al reclamo en el plazo establecido.</a:t>
            </a:r>
          </a:p>
          <a:p>
            <a:pPr marL="0" indent="0" algn="just">
              <a:buNone/>
            </a:pPr>
            <a:endParaRPr lang="es-BO" sz="3100" dirty="0">
              <a:solidFill>
                <a:schemeClr val="accent5">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62369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01455"/>
            <a:ext cx="12064181" cy="1325563"/>
          </a:xfrm>
        </p:spPr>
        <p:txBody>
          <a:bodyPr>
            <a:normAutofit/>
          </a:bodyPr>
          <a:lstStyle/>
          <a:p>
            <a:r>
              <a:rPr lang="es-BO" sz="4000" b="1" u="sng" dirty="0">
                <a:solidFill>
                  <a:srgbClr val="C00000"/>
                </a:solidFill>
                <a:latin typeface="Times New Roman" panose="02020603050405020304" pitchFamily="18" charset="0"/>
                <a:cs typeface="Times New Roman" panose="02020603050405020304" pitchFamily="18" charset="0"/>
              </a:rPr>
              <a:t>Procedimiento para la recepción y atención de reclamos.  </a:t>
            </a:r>
            <a:r>
              <a:rPr lang="es-ES" sz="4000" b="1" u="sng" dirty="0">
                <a:solidFill>
                  <a:srgbClr val="C00000"/>
                </a:solidFill>
                <a:latin typeface="Times New Roman" pitchFamily="18" charset="0"/>
                <a:cs typeface="Times New Roman" pitchFamily="18" charset="0"/>
              </a:rPr>
              <a:t> </a:t>
            </a:r>
            <a:r>
              <a:rPr lang="es-BO" sz="4000" b="1" u="sng" dirty="0">
                <a:solidFill>
                  <a:srgbClr val="C00000"/>
                </a:solidFill>
                <a:latin typeface="Times New Roman" panose="02020603050405020304" pitchFamily="18" charset="0"/>
                <a:cs typeface="Times New Roman" panose="02020603050405020304" pitchFamily="18" charset="0"/>
              </a:rPr>
              <a:t> </a:t>
            </a:r>
            <a:endParaRPr lang="es-BO" sz="4000" b="1" u="sng" dirty="0">
              <a:solidFill>
                <a:srgbClr val="C00000"/>
              </a:solidFill>
            </a:endParaRPr>
          </a:p>
        </p:txBody>
      </p:sp>
      <p:sp>
        <p:nvSpPr>
          <p:cNvPr id="3" name="Marcador de contenido 2"/>
          <p:cNvSpPr>
            <a:spLocks noGrp="1"/>
          </p:cNvSpPr>
          <p:nvPr>
            <p:ph idx="1"/>
          </p:nvPr>
        </p:nvSpPr>
        <p:spPr>
          <a:xfrm>
            <a:off x="233962" y="1510145"/>
            <a:ext cx="11596255" cy="4776244"/>
          </a:xfrm>
        </p:spPr>
        <p:txBody>
          <a:bodyPr>
            <a:normAutofit/>
          </a:bodyPr>
          <a:lstStyle/>
          <a:p>
            <a:pPr marL="0" indent="0" algn="just">
              <a:buNone/>
            </a:pPr>
            <a:r>
              <a:rPr lang="es-BO" sz="3000" dirty="0">
                <a:latin typeface="Times New Roman" panose="02020603050405020304" pitchFamily="18" charset="0"/>
                <a:cs typeface="Times New Roman" panose="02020603050405020304" pitchFamily="18" charset="0"/>
              </a:rPr>
              <a:t>Proporcionar la respuesta a los consumidores financieros utilizando el medio de constancia escrito y con la firma de conformidad correspondiente.</a:t>
            </a:r>
          </a:p>
          <a:p>
            <a:pPr marL="0" indent="0" algn="just">
              <a:buNone/>
            </a:pPr>
            <a:r>
              <a:rPr lang="es-BO" sz="3000" dirty="0">
                <a:latin typeface="Times New Roman" panose="02020603050405020304" pitchFamily="18" charset="0"/>
                <a:cs typeface="Times New Roman" panose="02020603050405020304" pitchFamily="18" charset="0"/>
              </a:rPr>
              <a:t>Las respuestas emitidas al consumidor financiero debe tener la leyenda: </a:t>
            </a:r>
            <a:r>
              <a:rPr lang="es-BO" sz="3000" b="1" dirty="0">
                <a:solidFill>
                  <a:schemeClr val="accent3"/>
                </a:solidFill>
                <a:latin typeface="Times New Roman" panose="02020603050405020304" pitchFamily="18" charset="0"/>
                <a:cs typeface="Times New Roman" panose="02020603050405020304" pitchFamily="18" charset="0"/>
              </a:rPr>
              <a:t>“</a:t>
            </a:r>
            <a:r>
              <a:rPr lang="es-BO" sz="3000" b="1" i="1" dirty="0">
                <a:solidFill>
                  <a:schemeClr val="accent3"/>
                </a:solidFill>
                <a:latin typeface="Times New Roman" panose="02020603050405020304" pitchFamily="18" charset="0"/>
                <a:cs typeface="Times New Roman" panose="02020603050405020304" pitchFamily="18" charset="0"/>
              </a:rPr>
              <a:t>Si el consumidor financiero está en desacuerdo con la respuesta emitida puede acudir en segunda instancia a la defensoría del consumidor financiero de la Autoridad de Supervisión del Sistema Financiero (ASFI) que se encuentra disponible en todas sus oficinas.”</a:t>
            </a:r>
          </a:p>
          <a:p>
            <a:pPr marL="0" indent="0" algn="just">
              <a:buNone/>
            </a:pPr>
            <a:endParaRPr lang="es-BO" sz="3100" dirty="0">
              <a:solidFill>
                <a:schemeClr val="accent5">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60694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60217" y="2355273"/>
            <a:ext cx="11596255" cy="1052945"/>
          </a:xfrm>
        </p:spPr>
        <p:txBody>
          <a:bodyPr>
            <a:normAutofit lnSpcReduction="10000"/>
          </a:bodyPr>
          <a:lstStyle/>
          <a:p>
            <a:pPr marL="0" indent="0" algn="ctr">
              <a:buNone/>
            </a:pPr>
            <a:r>
              <a:rPr lang="es-BO" sz="7000" b="1" dirty="0">
                <a:latin typeface="Times New Roman" panose="02020603050405020304" pitchFamily="18" charset="0"/>
                <a:cs typeface="Times New Roman" panose="02020603050405020304" pitchFamily="18" charset="0"/>
              </a:rPr>
              <a:t>MUCHAS GRACIAS.</a:t>
            </a:r>
          </a:p>
        </p:txBody>
      </p:sp>
    </p:spTree>
    <p:extLst>
      <p:ext uri="{BB962C8B-B14F-4D97-AF65-F5344CB8AC3E}">
        <p14:creationId xmlns:p14="http://schemas.microsoft.com/office/powerpoint/2010/main" val="267222107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 y="1909403"/>
            <a:ext cx="7374194" cy="2436455"/>
          </a:xfrm>
        </p:spPr>
        <p:txBody>
          <a:bodyPr>
            <a:normAutofit/>
          </a:bodyPr>
          <a:lstStyle/>
          <a:p>
            <a:pPr algn="just"/>
            <a:r>
              <a:rPr lang="es-BO" sz="4000" b="1" dirty="0">
                <a:solidFill>
                  <a:schemeClr val="tx1"/>
                </a:solidFill>
                <a:latin typeface="Times New Roman" panose="02020603050405020304" pitchFamily="18" charset="0"/>
                <a:cs typeface="Times New Roman" panose="02020603050405020304" pitchFamily="18" charset="0"/>
              </a:rPr>
              <a:t>Conceptos Básicos “Que son los Derechos y que son las Obligaciones”</a:t>
            </a:r>
            <a:endParaRPr lang="es-BO" sz="4000" b="1" dirty="0">
              <a:solidFill>
                <a:schemeClr val="tx1"/>
              </a:solidFill>
              <a:latin typeface="Cocogoose" panose="02000000000000000000" pitchFamily="2" charset="0"/>
              <a:cs typeface="Times New Roman" panose="02020603050405020304" pitchFamily="18" charset="0"/>
            </a:endParaRPr>
          </a:p>
        </p:txBody>
      </p:sp>
      <p:pic>
        <p:nvPicPr>
          <p:cNvPr id="4" name="Imagen 3">
            <a:extLst>
              <a:ext uri="{FF2B5EF4-FFF2-40B4-BE49-F238E27FC236}">
                <a16:creationId xmlns:a16="http://schemas.microsoft.com/office/drawing/2014/main" id="{8587D1D4-2B22-DDFF-AF80-AD48085597E1}"/>
              </a:ext>
            </a:extLst>
          </p:cNvPr>
          <p:cNvPicPr>
            <a:picLocks noChangeAspect="1"/>
          </p:cNvPicPr>
          <p:nvPr/>
        </p:nvPicPr>
        <p:blipFill>
          <a:blip r:embed="rId2"/>
          <a:stretch>
            <a:fillRect/>
          </a:stretch>
        </p:blipFill>
        <p:spPr>
          <a:xfrm>
            <a:off x="7995805" y="1209675"/>
            <a:ext cx="4076700" cy="1238250"/>
          </a:xfrm>
          <a:prstGeom prst="rect">
            <a:avLst/>
          </a:prstGeom>
        </p:spPr>
      </p:pic>
    </p:spTree>
    <p:extLst>
      <p:ext uri="{BB962C8B-B14F-4D97-AF65-F5344CB8AC3E}">
        <p14:creationId xmlns:p14="http://schemas.microsoft.com/office/powerpoint/2010/main" val="50289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1" y="99176"/>
            <a:ext cx="10123652" cy="1325563"/>
          </a:xfrm>
        </p:spPr>
        <p:txBody>
          <a:bodyPr>
            <a:normAutofit/>
          </a:bodyPr>
          <a:lstStyle/>
          <a:p>
            <a:r>
              <a:rPr lang="es-BO" sz="4700" b="1" u="sng" dirty="0">
                <a:solidFill>
                  <a:srgbClr val="C00000"/>
                </a:solidFill>
                <a:latin typeface="Times New Roman" panose="02020603050405020304" pitchFamily="18" charset="0"/>
                <a:cs typeface="Times New Roman" panose="02020603050405020304" pitchFamily="18" charset="0"/>
              </a:rPr>
              <a:t>Conceptos básicos “Derechos”. </a:t>
            </a:r>
            <a:r>
              <a:rPr lang="es-ES" sz="4700" b="1" u="sng" dirty="0">
                <a:solidFill>
                  <a:srgbClr val="C00000"/>
                </a:solidFill>
                <a:latin typeface="Times New Roman" pitchFamily="18" charset="0"/>
                <a:cs typeface="Times New Roman" pitchFamily="18" charset="0"/>
              </a:rPr>
              <a:t> </a:t>
            </a:r>
            <a:r>
              <a:rPr lang="es-BO" sz="4700" b="1" u="sng" dirty="0">
                <a:solidFill>
                  <a:srgbClr val="C00000"/>
                </a:solidFill>
                <a:latin typeface="Times New Roman" panose="02020603050405020304" pitchFamily="18" charset="0"/>
                <a:cs typeface="Times New Roman" panose="02020603050405020304" pitchFamily="18" charset="0"/>
              </a:rPr>
              <a:t> </a:t>
            </a:r>
            <a:endParaRPr lang="es-BO" sz="4700" b="1" u="sng" dirty="0">
              <a:solidFill>
                <a:srgbClr val="C00000"/>
              </a:solidFill>
            </a:endParaRPr>
          </a:p>
        </p:txBody>
      </p:sp>
      <p:sp>
        <p:nvSpPr>
          <p:cNvPr id="3" name="Marcador de contenido 2"/>
          <p:cNvSpPr>
            <a:spLocks noGrp="1"/>
          </p:cNvSpPr>
          <p:nvPr>
            <p:ph idx="1"/>
          </p:nvPr>
        </p:nvSpPr>
        <p:spPr>
          <a:xfrm>
            <a:off x="249381" y="1231467"/>
            <a:ext cx="11596255" cy="4395066"/>
          </a:xfrm>
        </p:spPr>
        <p:txBody>
          <a:bodyPr>
            <a:normAutofit fontScale="92500"/>
          </a:bodyPr>
          <a:lstStyle/>
          <a:p>
            <a:pPr marL="114300" indent="0" algn="just">
              <a:buNone/>
            </a:pPr>
            <a:r>
              <a:rPr lang="es-BO" sz="4000" dirty="0">
                <a:latin typeface="Times New Roman" panose="02020603050405020304" pitchFamily="18" charset="0"/>
                <a:cs typeface="Times New Roman" panose="02020603050405020304" pitchFamily="18" charset="0"/>
              </a:rPr>
              <a:t>Todas las personas, consumidores </a:t>
            </a:r>
            <a:r>
              <a:rPr lang="es-419" sz="4000" dirty="0">
                <a:latin typeface="Times New Roman" panose="02020603050405020304" pitchFamily="18" charset="0"/>
                <a:cs typeface="Times New Roman" panose="02020603050405020304" pitchFamily="18" charset="0"/>
              </a:rPr>
              <a:t>y usuarios de bienes y servicios en una relación comercial tienen </a:t>
            </a:r>
            <a:r>
              <a:rPr lang="es-419" sz="4000" b="1" dirty="0">
                <a:latin typeface="Times New Roman" panose="02020603050405020304" pitchFamily="18" charset="0"/>
                <a:cs typeface="Times New Roman" panose="02020603050405020304" pitchFamily="18" charset="0"/>
              </a:rPr>
              <a:t>derecho a:</a:t>
            </a:r>
            <a:endParaRPr lang="es-419" sz="4000" dirty="0">
              <a:latin typeface="Times New Roman" panose="02020603050405020304" pitchFamily="18" charset="0"/>
              <a:cs typeface="Times New Roman" panose="02020603050405020304" pitchFamily="18" charset="0"/>
            </a:endParaRPr>
          </a:p>
          <a:p>
            <a:pPr marL="685800" indent="-571500" algn="just">
              <a:buFontTx/>
              <a:buChar char="-"/>
            </a:pPr>
            <a:r>
              <a:rPr lang="es-419" sz="4000" dirty="0">
                <a:latin typeface="Times New Roman" panose="02020603050405020304" pitchFamily="18" charset="0"/>
                <a:cs typeface="Times New Roman" panose="02020603050405020304" pitchFamily="18" charset="0"/>
              </a:rPr>
              <a:t>Protección de su salud y seguridad</a:t>
            </a:r>
          </a:p>
          <a:p>
            <a:pPr marL="685800" indent="-571500" algn="just">
              <a:buFontTx/>
              <a:buChar char="-"/>
            </a:pPr>
            <a:r>
              <a:rPr lang="es-419" sz="4000" dirty="0">
                <a:latin typeface="Times New Roman" panose="02020603050405020304" pitchFamily="18" charset="0"/>
                <a:cs typeface="Times New Roman" panose="02020603050405020304" pitchFamily="18" charset="0"/>
              </a:rPr>
              <a:t>Información adecuada y veraz </a:t>
            </a:r>
          </a:p>
          <a:p>
            <a:pPr marL="685800" indent="-571500" algn="just">
              <a:buFontTx/>
              <a:buChar char="-"/>
            </a:pPr>
            <a:r>
              <a:rPr lang="es-419" sz="4000" dirty="0">
                <a:latin typeface="Times New Roman" panose="02020603050405020304" pitchFamily="18" charset="0"/>
                <a:cs typeface="Times New Roman" panose="02020603050405020304" pitchFamily="18" charset="0"/>
              </a:rPr>
              <a:t>Libertad de elección</a:t>
            </a:r>
          </a:p>
          <a:p>
            <a:pPr marL="685800" indent="-571500" algn="just">
              <a:buFontTx/>
              <a:buChar char="-"/>
            </a:pPr>
            <a:r>
              <a:rPr lang="es-419" sz="4000" dirty="0">
                <a:latin typeface="Times New Roman" panose="02020603050405020304" pitchFamily="18" charset="0"/>
                <a:cs typeface="Times New Roman" panose="02020603050405020304" pitchFamily="18" charset="0"/>
              </a:rPr>
              <a:t>Sobre todo a tener un trato equitativo y digno.</a:t>
            </a:r>
            <a:endParaRPr lang="es-BO" sz="4000" dirty="0">
              <a:latin typeface="Times New Roman" panose="02020603050405020304" pitchFamily="18" charset="0"/>
              <a:cs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27596109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46364" y="237762"/>
            <a:ext cx="9622207" cy="1325563"/>
          </a:xfrm>
        </p:spPr>
        <p:txBody>
          <a:bodyPr>
            <a:normAutofit/>
          </a:bodyPr>
          <a:lstStyle/>
          <a:p>
            <a:r>
              <a:rPr lang="es-BO" sz="5000" b="1" u="sng" dirty="0">
                <a:solidFill>
                  <a:srgbClr val="C00000"/>
                </a:solidFill>
                <a:latin typeface="Times New Roman" panose="02020603050405020304" pitchFamily="18" charset="0"/>
                <a:cs typeface="Times New Roman" panose="02020603050405020304" pitchFamily="18" charset="0"/>
              </a:rPr>
              <a:t>Conceptos básicos “Obligaciones”. </a:t>
            </a:r>
            <a:r>
              <a:rPr lang="es-ES" sz="5000" b="1" u="sng" dirty="0">
                <a:solidFill>
                  <a:srgbClr val="C00000"/>
                </a:solidFill>
                <a:latin typeface="Times New Roman" pitchFamily="18" charset="0"/>
                <a:cs typeface="Times New Roman" pitchFamily="18" charset="0"/>
              </a:rPr>
              <a:t> </a:t>
            </a:r>
            <a:r>
              <a:rPr lang="es-BO" sz="5000" b="1" u="sng" dirty="0">
                <a:solidFill>
                  <a:srgbClr val="C00000"/>
                </a:solidFill>
                <a:latin typeface="Times New Roman" panose="02020603050405020304" pitchFamily="18" charset="0"/>
                <a:cs typeface="Times New Roman" panose="02020603050405020304" pitchFamily="18" charset="0"/>
              </a:rPr>
              <a:t> </a:t>
            </a:r>
            <a:endParaRPr lang="es-BO" sz="5000" b="1" u="sng" dirty="0">
              <a:solidFill>
                <a:srgbClr val="C00000"/>
              </a:solidFill>
            </a:endParaRPr>
          </a:p>
        </p:txBody>
      </p:sp>
      <p:sp>
        <p:nvSpPr>
          <p:cNvPr id="3" name="Marcador de contenido 2"/>
          <p:cNvSpPr>
            <a:spLocks noGrp="1"/>
          </p:cNvSpPr>
          <p:nvPr>
            <p:ph idx="1"/>
          </p:nvPr>
        </p:nvSpPr>
        <p:spPr>
          <a:xfrm>
            <a:off x="249381" y="1562390"/>
            <a:ext cx="11596255" cy="4395066"/>
          </a:xfrm>
        </p:spPr>
        <p:txBody>
          <a:bodyPr>
            <a:normAutofit/>
          </a:bodyPr>
          <a:lstStyle/>
          <a:p>
            <a:pPr marL="0" indent="0" algn="just">
              <a:buNone/>
            </a:pPr>
            <a:r>
              <a:rPr lang="es-BO" sz="5700" dirty="0">
                <a:latin typeface="Times New Roman" panose="02020603050405020304" pitchFamily="18" charset="0"/>
                <a:cs typeface="Times New Roman" panose="02020603050405020304" pitchFamily="18" charset="0"/>
              </a:rPr>
              <a:t>En términos de simple compresión, las </a:t>
            </a:r>
            <a:r>
              <a:rPr lang="es-BO" sz="5700" b="1" dirty="0">
                <a:latin typeface="Times New Roman" panose="02020603050405020304" pitchFamily="18" charset="0"/>
                <a:cs typeface="Times New Roman" panose="02020603050405020304" pitchFamily="18" charset="0"/>
              </a:rPr>
              <a:t>obligaciones, </a:t>
            </a:r>
            <a:r>
              <a:rPr lang="es-BO" sz="5700" dirty="0">
                <a:latin typeface="Times New Roman" panose="02020603050405020304" pitchFamily="18" charset="0"/>
                <a:cs typeface="Times New Roman" panose="02020603050405020304" pitchFamily="18" charset="0"/>
              </a:rPr>
              <a:t>son todas aquellas actividades que se debe cumplir por algún motivo en especifico </a:t>
            </a:r>
          </a:p>
          <a:p>
            <a:pPr marL="0" indent="0">
              <a:buNone/>
            </a:pPr>
            <a:endParaRPr lang="es-BO" dirty="0"/>
          </a:p>
        </p:txBody>
      </p:sp>
    </p:spTree>
    <p:extLst>
      <p:ext uri="{BB962C8B-B14F-4D97-AF65-F5344CB8AC3E}">
        <p14:creationId xmlns:p14="http://schemas.microsoft.com/office/powerpoint/2010/main" val="37573556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58536" y="2518445"/>
            <a:ext cx="7374194" cy="1592826"/>
          </a:xfrm>
        </p:spPr>
        <p:txBody>
          <a:bodyPr>
            <a:normAutofit/>
          </a:bodyPr>
          <a:lstStyle/>
          <a:p>
            <a:r>
              <a:rPr lang="es-BO" sz="4000" b="1" dirty="0">
                <a:solidFill>
                  <a:schemeClr val="tx1"/>
                </a:solidFill>
                <a:latin typeface="Times New Roman" panose="02020603050405020304" pitchFamily="18" charset="0"/>
                <a:cs typeface="Times New Roman" panose="02020603050405020304" pitchFamily="18" charset="0"/>
              </a:rPr>
              <a:t>Derechos de los Consumidores Financieros </a:t>
            </a:r>
            <a:endParaRPr lang="es-BO" sz="4000" b="1" dirty="0">
              <a:solidFill>
                <a:schemeClr val="tx1"/>
              </a:solidFill>
              <a:latin typeface="Cocogoose" panose="02000000000000000000" pitchFamily="2" charset="0"/>
              <a:cs typeface="Times New Roman" panose="02020603050405020304" pitchFamily="18" charset="0"/>
            </a:endParaRPr>
          </a:p>
        </p:txBody>
      </p:sp>
      <p:pic>
        <p:nvPicPr>
          <p:cNvPr id="4" name="Imagen 3">
            <a:extLst>
              <a:ext uri="{FF2B5EF4-FFF2-40B4-BE49-F238E27FC236}">
                <a16:creationId xmlns:a16="http://schemas.microsoft.com/office/drawing/2014/main" id="{77350D23-3C58-3FB0-B3AC-B778F3E43E71}"/>
              </a:ext>
            </a:extLst>
          </p:cNvPr>
          <p:cNvPicPr>
            <a:picLocks noChangeAspect="1"/>
          </p:cNvPicPr>
          <p:nvPr/>
        </p:nvPicPr>
        <p:blipFill>
          <a:blip r:embed="rId2"/>
          <a:stretch>
            <a:fillRect/>
          </a:stretch>
        </p:blipFill>
        <p:spPr>
          <a:xfrm>
            <a:off x="7995805" y="1209675"/>
            <a:ext cx="4076700" cy="1238250"/>
          </a:xfrm>
          <a:prstGeom prst="rect">
            <a:avLst/>
          </a:prstGeom>
        </p:spPr>
      </p:pic>
    </p:spTree>
    <p:extLst>
      <p:ext uri="{BB962C8B-B14F-4D97-AF65-F5344CB8AC3E}">
        <p14:creationId xmlns:p14="http://schemas.microsoft.com/office/powerpoint/2010/main" val="30048876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80" y="89343"/>
            <a:ext cx="8676411" cy="1325563"/>
          </a:xfrm>
        </p:spPr>
        <p:txBody>
          <a:bodyPr>
            <a:noAutofit/>
          </a:bodyPr>
          <a:lstStyle/>
          <a:p>
            <a:r>
              <a:rPr lang="es-BO" sz="5000"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sz="5000" b="1" u="sng" dirty="0">
                <a:solidFill>
                  <a:srgbClr val="C00000"/>
                </a:solidFill>
                <a:latin typeface="Times New Roman" pitchFamily="18" charset="0"/>
                <a:cs typeface="Times New Roman" pitchFamily="18" charset="0"/>
              </a:rPr>
              <a:t> </a:t>
            </a:r>
            <a:r>
              <a:rPr lang="es-BO" sz="5000" b="1" u="sng" dirty="0">
                <a:solidFill>
                  <a:srgbClr val="C00000"/>
                </a:solidFill>
                <a:latin typeface="Times New Roman" panose="02020603050405020304" pitchFamily="18" charset="0"/>
                <a:cs typeface="Times New Roman" panose="02020603050405020304" pitchFamily="18" charset="0"/>
              </a:rPr>
              <a:t> </a:t>
            </a:r>
            <a:endParaRPr lang="es-BO" sz="5000" b="1" u="sng" dirty="0">
              <a:solidFill>
                <a:srgbClr val="C00000"/>
              </a:solidFill>
            </a:endParaRPr>
          </a:p>
        </p:txBody>
      </p:sp>
      <p:sp>
        <p:nvSpPr>
          <p:cNvPr id="3" name="Marcador de contenido 2"/>
          <p:cNvSpPr>
            <a:spLocks noGrp="1"/>
          </p:cNvSpPr>
          <p:nvPr>
            <p:ph idx="1"/>
          </p:nvPr>
        </p:nvSpPr>
        <p:spPr>
          <a:xfrm>
            <a:off x="297872" y="1917267"/>
            <a:ext cx="11596255" cy="4395066"/>
          </a:xfrm>
        </p:spPr>
        <p:txBody>
          <a:bodyPr>
            <a:normAutofit lnSpcReduction="10000"/>
          </a:bodyPr>
          <a:lstStyle/>
          <a:p>
            <a:pPr marL="0" indent="0" algn="just">
              <a:buNone/>
            </a:pPr>
            <a:r>
              <a:rPr lang="es-419" sz="3800" dirty="0">
                <a:latin typeface="Times New Roman" panose="02020603050405020304" pitchFamily="18" charset="0"/>
                <a:cs typeface="Times New Roman" panose="02020603050405020304" pitchFamily="18" charset="0"/>
              </a:rPr>
              <a:t>El artículo 74 de la Ley N° 393 de Servicios Financieros establece:</a:t>
            </a:r>
          </a:p>
          <a:p>
            <a:pPr marL="0" indent="0" algn="just">
              <a:buNone/>
            </a:pPr>
            <a:r>
              <a:rPr lang="es-419" sz="3800" dirty="0">
                <a:latin typeface="Times New Roman" panose="02020603050405020304" pitchFamily="18" charset="0"/>
                <a:cs typeface="Times New Roman" panose="02020603050405020304" pitchFamily="18" charset="0"/>
              </a:rPr>
              <a:t>Que los consumidores financieros gozan de los siguientes derechos: </a:t>
            </a:r>
          </a:p>
          <a:p>
            <a:pPr marL="0" indent="0" algn="just">
              <a:buNone/>
            </a:pPr>
            <a:r>
              <a:rPr lang="es-419" sz="3800" b="1" dirty="0">
                <a:latin typeface="Times New Roman" panose="02020603050405020304" pitchFamily="18" charset="0"/>
                <a:cs typeface="Times New Roman" panose="02020603050405020304" pitchFamily="18" charset="0"/>
              </a:rPr>
              <a:t>1.- Acceso de los servicios financieros con trato equitativo, sin discriminación por razones de edad, género, raza, religión o identidad cultural.</a:t>
            </a:r>
          </a:p>
          <a:p>
            <a:pPr marL="0" indent="0">
              <a:buNone/>
            </a:pPr>
            <a:endParaRPr lang="es-BO" dirty="0"/>
          </a:p>
        </p:txBody>
      </p:sp>
    </p:spTree>
    <p:extLst>
      <p:ext uri="{BB962C8B-B14F-4D97-AF65-F5344CB8AC3E}">
        <p14:creationId xmlns:p14="http://schemas.microsoft.com/office/powerpoint/2010/main" val="10729162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0722" y="153984"/>
            <a:ext cx="10376051" cy="938937"/>
          </a:xfrm>
        </p:spPr>
        <p:txBody>
          <a:bodyPr>
            <a:noAutofit/>
          </a:bodyPr>
          <a:lstStyle/>
          <a:p>
            <a:r>
              <a:rPr lang="es-BO" sz="5000" b="1" u="sng" dirty="0">
                <a:solidFill>
                  <a:srgbClr val="C00000"/>
                </a:solidFill>
                <a:latin typeface="Times New Roman" panose="02020603050405020304" pitchFamily="18" charset="0"/>
                <a:cs typeface="Times New Roman" panose="02020603050405020304" pitchFamily="18" charset="0"/>
              </a:rPr>
              <a:t>Derechos de los consumidores financieros</a:t>
            </a:r>
            <a:r>
              <a:rPr lang="es-ES" sz="5000" b="1" u="sng" dirty="0">
                <a:solidFill>
                  <a:srgbClr val="C00000"/>
                </a:solidFill>
                <a:latin typeface="Times New Roman" pitchFamily="18" charset="0"/>
                <a:cs typeface="Times New Roman" pitchFamily="18" charset="0"/>
              </a:rPr>
              <a:t> </a:t>
            </a:r>
            <a:r>
              <a:rPr lang="es-BO" sz="5000" b="1" u="sng" dirty="0">
                <a:solidFill>
                  <a:srgbClr val="C00000"/>
                </a:solidFill>
                <a:latin typeface="Times New Roman" panose="02020603050405020304" pitchFamily="18" charset="0"/>
                <a:cs typeface="Times New Roman" panose="02020603050405020304" pitchFamily="18" charset="0"/>
              </a:rPr>
              <a:t> </a:t>
            </a:r>
            <a:endParaRPr lang="es-BO" sz="5000" b="1" u="sng" dirty="0">
              <a:solidFill>
                <a:srgbClr val="C00000"/>
              </a:solidFill>
            </a:endParaRPr>
          </a:p>
        </p:txBody>
      </p:sp>
      <p:sp>
        <p:nvSpPr>
          <p:cNvPr id="3" name="Marcador de contenido 2"/>
          <p:cNvSpPr>
            <a:spLocks noGrp="1"/>
          </p:cNvSpPr>
          <p:nvPr>
            <p:ph idx="1"/>
          </p:nvPr>
        </p:nvSpPr>
        <p:spPr>
          <a:xfrm>
            <a:off x="4758813" y="1747663"/>
            <a:ext cx="7226709" cy="4956353"/>
          </a:xfrm>
        </p:spPr>
        <p:txBody>
          <a:bodyPr>
            <a:normAutofit fontScale="92500"/>
          </a:bodyPr>
          <a:lstStyle/>
          <a:p>
            <a:pPr marL="0" lvl="2" indent="0" algn="just">
              <a:spcBef>
                <a:spcPts val="1000"/>
              </a:spcBef>
              <a:buNone/>
            </a:pPr>
            <a:r>
              <a:rPr lang="es-419" sz="5300" b="1" dirty="0">
                <a:latin typeface="Times New Roman" panose="02020603050405020304" pitchFamily="18" charset="0"/>
                <a:cs typeface="Times New Roman" panose="02020603050405020304" pitchFamily="18" charset="0"/>
              </a:rPr>
              <a:t>2.- </a:t>
            </a:r>
            <a:r>
              <a:rPr lang="es-ES" sz="5300" b="1" dirty="0">
                <a:latin typeface="Times New Roman" panose="02020603050405020304" pitchFamily="18" charset="0"/>
                <a:cs typeface="Times New Roman" panose="02020603050405020304" pitchFamily="18" charset="0"/>
              </a:rPr>
              <a:t>Recibir servicios financieros en condiciones de calidad, oportunidad y disponibilidad adecuada a los intereses económicos. </a:t>
            </a:r>
            <a:endParaRPr lang="es-419" sz="5300" b="1" dirty="0">
              <a:latin typeface="Times New Roman" panose="02020603050405020304" pitchFamily="18" charset="0"/>
              <a:cs typeface="Times New Roman" panose="02020603050405020304" pitchFamily="18" charset="0"/>
            </a:endParaRPr>
          </a:p>
          <a:p>
            <a:pPr marL="0" indent="0">
              <a:buNone/>
            </a:pPr>
            <a:endParaRPr lang="es-BO" dirty="0"/>
          </a:p>
        </p:txBody>
      </p:sp>
      <p:pic>
        <p:nvPicPr>
          <p:cNvPr id="1026" name="Picture 2" descr="Impacto del análisis de calidad en la satisfacción del cliente - Upbe">
            <a:extLst>
              <a:ext uri="{FF2B5EF4-FFF2-40B4-BE49-F238E27FC236}">
                <a16:creationId xmlns:a16="http://schemas.microsoft.com/office/drawing/2014/main" id="{CFA89F50-09D5-C853-CC76-87198D313E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478" y="2342829"/>
            <a:ext cx="4248346" cy="282708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7422535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23</TotalTime>
  <Words>1312</Words>
  <Application>Microsoft Office PowerPoint</Application>
  <PresentationFormat>Panorámica</PresentationFormat>
  <Paragraphs>91</Paragraphs>
  <Slides>35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35</vt:i4>
      </vt:variant>
    </vt:vector>
  </HeadingPairs>
  <TitlesOfParts>
    <vt:vector size="41" baseType="lpstr">
      <vt:lpstr>Century Gothic</vt:lpstr>
      <vt:lpstr>Cocogoose</vt:lpstr>
      <vt:lpstr>ITC Avant Garde Std Bk</vt:lpstr>
      <vt:lpstr>Times New Roman</vt:lpstr>
      <vt:lpstr>Wingdings 3</vt:lpstr>
      <vt:lpstr>Ion</vt:lpstr>
      <vt:lpstr>DERECHOS Y OBLIGACIONES COMO CONSUMIDOR FINANCIERO Y LOS MECANISMOS DE RECLAMO EN 1RA Y 2DA INSTANCIA</vt:lpstr>
      <vt:lpstr>OBJETIVO DE CURSO </vt:lpstr>
      <vt:lpstr>COMPETENCIAS A SER ADQUIRIDAS </vt:lpstr>
      <vt:lpstr>Conceptos Básicos “Que son los Derechos y que son las Obligaciones”</vt:lpstr>
      <vt:lpstr>Conceptos básicos “Derechos”.   </vt:lpstr>
      <vt:lpstr>Conceptos básicos “Obligaciones”.   </vt:lpstr>
      <vt:lpstr>Derechos de los Consumidores Financieros </vt:lpstr>
      <vt:lpstr>Derechos de los consumidores financieros  </vt:lpstr>
      <vt:lpstr>Derechos de los consumidores financieros  </vt:lpstr>
      <vt:lpstr>Derechos de los consumidores financieros  </vt:lpstr>
      <vt:lpstr>Derechos de los consumidores financieros  </vt:lpstr>
      <vt:lpstr>Derechos de los consumidores financieros  </vt:lpstr>
      <vt:lpstr>Derechos de los consumidores financieros  </vt:lpstr>
      <vt:lpstr>Derechos de los consumidores financieros  </vt:lpstr>
      <vt:lpstr>Derechos de los consumidores financieros  </vt:lpstr>
      <vt:lpstr>Derechos de los consumidores financieros  </vt:lpstr>
      <vt:lpstr>Derechos de los consumidores financieros  </vt:lpstr>
      <vt:lpstr>Derechos de los consumidores financieros  </vt:lpstr>
      <vt:lpstr>Derechos de los consumidores financieros  </vt:lpstr>
      <vt:lpstr>Obligaciones de los Consumidores Financieros </vt:lpstr>
      <vt:lpstr>Obligaciones de los consumidores financieros  </vt:lpstr>
      <vt:lpstr>Obligaciones de los consumidores financieros  </vt:lpstr>
      <vt:lpstr>Obligaciones de los consumidores financieros  </vt:lpstr>
      <vt:lpstr>Obligaciones de los consumidores financieros  </vt:lpstr>
      <vt:lpstr>Obligaciones de los consumidores financieros  </vt:lpstr>
      <vt:lpstr>Obligaciones de los consumidores financieros  </vt:lpstr>
      <vt:lpstr>INSTANCIAS DE RECLAMO  </vt:lpstr>
      <vt:lpstr>¿Qué es un Reclamo?</vt:lpstr>
      <vt:lpstr>¿Qué es un Punto de Reclamo?   </vt:lpstr>
      <vt:lpstr>Características del Punto de Reclamo   </vt:lpstr>
      <vt:lpstr>Características del Punto de Reclamo   </vt:lpstr>
      <vt:lpstr>Características del Punto de Reclamo   </vt:lpstr>
      <vt:lpstr>Procedimiento para la recepción y atención de reclamos.    </vt:lpstr>
      <vt:lpstr>Procedimiento para la recepción y atención de reclamos.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DERECHOS Y OBLIGACIONES COMO CONSUMIDOR FINANCIERO Y LOS MECANISMOS DE RECLAMO EN 1RA Y 2DA INSTANCIA</dc:title>
  <dc:creator>J. Javier Rocha</dc:creator>
  <cp:lastModifiedBy>J. Javier Rocha</cp:lastModifiedBy>
  <cp:revision>3</cp:revision>
  <dcterms:created xsi:type="dcterms:W3CDTF">2025-09-29T14:38:26Z</dcterms:created>
  <dcterms:modified xsi:type="dcterms:W3CDTF">2025-09-29T19:05:16Z</dcterms:modified>
</cp:coreProperties>
</file>