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369" r:id="rId3"/>
    <p:sldId id="355" r:id="rId4"/>
    <p:sldId id="356" r:id="rId5"/>
    <p:sldId id="357" r:id="rId6"/>
    <p:sldId id="358" r:id="rId7"/>
    <p:sldId id="359" r:id="rId8"/>
    <p:sldId id="360" r:id="rId9"/>
    <p:sldId id="361" r:id="rId10"/>
    <p:sldId id="362" r:id="rId11"/>
    <p:sldId id="365" r:id="rId12"/>
    <p:sldId id="364" r:id="rId13"/>
    <p:sldId id="363" r:id="rId14"/>
    <p:sldId id="433" r:id="rId15"/>
    <p:sldId id="430" r:id="rId16"/>
    <p:sldId id="431" r:id="rId17"/>
    <p:sldId id="429" r:id="rId18"/>
    <p:sldId id="443" r:id="rId19"/>
    <p:sldId id="444" r:id="rId20"/>
    <p:sldId id="458" r:id="rId21"/>
    <p:sldId id="459" r:id="rId22"/>
    <p:sldId id="460" r:id="rId23"/>
    <p:sldId id="428" r:id="rId24"/>
    <p:sldId id="414" r:id="rId25"/>
    <p:sldId id="415" r:id="rId26"/>
    <p:sldId id="416" r:id="rId27"/>
    <p:sldId id="420" r:id="rId28"/>
    <p:sldId id="417" r:id="rId29"/>
    <p:sldId id="419" r:id="rId30"/>
    <p:sldId id="421" r:id="rId31"/>
    <p:sldId id="434" r:id="rId32"/>
    <p:sldId id="422" r:id="rId33"/>
    <p:sldId id="423" r:id="rId34"/>
    <p:sldId id="466" r:id="rId35"/>
    <p:sldId id="45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Javier Rocha" initials="JR" lastIdx="2" clrIdx="0">
    <p:extLst>
      <p:ext uri="{19B8F6BF-5375-455C-9EA6-DF929625EA0E}">
        <p15:presenceInfo xmlns:p15="http://schemas.microsoft.com/office/powerpoint/2012/main" userId="09feac1c62891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1884" autoAdjust="0"/>
  </p:normalViewPr>
  <p:slideViewPr>
    <p:cSldViewPr snapToGrid="0">
      <p:cViewPr varScale="1">
        <p:scale>
          <a:sx n="72" d="100"/>
          <a:sy n="72" d="100"/>
        </p:scale>
        <p:origin x="8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404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74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516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5508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1425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8498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3019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8223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8532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3684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5995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91382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50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227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8725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7951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4513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9/29/2025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96950265"/>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892616"/>
            <a:ext cx="11789600" cy="3069772"/>
          </a:xfrm>
        </p:spPr>
        <p:txBody>
          <a:bodyPr>
            <a:normAutofit fontScale="90000"/>
          </a:bodyPr>
          <a:lstStyle/>
          <a:p>
            <a:pPr algn="ctr"/>
            <a:r>
              <a:rPr lang="es-BO" sz="5400" b="1" dirty="0">
                <a:solidFill>
                  <a:schemeClr val="bg1"/>
                </a:solidFill>
                <a:latin typeface="Times New Roman" panose="02020603050405020304" pitchFamily="18" charset="0"/>
                <a:cs typeface="Times New Roman" panose="02020603050405020304" pitchFamily="18" charset="0"/>
              </a:rPr>
              <a:t>REPROGRAMACION Y REFINANCIAMIENTO PARA OPERACIONES CON CUOTAS DIFERIDAS</a:t>
            </a:r>
            <a:endParaRPr lang="es-BO" sz="5000" b="1" dirty="0">
              <a:solidFill>
                <a:schemeClr val="bg1"/>
              </a:solidFill>
              <a:latin typeface="Cocogoose" panose="02000000000000000000" pitchFamily="2" charset="0"/>
              <a:cs typeface="Times New Roman" panose="02020603050405020304" pitchFamily="18" charset="0"/>
            </a:endParaRPr>
          </a:p>
        </p:txBody>
      </p:sp>
      <p:sp>
        <p:nvSpPr>
          <p:cNvPr id="3" name="Subtítulo 2"/>
          <p:cNvSpPr>
            <a:spLocks noGrp="1"/>
          </p:cNvSpPr>
          <p:nvPr>
            <p:ph type="subTitle" idx="1"/>
          </p:nvPr>
        </p:nvSpPr>
        <p:spPr>
          <a:xfrm>
            <a:off x="288987" y="6157558"/>
            <a:ext cx="6008915" cy="465920"/>
          </a:xfrm>
        </p:spPr>
        <p:txBody>
          <a:bodyPr>
            <a:normAutofit lnSpcReduction="10000"/>
          </a:bodyPr>
          <a:lstStyle/>
          <a:p>
            <a:r>
              <a:rPr lang="es-BO" b="1" dirty="0">
                <a:solidFill>
                  <a:schemeClr val="bg1"/>
                </a:solidFill>
                <a:latin typeface="ITC Avant Garde Std Bk" panose="020B0502020202020204" pitchFamily="34" charset="0"/>
                <a:cs typeface="Times New Roman" panose="02020603050405020304" pitchFamily="18" charset="0"/>
              </a:rPr>
              <a:t>Dr. Roberto Marcelo Quiroga Sánchez </a:t>
            </a:r>
          </a:p>
          <a:p>
            <a:pPr algn="l"/>
            <a:endParaRPr lang="es-BO" dirty="0">
              <a:solidFill>
                <a:schemeClr val="bg1"/>
              </a:solidFill>
              <a:latin typeface="ITC Avant Garde Std Bk"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883772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872" y="2043881"/>
            <a:ext cx="11596255" cy="4088675"/>
          </a:xfrm>
        </p:spPr>
        <p:txBody>
          <a:bodyPr>
            <a:noAutofit/>
          </a:bodyPr>
          <a:lstStyle/>
          <a:p>
            <a:pPr marL="0" indent="0" algn="just">
              <a:buNone/>
            </a:pPr>
            <a:r>
              <a:rPr lang="es-BO" sz="2800" dirty="0">
                <a:solidFill>
                  <a:srgbClr val="002060"/>
                </a:solidFill>
                <a:latin typeface="Times New Roman" panose="02020603050405020304" pitchFamily="18" charset="0"/>
                <a:cs typeface="Times New Roman" panose="02020603050405020304" pitchFamily="18" charset="0"/>
              </a:rPr>
              <a:t>Artículo 6° - (Pago adelantado a capital) Es el pago a capital que se efectúa de forma adelantada a los plazos establecidos en el plan de pagos pactado, por un monto mayor a una cuota. Cuando se presente esta situación, la EIF debe aplicar y explicar cualquiera de las siguientes </a:t>
            </a:r>
            <a:br>
              <a:rPr lang="es-BO" sz="2800" dirty="0">
                <a:solidFill>
                  <a:srgbClr val="002060"/>
                </a:solidFill>
                <a:latin typeface="Times New Roman" panose="02020603050405020304" pitchFamily="18" charset="0"/>
                <a:cs typeface="Times New Roman" panose="02020603050405020304" pitchFamily="18" charset="0"/>
              </a:rPr>
            </a:br>
            <a:r>
              <a:rPr lang="es-BO" sz="2800" dirty="0">
                <a:solidFill>
                  <a:srgbClr val="002060"/>
                </a:solidFill>
                <a:latin typeface="Times New Roman" panose="02020603050405020304" pitchFamily="18" charset="0"/>
                <a:cs typeface="Times New Roman" panose="02020603050405020304" pitchFamily="18" charset="0"/>
              </a:rPr>
              <a:t>alternativas, de acuerdo a la elección del prestatario:</a:t>
            </a:r>
          </a:p>
          <a:p>
            <a:pPr marL="0" indent="0" algn="just">
              <a:buNone/>
            </a:pPr>
            <a:r>
              <a:rPr lang="es-BO" sz="2800" dirty="0">
                <a:solidFill>
                  <a:srgbClr val="002060"/>
                </a:solidFill>
                <a:latin typeface="Times New Roman" panose="02020603050405020304" pitchFamily="18" charset="0"/>
                <a:cs typeface="Times New Roman" panose="02020603050405020304" pitchFamily="18" charset="0"/>
              </a:rPr>
              <a:t> </a:t>
            </a:r>
            <a:br>
              <a:rPr lang="es-BO" sz="2800" dirty="0">
                <a:solidFill>
                  <a:srgbClr val="002060"/>
                </a:solidFill>
                <a:latin typeface="Times New Roman" panose="02020603050405020304" pitchFamily="18" charset="0"/>
                <a:cs typeface="Times New Roman" panose="02020603050405020304" pitchFamily="18" charset="0"/>
              </a:rPr>
            </a:br>
            <a:r>
              <a:rPr lang="es-BO" sz="2800" dirty="0">
                <a:solidFill>
                  <a:srgbClr val="002060"/>
                </a:solidFill>
                <a:latin typeface="Times New Roman" panose="02020603050405020304" pitchFamily="18" charset="0"/>
                <a:cs typeface="Times New Roman" panose="02020603050405020304" pitchFamily="18" charset="0"/>
              </a:rPr>
              <a:t>1) Reducción de la Cuota: Pago adelantado a capital que disminuye el saldo adeudado del mismo. Por efecto de dicha disminución, las cuotas del crédito se reducen proporcionalmente, manteniéndose el plazo de la operación. </a:t>
            </a:r>
          </a:p>
          <a:p>
            <a:pPr marL="0" indent="0" algn="just">
              <a:buNone/>
            </a:pPr>
            <a:r>
              <a:rPr lang="es-BO" sz="2800" dirty="0">
                <a:solidFill>
                  <a:srgbClr val="002060"/>
                </a:solidFill>
                <a:latin typeface="Times New Roman" panose="02020603050405020304" pitchFamily="18" charset="0"/>
                <a:cs typeface="Times New Roman" panose="02020603050405020304" pitchFamily="18" charset="0"/>
              </a:rPr>
              <a:t>2) Reducción del Plazo: Pago adelantado a capital que disminuye el saldo adeudado del mismo. Por efecto de esta disminución, el plazo original del crédito reduce, sin afectar el monto de la cuota inicialmente pactada.</a:t>
            </a:r>
          </a:p>
          <a:p>
            <a:pPr marL="0" indent="0" algn="just">
              <a:buNone/>
            </a:pPr>
            <a:r>
              <a:rPr lang="es-BO" dirty="0">
                <a:solidFill>
                  <a:srgbClr val="002060"/>
                </a:solidFill>
                <a:latin typeface="Times New Roman" panose="02020603050405020304" pitchFamily="18" charset="0"/>
                <a:cs typeface="Times New Roman" panose="02020603050405020304" pitchFamily="18" charset="0"/>
              </a:rPr>
              <a:t> </a:t>
            </a:r>
          </a:p>
          <a:p>
            <a:pPr marL="0" indent="0">
              <a:buNone/>
            </a:pPr>
            <a:endParaRPr lang="es-BO" dirty="0"/>
          </a:p>
          <a:p>
            <a:pPr marL="0" indent="0" algn="just">
              <a:buNone/>
            </a:pPr>
            <a:endParaRPr lang="es-BO" b="1" dirty="0">
              <a:solidFill>
                <a:schemeClr val="accent5">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64837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5967" y="1222744"/>
            <a:ext cx="11596255" cy="4088675"/>
          </a:xfrm>
        </p:spPr>
        <p:txBody>
          <a:bodyPr>
            <a:noAutofit/>
          </a:bodyPr>
          <a:lstStyle/>
          <a:p>
            <a:pPr algn="just"/>
            <a:r>
              <a:rPr lang="es-BO" sz="2800" dirty="0">
                <a:solidFill>
                  <a:srgbClr val="002060"/>
                </a:solidFill>
                <a:latin typeface="Times New Roman" panose="02020603050405020304" pitchFamily="18" charset="0"/>
                <a:cs typeface="Times New Roman" panose="02020603050405020304" pitchFamily="18" charset="0"/>
              </a:rPr>
              <a:t>La adecuación de los procesos de análisis crediticio de las EIF, considerará en la evaluación de la capacidad de pago de los prestatarios sus ingresos presentes y futuros.</a:t>
            </a:r>
          </a:p>
          <a:p>
            <a:pPr algn="just"/>
            <a:r>
              <a:rPr lang="es-BO" sz="2800" dirty="0">
                <a:solidFill>
                  <a:srgbClr val="002060"/>
                </a:solidFill>
                <a:latin typeface="Times New Roman" panose="02020603050405020304" pitchFamily="18" charset="0"/>
                <a:cs typeface="Times New Roman" panose="02020603050405020304" pitchFamily="18" charset="0"/>
              </a:rPr>
              <a:t>Para la aplicación del presente artículo, las EIF deben diseñar e implementar un procedimiento, cuyos requisitos estén publicados en su sitio web y en lugares visibles de su oficina central, sucursales y agencias, para la atención oportuna de todas las solicitudes de refinanciamiento y/o reprogramación a ser presentadas por los prestatarios con cuotas de </a:t>
            </a:r>
            <a:br>
              <a:rPr lang="es-BO" sz="2800" dirty="0">
                <a:solidFill>
                  <a:srgbClr val="002060"/>
                </a:solidFill>
                <a:latin typeface="Times New Roman" panose="02020603050405020304" pitchFamily="18" charset="0"/>
                <a:cs typeface="Times New Roman" panose="02020603050405020304" pitchFamily="18" charset="0"/>
              </a:rPr>
            </a:br>
            <a:r>
              <a:rPr lang="es-BO" sz="2800" dirty="0">
                <a:solidFill>
                  <a:srgbClr val="002060"/>
                </a:solidFill>
                <a:latin typeface="Times New Roman" panose="02020603050405020304" pitchFamily="18" charset="0"/>
                <a:cs typeface="Times New Roman" panose="02020603050405020304" pitchFamily="18" charset="0"/>
              </a:rPr>
              <a:t>créditos que fueron diferidas, generando un registro de dichas solicitudes, el cual se encuentre disponible a requerimiento de ASFI</a:t>
            </a:r>
          </a:p>
          <a:p>
            <a:pPr algn="just"/>
            <a:r>
              <a:rPr lang="es-BO" sz="2800" dirty="0">
                <a:solidFill>
                  <a:srgbClr val="002060"/>
                </a:solidFill>
                <a:latin typeface="Times New Roman" panose="02020603050405020304" pitchFamily="18" charset="0"/>
                <a:cs typeface="Times New Roman" panose="02020603050405020304" pitchFamily="18" charset="0"/>
              </a:rPr>
              <a:t>Las EIF, desde la fecha de recepción de la solicitud de refinanciamiento y/o reprogramación, aplicarán, a simple requerimiento del prestatario, un periodo de prórroga, hasta que se perfeccione la operación correspondiente con la firma de la adenda al contrato original.</a:t>
            </a:r>
          </a:p>
        </p:txBody>
      </p:sp>
    </p:spTree>
    <p:extLst>
      <p:ext uri="{BB962C8B-B14F-4D97-AF65-F5344CB8AC3E}">
        <p14:creationId xmlns:p14="http://schemas.microsoft.com/office/powerpoint/2010/main" val="3395186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4952" y="1481147"/>
            <a:ext cx="11596255" cy="4088675"/>
          </a:xfrm>
        </p:spPr>
        <p:txBody>
          <a:bodyPr>
            <a:noAutofit/>
          </a:bodyPr>
          <a:lstStyle/>
          <a:p>
            <a:pPr algn="just"/>
            <a:r>
              <a:rPr lang="es-BO" sz="2800" dirty="0">
                <a:solidFill>
                  <a:srgbClr val="002060"/>
                </a:solidFill>
                <a:latin typeface="Times New Roman" panose="02020603050405020304" pitchFamily="18" charset="0"/>
                <a:cs typeface="Times New Roman" panose="02020603050405020304" pitchFamily="18" charset="0"/>
              </a:rPr>
              <a:t>En las operaciones de crédito cuyas cuotas fueron diferidas, la EIF podrá establecer mecanismos de incentivo para sus prestatarios que tengan buen cumplimiento en el pago de sus cuotas, incluyendo entre otros, la disminución de la tasa de interés</a:t>
            </a:r>
          </a:p>
          <a:p>
            <a:pPr algn="just"/>
            <a:r>
              <a:rPr lang="es-BO" sz="2800" dirty="0">
                <a:solidFill>
                  <a:srgbClr val="002060"/>
                </a:solidFill>
                <a:latin typeface="Times New Roman" panose="02020603050405020304" pitchFamily="18" charset="0"/>
                <a:cs typeface="Times New Roman" panose="02020603050405020304" pitchFamily="18" charset="0"/>
              </a:rPr>
              <a:t>Las EIF deben establecer procedimientos para la difusión a los prestatarios en cuanto a las medidas establecidas en el presente artículo, además de brindar educación financiera y socialización sobre las mismas</a:t>
            </a:r>
          </a:p>
          <a:p>
            <a:pPr algn="just"/>
            <a:r>
              <a:rPr lang="es-BO" sz="2800" dirty="0">
                <a:solidFill>
                  <a:srgbClr val="002060"/>
                </a:solidFill>
                <a:latin typeface="Times New Roman" panose="02020603050405020304" pitchFamily="18" charset="0"/>
                <a:cs typeface="Times New Roman" panose="02020603050405020304" pitchFamily="18" charset="0"/>
              </a:rPr>
              <a:t>El Gerente General o la instancia equivalente de la EIF, es responsable por el estricto cumplimiento y difusión interna del presente artículo, así como de la capacitación del personal de la entidad para su debida aplicación</a:t>
            </a:r>
          </a:p>
          <a:p>
            <a:pPr algn="just"/>
            <a:r>
              <a:rPr lang="es-BO" sz="2800" dirty="0">
                <a:solidFill>
                  <a:srgbClr val="002060"/>
                </a:solidFill>
                <a:latin typeface="Times New Roman" panose="02020603050405020304" pitchFamily="18" charset="0"/>
                <a:cs typeface="Times New Roman" panose="02020603050405020304" pitchFamily="18" charset="0"/>
              </a:rPr>
              <a:t>Las EIF deben asumir los costos por las respectivas minutas de las adendas y documentos que emita, necesarios para la otorgación de la reprogramación y/o refinanciamiento.</a:t>
            </a:r>
          </a:p>
          <a:p>
            <a:pPr marL="0" indent="0" algn="just">
              <a:buNone/>
            </a:pPr>
            <a:endParaRPr lang="es-BO" b="1" dirty="0">
              <a:solidFill>
                <a:schemeClr val="accent5">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034400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txBox="1">
            <a:spLocks/>
          </p:cNvSpPr>
          <p:nvPr/>
        </p:nvSpPr>
        <p:spPr>
          <a:xfrm>
            <a:off x="820088" y="566057"/>
            <a:ext cx="10515600" cy="4615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BO" sz="3300" b="1" u="sng" dirty="0">
                <a:solidFill>
                  <a:schemeClr val="accent6">
                    <a:lumMod val="50000"/>
                  </a:schemeClr>
                </a:solidFill>
                <a:latin typeface="Times New Roman" panose="02020603050405020304" pitchFamily="18" charset="0"/>
                <a:cs typeface="Times New Roman" panose="02020603050405020304" pitchFamily="18" charset="0"/>
              </a:rPr>
              <a:t>REPROGRAMACION Y/O REFINANCIAMIENTO</a:t>
            </a:r>
          </a:p>
          <a:p>
            <a:pPr marL="0" indent="0">
              <a:buFont typeface="Arial" panose="020B0604020202020204" pitchFamily="34" charset="0"/>
              <a:buNone/>
            </a:pPr>
            <a:endParaRPr lang="es-BO" dirty="0"/>
          </a:p>
          <a:p>
            <a:pPr marL="0" indent="0">
              <a:buFont typeface="Arial" panose="020B0604020202020204" pitchFamily="34" charset="0"/>
              <a:buNone/>
            </a:pPr>
            <a:r>
              <a:rPr lang="es-BO" sz="3200" dirty="0">
                <a:solidFill>
                  <a:srgbClr val="002060"/>
                </a:solidFill>
                <a:latin typeface="Times New Roman" panose="02020603050405020304" pitchFamily="18" charset="0"/>
                <a:cs typeface="Times New Roman" panose="02020603050405020304" pitchFamily="18" charset="0"/>
              </a:rPr>
              <a:t>ETAPAS:</a:t>
            </a:r>
          </a:p>
          <a:p>
            <a:pPr marL="0" indent="0">
              <a:buFont typeface="Arial" panose="020B0604020202020204" pitchFamily="34" charset="0"/>
              <a:buNone/>
            </a:pPr>
            <a:endParaRPr lang="es-BO" sz="32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BO" sz="3200" dirty="0">
              <a:solidFill>
                <a:srgbClr val="002060"/>
              </a:solidFill>
              <a:latin typeface="Times New Roman" panose="02020603050405020304" pitchFamily="18" charset="0"/>
              <a:cs typeface="Times New Roman" panose="02020603050405020304" pitchFamily="18" charset="0"/>
            </a:endParaRPr>
          </a:p>
        </p:txBody>
      </p:sp>
      <p:sp>
        <p:nvSpPr>
          <p:cNvPr id="5" name="Pentágono 4"/>
          <p:cNvSpPr/>
          <p:nvPr/>
        </p:nvSpPr>
        <p:spPr>
          <a:xfrm>
            <a:off x="161571" y="3059813"/>
            <a:ext cx="2137758" cy="1112551"/>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Presentación carta de solicitud</a:t>
            </a:r>
          </a:p>
        </p:txBody>
      </p:sp>
      <p:sp>
        <p:nvSpPr>
          <p:cNvPr id="6" name="Pentágono 5"/>
          <p:cNvSpPr/>
          <p:nvPr/>
        </p:nvSpPr>
        <p:spPr>
          <a:xfrm>
            <a:off x="2453027" y="3059812"/>
            <a:ext cx="1775218" cy="1097516"/>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Evaluación </a:t>
            </a:r>
          </a:p>
        </p:txBody>
      </p:sp>
      <p:sp>
        <p:nvSpPr>
          <p:cNvPr id="7" name="Pentágono 6"/>
          <p:cNvSpPr/>
          <p:nvPr/>
        </p:nvSpPr>
        <p:spPr>
          <a:xfrm>
            <a:off x="4381943" y="3059814"/>
            <a:ext cx="1849644" cy="1112550"/>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Aprobación </a:t>
            </a:r>
          </a:p>
        </p:txBody>
      </p:sp>
      <p:sp>
        <p:nvSpPr>
          <p:cNvPr id="8" name="Pentágono 7"/>
          <p:cNvSpPr/>
          <p:nvPr/>
        </p:nvSpPr>
        <p:spPr>
          <a:xfrm>
            <a:off x="6316907" y="3078715"/>
            <a:ext cx="1661375" cy="1097515"/>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Firma de la adenda al contrato</a:t>
            </a:r>
          </a:p>
        </p:txBody>
      </p:sp>
      <p:sp>
        <p:nvSpPr>
          <p:cNvPr id="9" name="Pentágono 8"/>
          <p:cNvSpPr/>
          <p:nvPr/>
        </p:nvSpPr>
        <p:spPr>
          <a:xfrm>
            <a:off x="8036736" y="3059813"/>
            <a:ext cx="2144051" cy="1097515"/>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Instrumentación de la operación</a:t>
            </a:r>
          </a:p>
        </p:txBody>
      </p:sp>
      <p:sp>
        <p:nvSpPr>
          <p:cNvPr id="10" name="Pentágono 9"/>
          <p:cNvSpPr/>
          <p:nvPr/>
        </p:nvSpPr>
        <p:spPr>
          <a:xfrm>
            <a:off x="10249165" y="3059812"/>
            <a:ext cx="1849643" cy="1097516"/>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BO" dirty="0"/>
              <a:t>Entrega del nuevo plan de pagos</a:t>
            </a:r>
          </a:p>
        </p:txBody>
      </p:sp>
    </p:spTree>
    <p:extLst>
      <p:ext uri="{BB962C8B-B14F-4D97-AF65-F5344CB8AC3E}">
        <p14:creationId xmlns:p14="http://schemas.microsoft.com/office/powerpoint/2010/main" val="2383803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48" y="199606"/>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que consiste un crédito financiero</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4886632" y="1081452"/>
            <a:ext cx="7098891" cy="4699915"/>
          </a:xfrm>
        </p:spPr>
        <p:txBody>
          <a:bodyPr>
            <a:normAutofit fontScale="85000" lnSpcReduction="10000"/>
          </a:bodyPr>
          <a:lstStyle/>
          <a:p>
            <a:pPr marL="0" indent="0" algn="just">
              <a:buNone/>
              <a:defRPr/>
            </a:pPr>
            <a:r>
              <a:rPr lang="es-ES" sz="4000" dirty="0">
                <a:solidFill>
                  <a:schemeClr val="accent5">
                    <a:lumMod val="50000"/>
                  </a:schemeClr>
                </a:solidFill>
                <a:latin typeface="Times New Roman" panose="02020603050405020304" pitchFamily="18" charset="0"/>
                <a:cs typeface="Times New Roman" panose="02020603050405020304" pitchFamily="18" charset="0"/>
              </a:rPr>
              <a:t>Un crédito financiero es un préstamo de dinero, que una parte otorga a otra con el </a:t>
            </a:r>
            <a:r>
              <a:rPr lang="es-ES" sz="4400" b="1" i="1" dirty="0">
                <a:solidFill>
                  <a:srgbClr val="FF0000"/>
                </a:solidFill>
                <a:latin typeface="Times New Roman" panose="02020603050405020304" pitchFamily="18" charset="0"/>
                <a:cs typeface="Times New Roman" panose="02020603050405020304" pitchFamily="18" charset="0"/>
              </a:rPr>
              <a:t>COMPROMISO</a:t>
            </a:r>
            <a:r>
              <a:rPr lang="es-ES" sz="4000" b="1" dirty="0">
                <a:solidFill>
                  <a:schemeClr val="accent5">
                    <a:lumMod val="50000"/>
                  </a:schemeClr>
                </a:solidFill>
                <a:latin typeface="Times New Roman" panose="02020603050405020304" pitchFamily="18" charset="0"/>
                <a:cs typeface="Times New Roman" panose="02020603050405020304" pitchFamily="18" charset="0"/>
              </a:rPr>
              <a:t>  </a:t>
            </a:r>
            <a:r>
              <a:rPr lang="es-ES" sz="4000" dirty="0">
                <a:solidFill>
                  <a:schemeClr val="accent5">
                    <a:lumMod val="50000"/>
                  </a:schemeClr>
                </a:solidFill>
                <a:latin typeface="Times New Roman" panose="02020603050405020304" pitchFamily="18" charset="0"/>
                <a:cs typeface="Times New Roman" panose="02020603050405020304" pitchFamily="18" charset="0"/>
              </a:rPr>
              <a:t>de que en el futuro quien lo recibe devolverá  dicho préstamo en forma gradual (mediante un plan de pagos) o en un solo pago y con un interés adicional que compensa la ganancia de quien lo presta por todo el tiempo del préstamo otorgado </a:t>
            </a:r>
          </a:p>
        </p:txBody>
      </p:sp>
      <p:pic>
        <p:nvPicPr>
          <p:cNvPr id="1026" name="Picture 2" descr="Qué es un préstamo financiero: tipos y diferencias con un crédito">
            <a:extLst>
              <a:ext uri="{FF2B5EF4-FFF2-40B4-BE49-F238E27FC236}">
                <a16:creationId xmlns:a16="http://schemas.microsoft.com/office/drawing/2014/main" id="{EA3FF6BB-6283-47B4-487E-E4D1B42D9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4" y="1533736"/>
            <a:ext cx="4014169" cy="2590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8754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715" y="214257"/>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Beneficios de los créditos financieros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176982" y="1943829"/>
            <a:ext cx="7069392" cy="1093751"/>
          </a:xfrm>
        </p:spPr>
        <p:txBody>
          <a:bodyPr>
            <a:normAutofit lnSpcReduction="10000"/>
          </a:bodyPr>
          <a:lstStyle/>
          <a:p>
            <a:pPr marL="0" indent="0" algn="just">
              <a:buNone/>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 Permite solucionar emergencias que se presentan.</a:t>
            </a:r>
          </a:p>
        </p:txBody>
      </p:sp>
      <p:pic>
        <p:nvPicPr>
          <p:cNvPr id="2050" name="Picture 2" descr="Emergencias imágenes de stock de arte vectorial | Depositphotos">
            <a:extLst>
              <a:ext uri="{FF2B5EF4-FFF2-40B4-BE49-F238E27FC236}">
                <a16:creationId xmlns:a16="http://schemas.microsoft.com/office/drawing/2014/main" id="{F346B5C9-5E0B-0B7A-9EDE-10F35D468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169" y="1351379"/>
            <a:ext cx="4188540" cy="2469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Marcador de contenido 2">
            <a:extLst>
              <a:ext uri="{FF2B5EF4-FFF2-40B4-BE49-F238E27FC236}">
                <a16:creationId xmlns:a16="http://schemas.microsoft.com/office/drawing/2014/main" id="{1E7C0781-03B0-9AF2-C752-E1FFBC5981FE}"/>
              </a:ext>
            </a:extLst>
          </p:cNvPr>
          <p:cNvSpPr txBox="1">
            <a:spLocks/>
          </p:cNvSpPr>
          <p:nvPr/>
        </p:nvSpPr>
        <p:spPr>
          <a:xfrm>
            <a:off x="393291" y="700080"/>
            <a:ext cx="10505170" cy="1093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S" sz="3500" b="1" dirty="0">
                <a:solidFill>
                  <a:schemeClr val="accent5">
                    <a:lumMod val="50000"/>
                  </a:schemeClr>
                </a:solidFill>
                <a:latin typeface="Times New Roman" panose="02020603050405020304" pitchFamily="18" charset="0"/>
                <a:cs typeface="Times New Roman" panose="02020603050405020304" pitchFamily="18" charset="0"/>
              </a:rPr>
              <a:t>Entre los muchos beneficios se pueden mencionar los siguientes.</a:t>
            </a:r>
          </a:p>
        </p:txBody>
      </p:sp>
      <p:sp>
        <p:nvSpPr>
          <p:cNvPr id="5" name="Marcador de contenido 2">
            <a:extLst>
              <a:ext uri="{FF2B5EF4-FFF2-40B4-BE49-F238E27FC236}">
                <a16:creationId xmlns:a16="http://schemas.microsoft.com/office/drawing/2014/main" id="{3CA2EFD4-48CB-00E0-BEC5-DE0E1E7C490A}"/>
              </a:ext>
            </a:extLst>
          </p:cNvPr>
          <p:cNvSpPr txBox="1">
            <a:spLocks/>
          </p:cNvSpPr>
          <p:nvPr/>
        </p:nvSpPr>
        <p:spPr>
          <a:xfrm>
            <a:off x="6387468" y="3820421"/>
            <a:ext cx="5304502" cy="1887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 Pagar deudas y evitar caer en multas por pagos atrasados</a:t>
            </a:r>
          </a:p>
        </p:txBody>
      </p:sp>
      <p:pic>
        <p:nvPicPr>
          <p:cNvPr id="2052" name="Picture 4" descr="Inicio">
            <a:extLst>
              <a:ext uri="{FF2B5EF4-FFF2-40B4-BE49-F238E27FC236}">
                <a16:creationId xmlns:a16="http://schemas.microsoft.com/office/drawing/2014/main" id="{A68EFAD3-79DC-B146-2ED9-DC61023F8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021" y="3663204"/>
            <a:ext cx="3629177" cy="2006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337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425"/>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Beneficios de los créditos financieros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353962" y="1081452"/>
            <a:ext cx="7413522" cy="2782625"/>
          </a:xfrm>
        </p:spPr>
        <p:txBody>
          <a:bodyPr>
            <a:normAutofit/>
          </a:bodyPr>
          <a:lstStyle/>
          <a:p>
            <a:pPr marL="0" indent="0" algn="just">
              <a:buNone/>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 Ayuda a generar historial crediticio, que ayuda a obtener de manera mas fácil créditos en el futuro </a:t>
            </a:r>
          </a:p>
        </p:txBody>
      </p:sp>
      <p:sp>
        <p:nvSpPr>
          <p:cNvPr id="4" name="Marcador de contenido 2">
            <a:extLst>
              <a:ext uri="{FF2B5EF4-FFF2-40B4-BE49-F238E27FC236}">
                <a16:creationId xmlns:a16="http://schemas.microsoft.com/office/drawing/2014/main" id="{DF9C8080-8C5B-C067-646D-FDAFAC568F2A}"/>
              </a:ext>
            </a:extLst>
          </p:cNvPr>
          <p:cNvSpPr txBox="1">
            <a:spLocks/>
          </p:cNvSpPr>
          <p:nvPr/>
        </p:nvSpPr>
        <p:spPr>
          <a:xfrm>
            <a:off x="6174658" y="3566198"/>
            <a:ext cx="5584723" cy="1792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 Obtener recursos para hacer crecer el negocio </a:t>
            </a:r>
          </a:p>
        </p:txBody>
      </p:sp>
      <p:pic>
        <p:nvPicPr>
          <p:cNvPr id="3074" name="Picture 2" descr="Importancia de tener un buen historial de crédito empresarial - Impulsa  Popular | Banco Popular Dominicano :Impulsa Popular | Banco Popular  Dominicano">
            <a:extLst>
              <a:ext uri="{FF2B5EF4-FFF2-40B4-BE49-F238E27FC236}">
                <a16:creationId xmlns:a16="http://schemas.microsoft.com/office/drawing/2014/main" id="{49C5B46F-7D7D-1161-89E8-4B935E38E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378" y="858561"/>
            <a:ext cx="3264003" cy="2222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697,464 en la categoría «Crecimiento empresas» de fotos e imágenes de stock  libres de regalías | Shutterstock">
            <a:extLst>
              <a:ext uri="{FF2B5EF4-FFF2-40B4-BE49-F238E27FC236}">
                <a16:creationId xmlns:a16="http://schemas.microsoft.com/office/drawing/2014/main" id="{D53CD44F-A2AD-8D71-CC41-8553AC41D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208" y="2857857"/>
            <a:ext cx="3757919" cy="2500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3302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425"/>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Beneficios de los créditos financieros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4" name="Marcador de contenido 2">
            <a:extLst>
              <a:ext uri="{FF2B5EF4-FFF2-40B4-BE49-F238E27FC236}">
                <a16:creationId xmlns:a16="http://schemas.microsoft.com/office/drawing/2014/main" id="{DF9C8080-8C5B-C067-646D-FDAFAC568F2A}"/>
              </a:ext>
            </a:extLst>
          </p:cNvPr>
          <p:cNvSpPr txBox="1">
            <a:spLocks/>
          </p:cNvSpPr>
          <p:nvPr/>
        </p:nvSpPr>
        <p:spPr>
          <a:xfrm>
            <a:off x="690269" y="904568"/>
            <a:ext cx="10215716" cy="8062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 Evita sacrificar la liquidez que se tiene </a:t>
            </a:r>
          </a:p>
        </p:txBody>
      </p:sp>
      <p:pic>
        <p:nvPicPr>
          <p:cNvPr id="4098" name="Picture 2" descr="Las claves para superar la falta de liquidez | Agicap">
            <a:extLst>
              <a:ext uri="{FF2B5EF4-FFF2-40B4-BE49-F238E27FC236}">
                <a16:creationId xmlns:a16="http://schemas.microsoft.com/office/drawing/2014/main" id="{0B1C0605-54CA-1412-B245-3A4362EE8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185" y="1524000"/>
            <a:ext cx="5422518" cy="3608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556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425"/>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Tipos de Créditos Financieros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196645" y="786580"/>
            <a:ext cx="11798710" cy="2517059"/>
          </a:xfrm>
        </p:spPr>
        <p:txBody>
          <a:bodyPr>
            <a:noAutofit/>
          </a:bodyPr>
          <a:lstStyle/>
          <a:p>
            <a:pPr marL="0" indent="0" algn="just">
              <a:buNone/>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Las EIF tienen infinidad de créditos en beneficio de los consumidores financieros donde la diferencia esta en los niveles de garantía que va casado con las tasas de interés en particular daremos a conocer la oferta de créditos que ofrece la Cooperativa Antonio R. L. </a:t>
            </a:r>
          </a:p>
        </p:txBody>
      </p:sp>
      <p:pic>
        <p:nvPicPr>
          <p:cNvPr id="4" name="Imagen 3">
            <a:extLst>
              <a:ext uri="{FF2B5EF4-FFF2-40B4-BE49-F238E27FC236}">
                <a16:creationId xmlns:a16="http://schemas.microsoft.com/office/drawing/2014/main" id="{8854E1EB-0980-3070-F901-A40ECF2ADA30}"/>
              </a:ext>
            </a:extLst>
          </p:cNvPr>
          <p:cNvPicPr>
            <a:picLocks noChangeAspect="1"/>
          </p:cNvPicPr>
          <p:nvPr/>
        </p:nvPicPr>
        <p:blipFill>
          <a:blip r:embed="rId2"/>
          <a:stretch>
            <a:fillRect/>
          </a:stretch>
        </p:blipFill>
        <p:spPr>
          <a:xfrm>
            <a:off x="2866404" y="3747975"/>
            <a:ext cx="5863445" cy="1780953"/>
          </a:xfrm>
          <a:prstGeom prst="rect">
            <a:avLst/>
          </a:prstGeom>
        </p:spPr>
      </p:pic>
    </p:spTree>
    <p:extLst>
      <p:ext uri="{BB962C8B-B14F-4D97-AF65-F5344CB8AC3E}">
        <p14:creationId xmlns:p14="http://schemas.microsoft.com/office/powerpoint/2010/main" val="2031852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425"/>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Tipos de Créditos Financieros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4" name="Marcador de contenido 3">
            <a:extLst>
              <a:ext uri="{FF2B5EF4-FFF2-40B4-BE49-F238E27FC236}">
                <a16:creationId xmlns:a16="http://schemas.microsoft.com/office/drawing/2014/main" id="{20552E01-CB6E-BFD2-27B5-3938890C0300}"/>
              </a:ext>
            </a:extLst>
          </p:cNvPr>
          <p:cNvSpPr>
            <a:spLocks noGrp="1"/>
          </p:cNvSpPr>
          <p:nvPr>
            <p:ph idx="1"/>
          </p:nvPr>
        </p:nvSpPr>
        <p:spPr>
          <a:xfrm>
            <a:off x="117987" y="786581"/>
            <a:ext cx="11729884" cy="4739149"/>
          </a:xfrm>
        </p:spPr>
        <p:txBody>
          <a:bodyPr>
            <a:normAutofit/>
          </a:bodyPr>
          <a:lstStyle/>
          <a:p>
            <a:pPr marL="0" indent="0" algn="just">
              <a:buNone/>
            </a:pPr>
            <a:r>
              <a:rPr lang="es-MX" sz="4100" dirty="0">
                <a:solidFill>
                  <a:schemeClr val="accent5">
                    <a:lumMod val="50000"/>
                  </a:schemeClr>
                </a:solidFill>
                <a:latin typeface="Times New Roman" panose="02020603050405020304" pitchFamily="18" charset="0"/>
                <a:cs typeface="Times New Roman" panose="02020603050405020304" pitchFamily="18" charset="0"/>
              </a:rPr>
              <a:t>TIPOS DE CRÉDITO Los tipos de crédito definidos en la Política y contemplados en el presente reglamento de créditos son: </a:t>
            </a:r>
          </a:p>
          <a:p>
            <a:pPr algn="just">
              <a:buFontTx/>
              <a:buChar char="-"/>
            </a:pPr>
            <a:r>
              <a:rPr lang="es-MX" sz="4100" dirty="0">
                <a:solidFill>
                  <a:schemeClr val="accent5">
                    <a:lumMod val="50000"/>
                  </a:schemeClr>
                </a:solidFill>
                <a:latin typeface="Times New Roman" panose="02020603050405020304" pitchFamily="18" charset="0"/>
                <a:cs typeface="Times New Roman" panose="02020603050405020304" pitchFamily="18" charset="0"/>
              </a:rPr>
              <a:t>Créditos de Vivienda </a:t>
            </a:r>
          </a:p>
          <a:p>
            <a:pPr algn="just">
              <a:buFontTx/>
              <a:buChar char="-"/>
            </a:pPr>
            <a:r>
              <a:rPr lang="es-MX" sz="4100" dirty="0">
                <a:solidFill>
                  <a:schemeClr val="accent5">
                    <a:lumMod val="50000"/>
                  </a:schemeClr>
                </a:solidFill>
                <a:latin typeface="Times New Roman" panose="02020603050405020304" pitchFamily="18" charset="0"/>
                <a:cs typeface="Times New Roman" panose="02020603050405020304" pitchFamily="18" charset="0"/>
              </a:rPr>
              <a:t>Créditos de Consumo</a:t>
            </a:r>
          </a:p>
          <a:p>
            <a:pPr algn="just">
              <a:buFontTx/>
              <a:buChar char="-"/>
            </a:pPr>
            <a:r>
              <a:rPr lang="es-MX" sz="4100" dirty="0">
                <a:solidFill>
                  <a:schemeClr val="accent5">
                    <a:lumMod val="50000"/>
                  </a:schemeClr>
                </a:solidFill>
                <a:latin typeface="Times New Roman" panose="02020603050405020304" pitchFamily="18" charset="0"/>
                <a:cs typeface="Times New Roman" panose="02020603050405020304" pitchFamily="18" charset="0"/>
              </a:rPr>
              <a:t>Microcréditos  </a:t>
            </a:r>
            <a:endParaRPr lang="es-BO" sz="41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026" name="Picture 2" descr="Crédito para microempresas, para qué sirven los créditos para empresas y  emprendedores">
            <a:extLst>
              <a:ext uri="{FF2B5EF4-FFF2-40B4-BE49-F238E27FC236}">
                <a16:creationId xmlns:a16="http://schemas.microsoft.com/office/drawing/2014/main" id="{CEE83E7B-75C7-208A-851E-C4FDE1A70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332" y="2577079"/>
            <a:ext cx="3453120" cy="229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6886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49890"/>
            <a:ext cx="10515600" cy="1325563"/>
          </a:xfrm>
        </p:spPr>
        <p:txBody>
          <a:bodyPr>
            <a:normAutofit/>
          </a:bodyPr>
          <a:lstStyle/>
          <a:p>
            <a:r>
              <a:rPr lang="es-BO" sz="7000" b="1" u="sng" dirty="0">
                <a:solidFill>
                  <a:schemeClr val="accent6">
                    <a:lumMod val="50000"/>
                  </a:schemeClr>
                </a:solidFill>
                <a:latin typeface="Times New Roman" panose="02020603050405020304" pitchFamily="18" charset="0"/>
                <a:cs typeface="Times New Roman" panose="02020603050405020304" pitchFamily="18" charset="0"/>
              </a:rPr>
              <a:t>Objetivo Principal.  </a:t>
            </a:r>
            <a:endParaRPr lang="es-BO" sz="7000" b="1" dirty="0">
              <a:solidFill>
                <a:schemeClr val="accent6">
                  <a:lumMod val="50000"/>
                </a:schemeClr>
              </a:solidFill>
            </a:endParaRPr>
          </a:p>
        </p:txBody>
      </p:sp>
      <p:sp>
        <p:nvSpPr>
          <p:cNvPr id="3" name="Marcador de contenido 2"/>
          <p:cNvSpPr>
            <a:spLocks noGrp="1"/>
          </p:cNvSpPr>
          <p:nvPr>
            <p:ph idx="1"/>
          </p:nvPr>
        </p:nvSpPr>
        <p:spPr>
          <a:xfrm>
            <a:off x="249381" y="1562390"/>
            <a:ext cx="11596255" cy="4211089"/>
          </a:xfrm>
        </p:spPr>
        <p:txBody>
          <a:bodyPr>
            <a:normAutofit fontScale="62500" lnSpcReduction="20000"/>
          </a:bodyPr>
          <a:lstStyle/>
          <a:p>
            <a:pPr marL="0" indent="0" algn="just">
              <a:buNone/>
              <a:defRPr/>
            </a:pPr>
            <a:r>
              <a:rPr lang="es-ES" sz="5500" dirty="0">
                <a:solidFill>
                  <a:schemeClr val="accent5">
                    <a:lumMod val="50000"/>
                  </a:schemeClr>
                </a:solidFill>
                <a:latin typeface="Times New Roman" panose="02020603050405020304" pitchFamily="18" charset="0"/>
                <a:cs typeface="Times New Roman" panose="02020603050405020304" pitchFamily="18" charset="0"/>
              </a:rPr>
              <a:t>Todos los participantes del taller conocerán los aspectos fundamentales de los beneficios y condiciones para adquirir un crédito </a:t>
            </a:r>
            <a:r>
              <a:rPr lang="es-BO" sz="5500" dirty="0">
                <a:solidFill>
                  <a:schemeClr val="accent5">
                    <a:lumMod val="50000"/>
                  </a:schemeClr>
                </a:solidFill>
                <a:latin typeface="Times New Roman" panose="02020603050405020304" pitchFamily="18" charset="0"/>
                <a:cs typeface="Times New Roman" panose="02020603050405020304" pitchFamily="18" charset="0"/>
              </a:rPr>
              <a:t>Dar a conocer todos los cambios en la sección 10 disposiciones transitorias articulo 18 segun carta circular ASFI “tratamiento de refinanciamientos y/o Reprogramaciones de créditos con cuotas que fueron diferidas</a:t>
            </a:r>
          </a:p>
          <a:p>
            <a:pPr marL="0" indent="0" algn="just">
              <a:buNone/>
              <a:defRPr/>
            </a:pPr>
            <a:r>
              <a:rPr lang="es-ES" sz="5500" dirty="0">
                <a:solidFill>
                  <a:schemeClr val="accent5">
                    <a:lumMod val="50000"/>
                  </a:schemeClr>
                </a:solidFill>
                <a:latin typeface="Times New Roman" panose="02020603050405020304" pitchFamily="18" charset="0"/>
                <a:cs typeface="Times New Roman" panose="02020603050405020304" pitchFamily="18" charset="0"/>
              </a:rPr>
              <a:t>Conjuntamente el análisis normativo así como las características de ser un cliente CPOP </a:t>
            </a:r>
            <a:r>
              <a:rPr lang="es-ES" sz="5500" b="1" dirty="0">
                <a:solidFill>
                  <a:schemeClr val="accent5">
                    <a:lumMod val="50000"/>
                  </a:schemeClr>
                </a:solidFill>
                <a:latin typeface="Times New Roman" panose="02020603050405020304" pitchFamily="18" charset="0"/>
                <a:cs typeface="Times New Roman" panose="02020603050405020304" pitchFamily="18" charset="0"/>
              </a:rPr>
              <a:t>.</a:t>
            </a:r>
          </a:p>
          <a:p>
            <a:pPr marL="0" indent="0">
              <a:buNone/>
            </a:pPr>
            <a:endParaRPr lang="es-BO" dirty="0"/>
          </a:p>
        </p:txBody>
      </p:sp>
    </p:spTree>
    <p:extLst>
      <p:ext uri="{BB962C8B-B14F-4D97-AF65-F5344CB8AC3E}">
        <p14:creationId xmlns:p14="http://schemas.microsoft.com/office/powerpoint/2010/main" val="2247056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425"/>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Tipos de Créditos Financieros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pic>
        <p:nvPicPr>
          <p:cNvPr id="5" name="Imagen 4">
            <a:extLst>
              <a:ext uri="{FF2B5EF4-FFF2-40B4-BE49-F238E27FC236}">
                <a16:creationId xmlns:a16="http://schemas.microsoft.com/office/drawing/2014/main" id="{84233AE5-D34B-EB29-31CC-06C9637DB6A2}"/>
              </a:ext>
            </a:extLst>
          </p:cNvPr>
          <p:cNvPicPr>
            <a:picLocks noChangeAspect="1"/>
          </p:cNvPicPr>
          <p:nvPr/>
        </p:nvPicPr>
        <p:blipFill rotWithShape="1">
          <a:blip r:embed="rId2"/>
          <a:srcRect l="4516" t="33835" r="6935" b="23154"/>
          <a:stretch/>
        </p:blipFill>
        <p:spPr>
          <a:xfrm>
            <a:off x="518204" y="642938"/>
            <a:ext cx="10795820" cy="2949678"/>
          </a:xfrm>
          <a:prstGeom prst="rect">
            <a:avLst/>
          </a:prstGeom>
        </p:spPr>
      </p:pic>
      <p:pic>
        <p:nvPicPr>
          <p:cNvPr id="7" name="Imagen 6">
            <a:extLst>
              <a:ext uri="{FF2B5EF4-FFF2-40B4-BE49-F238E27FC236}">
                <a16:creationId xmlns:a16="http://schemas.microsoft.com/office/drawing/2014/main" id="{6EC0E3CE-00B5-B7F2-3505-41713067B072}"/>
              </a:ext>
            </a:extLst>
          </p:cNvPr>
          <p:cNvPicPr>
            <a:picLocks noChangeAspect="1"/>
          </p:cNvPicPr>
          <p:nvPr/>
        </p:nvPicPr>
        <p:blipFill rotWithShape="1">
          <a:blip r:embed="rId3"/>
          <a:srcRect l="4251" t="37276" r="6371" b="22151"/>
          <a:stretch/>
        </p:blipFill>
        <p:spPr>
          <a:xfrm>
            <a:off x="518204" y="3352800"/>
            <a:ext cx="10897048" cy="2782530"/>
          </a:xfrm>
          <a:prstGeom prst="rect">
            <a:avLst/>
          </a:prstGeom>
        </p:spPr>
      </p:pic>
    </p:spTree>
    <p:extLst>
      <p:ext uri="{BB962C8B-B14F-4D97-AF65-F5344CB8AC3E}">
        <p14:creationId xmlns:p14="http://schemas.microsoft.com/office/powerpoint/2010/main" val="4174646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425"/>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SIMULADOR DE CREDITOS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8" name="Título 1">
            <a:extLst>
              <a:ext uri="{FF2B5EF4-FFF2-40B4-BE49-F238E27FC236}">
                <a16:creationId xmlns:a16="http://schemas.microsoft.com/office/drawing/2014/main" id="{306B83F7-3310-1357-6A69-CF9FE53B1DD7}"/>
              </a:ext>
            </a:extLst>
          </p:cNvPr>
          <p:cNvSpPr txBox="1">
            <a:spLocks/>
          </p:cNvSpPr>
          <p:nvPr/>
        </p:nvSpPr>
        <p:spPr>
          <a:xfrm>
            <a:off x="265471" y="642939"/>
            <a:ext cx="8426245" cy="18741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MX" sz="3500" dirty="0">
                <a:solidFill>
                  <a:schemeClr val="accent5">
                    <a:lumMod val="50000"/>
                  </a:schemeClr>
                </a:solidFill>
                <a:latin typeface="Times New Roman" panose="02020603050405020304" pitchFamily="18" charset="0"/>
                <a:cs typeface="Times New Roman" panose="02020603050405020304" pitchFamily="18" charset="0"/>
              </a:rPr>
              <a:t>Para tal efecto se debe ingresar a la pagina web de la EIF y poder revisar los simuladores según las tasas de intereses y plazo establecidos </a:t>
            </a:r>
            <a:endParaRPr lang="es-BO" sz="3500" dirty="0">
              <a:solidFill>
                <a:schemeClr val="accent5">
                  <a:lumMod val="50000"/>
                </a:schemeClr>
              </a:solidFill>
            </a:endParaRPr>
          </a:p>
        </p:txBody>
      </p:sp>
      <p:pic>
        <p:nvPicPr>
          <p:cNvPr id="2050" name="Picture 2" descr="Simulador de créditos: Calcula y compara opciones financieras con precisión  - Monet">
            <a:extLst>
              <a:ext uri="{FF2B5EF4-FFF2-40B4-BE49-F238E27FC236}">
                <a16:creationId xmlns:a16="http://schemas.microsoft.com/office/drawing/2014/main" id="{AF7DA571-C690-E9CF-1B1A-0B666B38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373" y="2517059"/>
            <a:ext cx="5790313" cy="2584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158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4425"/>
            <a:ext cx="11596255" cy="877027"/>
          </a:xfrm>
        </p:spPr>
        <p:txBody>
          <a:bodyPr>
            <a:normAutofit fontScale="90000"/>
          </a:bodyPr>
          <a:lstStyle/>
          <a:p>
            <a:pPr algn="ctr"/>
            <a:r>
              <a:rPr lang="es-ES" sz="4100" b="1" u="sng"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Desventajas de los créditos financieros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4" name="Marcador de contenido 2">
            <a:extLst>
              <a:ext uri="{FF2B5EF4-FFF2-40B4-BE49-F238E27FC236}">
                <a16:creationId xmlns:a16="http://schemas.microsoft.com/office/drawing/2014/main" id="{DF9C8080-8C5B-C067-646D-FDAFAC568F2A}"/>
              </a:ext>
            </a:extLst>
          </p:cNvPr>
          <p:cNvSpPr txBox="1">
            <a:spLocks/>
          </p:cNvSpPr>
          <p:nvPr/>
        </p:nvSpPr>
        <p:spPr>
          <a:xfrm>
            <a:off x="462117" y="1921650"/>
            <a:ext cx="10215716" cy="3161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Adquisicion de una deuda</a:t>
            </a:r>
          </a:p>
          <a:p>
            <a:pPr>
              <a:buFontTx/>
              <a:buChar char="-"/>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Generación y pago de intereses </a:t>
            </a:r>
          </a:p>
          <a:p>
            <a:pPr>
              <a:buFontTx/>
              <a:buChar char="-"/>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Tramites burocráticos en las solicitudes </a:t>
            </a:r>
          </a:p>
          <a:p>
            <a:pPr>
              <a:buFontTx/>
              <a:buChar char="-"/>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Si no se paga a tiempo se pagan mas intereses </a:t>
            </a:r>
          </a:p>
          <a:p>
            <a:pPr>
              <a:buFontTx/>
              <a:buChar char="-"/>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Mal score financiero en el caso de no pagar a tiempo   </a:t>
            </a:r>
          </a:p>
        </p:txBody>
      </p:sp>
      <p:sp>
        <p:nvSpPr>
          <p:cNvPr id="6" name="Marcador de contenido 2">
            <a:extLst>
              <a:ext uri="{FF2B5EF4-FFF2-40B4-BE49-F238E27FC236}">
                <a16:creationId xmlns:a16="http://schemas.microsoft.com/office/drawing/2014/main" id="{80870634-CDEA-5B2B-A4A1-B83D73FE0048}"/>
              </a:ext>
            </a:extLst>
          </p:cNvPr>
          <p:cNvSpPr txBox="1">
            <a:spLocks/>
          </p:cNvSpPr>
          <p:nvPr/>
        </p:nvSpPr>
        <p:spPr>
          <a:xfrm>
            <a:off x="462117" y="827899"/>
            <a:ext cx="10505170" cy="1093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S" sz="3500" b="1" dirty="0">
                <a:solidFill>
                  <a:schemeClr val="accent5">
                    <a:lumMod val="50000"/>
                  </a:schemeClr>
                </a:solidFill>
                <a:latin typeface="Times New Roman" panose="02020603050405020304" pitchFamily="18" charset="0"/>
                <a:cs typeface="Times New Roman" panose="02020603050405020304" pitchFamily="18" charset="0"/>
              </a:rPr>
              <a:t>Entre los muchas desventajas se pueden mencionar los siguientes.</a:t>
            </a:r>
          </a:p>
        </p:txBody>
      </p:sp>
    </p:spTree>
    <p:extLst>
      <p:ext uri="{BB962C8B-B14F-4D97-AF65-F5344CB8AC3E}">
        <p14:creationId xmlns:p14="http://schemas.microsoft.com/office/powerpoint/2010/main" val="1500652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044" y="450232"/>
            <a:ext cx="11596255" cy="877027"/>
          </a:xfrm>
        </p:spPr>
        <p:txBody>
          <a:bodyPr>
            <a:normAutofit fontScale="90000"/>
          </a:bodyPr>
          <a:lstStyle/>
          <a:p>
            <a:r>
              <a:rPr lang="es-ES" sz="3900" b="1" u="sng" dirty="0">
                <a:solidFill>
                  <a:schemeClr val="accent6">
                    <a:lumMod val="50000"/>
                  </a:schemeClr>
                </a:solidFill>
                <a:latin typeface="Times New Roman" panose="02020603050405020304" pitchFamily="18" charset="0"/>
                <a:cs typeface="Times New Roman" panose="02020603050405020304" pitchFamily="18" charset="0"/>
              </a:rPr>
              <a:t>¿Qué es un Cliente con Pleno y Oportuno Cumplimiento de Pago CPOP?</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235974" y="1081453"/>
            <a:ext cx="8778250" cy="4395066"/>
          </a:xfrm>
        </p:spPr>
        <p:txBody>
          <a:bodyPr>
            <a:normAutofit fontScale="92500"/>
          </a:bodyPr>
          <a:lstStyle/>
          <a:p>
            <a:pPr marL="0" indent="0" algn="just">
              <a:buNone/>
              <a:defRPr/>
            </a:pPr>
            <a:r>
              <a:rPr lang="es-ES" sz="3500" dirty="0">
                <a:solidFill>
                  <a:schemeClr val="accent5">
                    <a:lumMod val="50000"/>
                  </a:schemeClr>
                </a:solidFill>
                <a:latin typeface="Times New Roman" panose="02020603050405020304" pitchFamily="18" charset="0"/>
                <a:cs typeface="Times New Roman" panose="02020603050405020304" pitchFamily="18" charset="0"/>
              </a:rPr>
              <a:t>Es un registro de clientes realizado por el sistema financiero, el mismo se elabora en base a la información que reportan las </a:t>
            </a:r>
            <a:r>
              <a:rPr lang="es-ES" sz="3500" b="1" dirty="0">
                <a:solidFill>
                  <a:schemeClr val="accent5">
                    <a:lumMod val="50000"/>
                  </a:schemeClr>
                </a:solidFill>
                <a:latin typeface="Times New Roman" panose="02020603050405020304" pitchFamily="18" charset="0"/>
                <a:cs typeface="Times New Roman" panose="02020603050405020304" pitchFamily="18" charset="0"/>
              </a:rPr>
              <a:t>EIF </a:t>
            </a:r>
            <a:r>
              <a:rPr lang="es-ES" sz="3500" dirty="0">
                <a:solidFill>
                  <a:schemeClr val="accent5">
                    <a:lumMod val="50000"/>
                  </a:schemeClr>
                </a:solidFill>
                <a:latin typeface="Times New Roman" panose="02020603050405020304" pitchFamily="18" charset="0"/>
                <a:cs typeface="Times New Roman" panose="02020603050405020304" pitchFamily="18" charset="0"/>
              </a:rPr>
              <a:t>a la Central de Información Crediticia </a:t>
            </a:r>
            <a:r>
              <a:rPr lang="es-ES" sz="3500" b="1" dirty="0">
                <a:solidFill>
                  <a:schemeClr val="accent5">
                    <a:lumMod val="50000"/>
                  </a:schemeClr>
                </a:solidFill>
                <a:latin typeface="Times New Roman" panose="02020603050405020304" pitchFamily="18" charset="0"/>
                <a:cs typeface="Times New Roman" panose="02020603050405020304" pitchFamily="18" charset="0"/>
              </a:rPr>
              <a:t>(CIC), </a:t>
            </a:r>
            <a:r>
              <a:rPr lang="es-ES" sz="3500" dirty="0">
                <a:solidFill>
                  <a:schemeClr val="accent5">
                    <a:lumMod val="50000"/>
                  </a:schemeClr>
                </a:solidFill>
                <a:latin typeface="Times New Roman" panose="02020603050405020304" pitchFamily="18" charset="0"/>
                <a:cs typeface="Times New Roman" panose="02020603050405020304" pitchFamily="18" charset="0"/>
              </a:rPr>
              <a:t>en el que se incluyen a todas aquellas personas que hayan cumplido de manera puntual con el pago de sus créditos en los últimos cinco años, convirtiéndose en </a:t>
            </a:r>
            <a:r>
              <a:rPr lang="es-ES" sz="3500" i="1" dirty="0">
                <a:solidFill>
                  <a:schemeClr val="accent5">
                    <a:lumMod val="50000"/>
                  </a:schemeClr>
                </a:solidFill>
                <a:latin typeface="Times New Roman" panose="02020603050405020304" pitchFamily="18" charset="0"/>
                <a:cs typeface="Times New Roman" panose="02020603050405020304" pitchFamily="18" charset="0"/>
              </a:rPr>
              <a:t>Clientes con Pleno y Oportuno Cumplimiento de Pago (CPOP).</a:t>
            </a:r>
            <a:endParaRPr lang="en-US" sz="3500" i="1"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buNone/>
              <a:defRPr/>
            </a:pPr>
            <a:endParaRPr lang="es-ES" sz="40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87D0A061-9B9F-4A85-0DA4-39CF8C5079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16389" y="1415750"/>
            <a:ext cx="2739637" cy="2697480"/>
          </a:xfrm>
          <a:prstGeom prst="rect">
            <a:avLst/>
          </a:prstGeom>
          <a:noFill/>
          <a:ln>
            <a:noFill/>
          </a:ln>
        </p:spPr>
      </p:pic>
    </p:spTree>
    <p:extLst>
      <p:ext uri="{BB962C8B-B14F-4D97-AF65-F5344CB8AC3E}">
        <p14:creationId xmlns:p14="http://schemas.microsoft.com/office/powerpoint/2010/main" val="292619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044" y="434051"/>
            <a:ext cx="11596255" cy="444503"/>
          </a:xfrm>
        </p:spPr>
        <p:txBody>
          <a:bodyPr>
            <a:normAutofit fontScale="90000"/>
          </a:bodyPr>
          <a:lstStyle/>
          <a:p>
            <a:r>
              <a:rPr lang="es-ES" sz="3900" b="1" u="sng" dirty="0">
                <a:solidFill>
                  <a:schemeClr val="accent6">
                    <a:lumMod val="50000"/>
                  </a:schemeClr>
                </a:solidFill>
                <a:latin typeface="Times New Roman" panose="02020603050405020304" pitchFamily="18" charset="0"/>
                <a:cs typeface="Times New Roman" panose="02020603050405020304" pitchFamily="18" charset="0"/>
              </a:rPr>
              <a:t>Análisis Normativo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4720598" y="954874"/>
            <a:ext cx="7336358" cy="4719484"/>
          </a:xfrm>
        </p:spPr>
        <p:txBody>
          <a:bodyPr>
            <a:normAutofit fontScale="92500"/>
          </a:bodyPr>
          <a:lstStyle/>
          <a:p>
            <a:pPr marL="0" indent="0" algn="just">
              <a:lnSpc>
                <a:spcPct val="107000"/>
              </a:lnSpc>
              <a:spcAft>
                <a:spcPts val="800"/>
              </a:spcAft>
              <a:buNone/>
              <a:tabLst>
                <a:tab pos="624840" algn="l"/>
              </a:tabLst>
            </a:pPr>
            <a:r>
              <a:rPr lang="es-BO" sz="30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Establece en el </a:t>
            </a:r>
            <a:r>
              <a:rPr lang="es-BO" sz="30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artículo 8, Sección 1, Capitulo II, Titulo II de la Recopilación de Norma de Servicios Financiero (RNSF) </a:t>
            </a:r>
            <a:r>
              <a:rPr lang="es-BO" sz="30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establece lo siguiente:</a:t>
            </a:r>
          </a:p>
          <a:p>
            <a:pPr marL="342900" lvl="0" indent="-342900" algn="just">
              <a:lnSpc>
                <a:spcPct val="107000"/>
              </a:lnSpc>
              <a:spcAft>
                <a:spcPts val="800"/>
              </a:spcAft>
              <a:buFont typeface="Arial" panose="020B0604020202020204" pitchFamily="34" charset="0"/>
              <a:buChar char="•"/>
              <a:tabLst>
                <a:tab pos="457200" algn="l"/>
                <a:tab pos="624840" algn="l"/>
              </a:tabLst>
            </a:pPr>
            <a:r>
              <a:rPr lang="es-BO" sz="30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Al cliente que figure en el Registro de Clientes con Pleno y Oportuno Cumplimiento de Pago, se le deben conceder mejores condiciones de financiamiento en las futuras operaciones de préstamo que solicite en la entidad.</a:t>
            </a:r>
          </a:p>
          <a:p>
            <a:pPr marL="0" indent="0" algn="just">
              <a:lnSpc>
                <a:spcPts val="2280"/>
              </a:lnSpc>
              <a:spcAft>
                <a:spcPts val="800"/>
              </a:spcAft>
              <a:buNone/>
            </a:pPr>
            <a:endParaRPr lang="es-ES" sz="32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Elipse 4">
            <a:extLst>
              <a:ext uri="{FF2B5EF4-FFF2-40B4-BE49-F238E27FC236}">
                <a16:creationId xmlns:a16="http://schemas.microsoft.com/office/drawing/2014/main" id="{96BACD01-2808-57C0-7422-9C363B58D97C}"/>
              </a:ext>
            </a:extLst>
          </p:cNvPr>
          <p:cNvSpPr/>
          <p:nvPr/>
        </p:nvSpPr>
        <p:spPr>
          <a:xfrm>
            <a:off x="0" y="1524660"/>
            <a:ext cx="3543821" cy="26560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dirty="0">
                <a:effectLst>
                  <a:outerShdw blurRad="38100" dist="38100" dir="2700000" algn="tl">
                    <a:srgbClr val="000000">
                      <a:alpha val="43137"/>
                    </a:srgbClr>
                  </a:outerShdw>
                </a:effectLst>
              </a:rPr>
              <a:t>LEY N° 393 DE SERVICIOS FINANCIEROS</a:t>
            </a:r>
            <a:endParaRPr lang="en-US" sz="3000" dirty="0">
              <a:effectLst>
                <a:outerShdw blurRad="38100" dist="38100" dir="2700000" algn="tl">
                  <a:srgbClr val="000000">
                    <a:alpha val="43137"/>
                  </a:srgbClr>
                </a:outerShdw>
              </a:effectLst>
            </a:endParaRPr>
          </a:p>
        </p:txBody>
      </p:sp>
      <p:sp>
        <p:nvSpPr>
          <p:cNvPr id="6" name="Flecha derecha 9">
            <a:extLst>
              <a:ext uri="{FF2B5EF4-FFF2-40B4-BE49-F238E27FC236}">
                <a16:creationId xmlns:a16="http://schemas.microsoft.com/office/drawing/2014/main" id="{4955B014-5C0C-598D-1748-DFEA47EC4282}"/>
              </a:ext>
            </a:extLst>
          </p:cNvPr>
          <p:cNvSpPr/>
          <p:nvPr/>
        </p:nvSpPr>
        <p:spPr>
          <a:xfrm>
            <a:off x="3683438" y="2693729"/>
            <a:ext cx="1149532" cy="444503"/>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50000"/>
                </a:schemeClr>
              </a:solidFill>
            </a:endParaRPr>
          </a:p>
        </p:txBody>
      </p:sp>
    </p:spTree>
    <p:extLst>
      <p:ext uri="{BB962C8B-B14F-4D97-AF65-F5344CB8AC3E}">
        <p14:creationId xmlns:p14="http://schemas.microsoft.com/office/powerpoint/2010/main" val="2081593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5044" y="434051"/>
            <a:ext cx="11596255" cy="444503"/>
          </a:xfrm>
        </p:spPr>
        <p:txBody>
          <a:bodyPr>
            <a:normAutofit fontScale="90000"/>
          </a:bodyPr>
          <a:lstStyle/>
          <a:p>
            <a:r>
              <a:rPr lang="es-ES" sz="3900" b="1" u="sng" dirty="0">
                <a:solidFill>
                  <a:schemeClr val="accent6">
                    <a:lumMod val="50000"/>
                  </a:schemeClr>
                </a:solidFill>
                <a:latin typeface="Times New Roman" panose="02020603050405020304" pitchFamily="18" charset="0"/>
                <a:cs typeface="Times New Roman" panose="02020603050405020304" pitchFamily="18" charset="0"/>
              </a:rPr>
              <a:t>Análisis Normativo. </a:t>
            </a: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120852" y="878554"/>
            <a:ext cx="5404877" cy="4047407"/>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lnSpc>
                <a:spcPct val="107000"/>
              </a:lnSpc>
              <a:spcAft>
                <a:spcPts val="800"/>
              </a:spcAft>
              <a:buNone/>
            </a:pPr>
            <a:r>
              <a:rPr lang="es-BO" sz="25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En concordancia con lo determinado en la Cláusula Tercera de las Disposiciones Transitorias de la Ley N 393 de Servicios Financieros (LSF), </a:t>
            </a:r>
            <a:r>
              <a:rPr lang="es-BO" sz="2500" b="1"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dichas mejoras en las condiciones de financiamiento deben consistir en menores tasas de interés o la otorgación de otras condiciones más favorables para el cliente, en las nuevas operaciones de préstamo.</a:t>
            </a:r>
          </a:p>
          <a:p>
            <a:pPr marL="0" indent="0" algn="just">
              <a:lnSpc>
                <a:spcPts val="2100"/>
              </a:lnSpc>
              <a:spcAft>
                <a:spcPts val="800"/>
              </a:spcAft>
              <a:buNone/>
            </a:pPr>
            <a:endParaRPr lang="es-BO"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Marcador de contenido 2">
            <a:extLst>
              <a:ext uri="{FF2B5EF4-FFF2-40B4-BE49-F238E27FC236}">
                <a16:creationId xmlns:a16="http://schemas.microsoft.com/office/drawing/2014/main" id="{16CBC2DF-FA08-8FAA-F9F0-0643A7103E0D}"/>
              </a:ext>
            </a:extLst>
          </p:cNvPr>
          <p:cNvSpPr txBox="1">
            <a:spLocks/>
          </p:cNvSpPr>
          <p:nvPr/>
        </p:nvSpPr>
        <p:spPr>
          <a:xfrm>
            <a:off x="5771536" y="878555"/>
            <a:ext cx="6299612" cy="44603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Font typeface="Arial" panose="020B0604020202020204" pitchFamily="34" charset="0"/>
              <a:buNone/>
            </a:pPr>
            <a:r>
              <a:rPr lang="es-BO" sz="2500" kern="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El Registro de clientes cuyo comportamiento de pago es de pleno y oportuno cumplimiento en todas sus obligaciones crediticias, se encuentra disponible en la Central de Información Crediticia podrá ser consultado por Entidad siempre y cuando la solicitud del crédito haya superado la etapa de evaluación de la capacidad de pago del prestatario. </a:t>
            </a:r>
            <a:r>
              <a:rPr lang="es-BO" sz="2500" b="1" i="1" kern="1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El hecho de que el cliente se encuentre o no comprendido en el Registro de Clientes con Pleno y Oportuno Cumplimiento de Pago (Registro CPOP), No debe incidir en la evaluación y otorgación del crédito.</a:t>
            </a:r>
          </a:p>
          <a:p>
            <a:pPr marL="0" indent="0" algn="just">
              <a:lnSpc>
                <a:spcPts val="2100"/>
              </a:lnSpc>
              <a:spcAft>
                <a:spcPts val="800"/>
              </a:spcAft>
              <a:buFont typeface="Arial" panose="020B0604020202020204" pitchFamily="34" charset="0"/>
              <a:buNone/>
            </a:pPr>
            <a:endParaRPr lang="es-BO" sz="32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932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852" y="1088206"/>
            <a:ext cx="11596255" cy="209960"/>
          </a:xfrm>
        </p:spPr>
        <p:txBody>
          <a:bodyPr>
            <a:normAutofit fontScale="90000"/>
          </a:bodyPr>
          <a:lstStyle/>
          <a:p>
            <a:r>
              <a:rPr lang="es-ES" sz="3300" b="1" u="sng" dirty="0">
                <a:solidFill>
                  <a:schemeClr val="accent6">
                    <a:lumMod val="50000"/>
                  </a:schemeClr>
                </a:solidFill>
                <a:latin typeface="Times New Roman" panose="02020603050405020304" pitchFamily="18" charset="0"/>
                <a:cs typeface="Times New Roman" panose="02020603050405020304" pitchFamily="18" charset="0"/>
              </a:rPr>
              <a:t>¿Cuáles son los Requisitos para ser Cliente con Pleno y Oportuno Cumplimiento de Pago (CPOP)?</a:t>
            </a:r>
            <a:br>
              <a:rPr lang="en-US" sz="5400" b="1" dirty="0">
                <a:solidFill>
                  <a:schemeClr val="bg1"/>
                </a:solidFill>
                <a:effectLst>
                  <a:outerShdw blurRad="38100" dist="38100" dir="2700000" algn="tl">
                    <a:srgbClr val="000000">
                      <a:alpha val="43137"/>
                    </a:srgbClr>
                  </a:outerShdw>
                </a:effectLst>
              </a:rPr>
            </a:b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120852" y="1304515"/>
            <a:ext cx="7361496" cy="3962400"/>
          </a:xfrm>
        </p:spPr>
        <p:txBody>
          <a:bodyPr>
            <a:normAutofit/>
          </a:bodyPr>
          <a:lstStyle/>
          <a:p>
            <a:pPr marL="0" indent="0" algn="just">
              <a:lnSpc>
                <a:spcPct val="107000"/>
              </a:lnSpc>
              <a:spcAft>
                <a:spcPts val="800"/>
              </a:spcAft>
              <a:buNone/>
              <a:tabLst>
                <a:tab pos="624840" algn="l"/>
              </a:tabLst>
            </a:pPr>
            <a:r>
              <a:rPr lang="es-ES" sz="2800" dirty="0">
                <a:solidFill>
                  <a:schemeClr val="accent5">
                    <a:lumMod val="50000"/>
                  </a:schemeClr>
                </a:solidFill>
                <a:latin typeface="Times New Roman" panose="02020603050405020304" pitchFamily="18" charset="0"/>
                <a:cs typeface="Times New Roman" panose="02020603050405020304" pitchFamily="18" charset="0"/>
              </a:rPr>
              <a:t>1. Aquellos prestatarios que en los últimos 5 años presentan un historial crediticio intachable, tras haber sido deudores de uno o varios créditos que hayan sido reportados a la </a:t>
            </a:r>
            <a:r>
              <a:rPr lang="es-ES" sz="2800" b="1" i="1" dirty="0">
                <a:solidFill>
                  <a:schemeClr val="accent5">
                    <a:lumMod val="50000"/>
                  </a:schemeClr>
                </a:solidFill>
                <a:latin typeface="Times New Roman" panose="02020603050405020304" pitchFamily="18" charset="0"/>
                <a:cs typeface="Times New Roman" panose="02020603050405020304" pitchFamily="18" charset="0"/>
              </a:rPr>
              <a:t>Central de Información Crediticia (CIC) </a:t>
            </a:r>
            <a:r>
              <a:rPr lang="es-ES" sz="2800" dirty="0">
                <a:solidFill>
                  <a:schemeClr val="accent5">
                    <a:lumMod val="50000"/>
                  </a:schemeClr>
                </a:solidFill>
                <a:latin typeface="Times New Roman" panose="02020603050405020304" pitchFamily="18" charset="0"/>
                <a:cs typeface="Times New Roman" panose="02020603050405020304" pitchFamily="18" charset="0"/>
              </a:rPr>
              <a:t>por las entidades financieras, como vigentes por al menos 24 meses continuos o discontinuos.</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a:p>
            <a:pPr marL="0" indent="0" algn="just">
              <a:lnSpc>
                <a:spcPct val="107000"/>
              </a:lnSpc>
              <a:spcAft>
                <a:spcPts val="800"/>
              </a:spcAft>
              <a:buNone/>
              <a:tabLst>
                <a:tab pos="624840" algn="l"/>
              </a:tabLst>
            </a:pPr>
            <a:endParaRPr lang="es-BO"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5D55464-39B5-38E8-BC2C-DD290548EAC0}"/>
              </a:ext>
            </a:extLst>
          </p:cNvPr>
          <p:cNvPicPr>
            <a:picLocks noChangeAspect="1"/>
          </p:cNvPicPr>
          <p:nvPr/>
        </p:nvPicPr>
        <p:blipFill rotWithShape="1">
          <a:blip r:embed="rId2"/>
          <a:srcRect l="31430" t="32717" r="34459" b="27004"/>
          <a:stretch>
            <a:fillRect/>
          </a:stretch>
        </p:blipFill>
        <p:spPr>
          <a:xfrm>
            <a:off x="8196922" y="1088206"/>
            <a:ext cx="3226526" cy="3423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6383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851" y="1094554"/>
            <a:ext cx="11596255" cy="209960"/>
          </a:xfrm>
        </p:spPr>
        <p:txBody>
          <a:bodyPr>
            <a:normAutofit fontScale="90000"/>
          </a:bodyPr>
          <a:lstStyle/>
          <a:p>
            <a:r>
              <a:rPr lang="es-ES" sz="3300" b="1" u="sng" dirty="0">
                <a:solidFill>
                  <a:schemeClr val="accent6">
                    <a:lumMod val="50000"/>
                  </a:schemeClr>
                </a:solidFill>
                <a:latin typeface="Times New Roman" panose="02020603050405020304" pitchFamily="18" charset="0"/>
                <a:cs typeface="Times New Roman" panose="02020603050405020304" pitchFamily="18" charset="0"/>
              </a:rPr>
              <a:t>¿Cuáles son los Requisitos para ser Cliente con Pleno y Oportuno Cumplimiento de Pago (CPOP)?</a:t>
            </a:r>
            <a:br>
              <a:rPr lang="en-US" sz="5400" b="1" dirty="0">
                <a:solidFill>
                  <a:schemeClr val="bg1"/>
                </a:solidFill>
                <a:effectLst>
                  <a:outerShdw blurRad="38100" dist="38100" dir="2700000" algn="tl">
                    <a:srgbClr val="000000">
                      <a:alpha val="43137"/>
                    </a:srgbClr>
                  </a:outerShdw>
                </a:effectLst>
              </a:rPr>
            </a:b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sp>
        <p:nvSpPr>
          <p:cNvPr id="3" name="Marcador de contenido 2"/>
          <p:cNvSpPr>
            <a:spLocks noGrp="1"/>
          </p:cNvSpPr>
          <p:nvPr>
            <p:ph idx="1"/>
          </p:nvPr>
        </p:nvSpPr>
        <p:spPr>
          <a:xfrm>
            <a:off x="120852" y="1304514"/>
            <a:ext cx="11596254" cy="4014737"/>
          </a:xfrm>
        </p:spPr>
        <p:txBody>
          <a:bodyPr>
            <a:noAutofit/>
          </a:bodyPr>
          <a:lstStyle/>
          <a:p>
            <a:pPr marL="0" indent="0" algn="just">
              <a:lnSpc>
                <a:spcPct val="107000"/>
              </a:lnSpc>
              <a:spcAft>
                <a:spcPts val="800"/>
              </a:spcAft>
              <a:buNone/>
            </a:pPr>
            <a:r>
              <a:rPr lang="es-BO" sz="2900" kern="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El estado de sus operaciones crediticias, en todos los meses reportados, muestra que éstas se encuentran registradas contablemente en la cuenta 131.00 “Cartera Vigente”, conforme a la nomenclatura establecida en el Manual de Cuenta para Entidades Financieras (MCEF)</a:t>
            </a:r>
            <a:endParaRPr lang="es-BO" sz="29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es-BO" sz="2900" kern="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En los veinticuatro (24) reportes, la diferencia entre la fecha programada para el pago de la cuota y la fecha en que realizo el pago de la misma, no es mayor a tres (3) días, en no más de dos (2) cuotas continuas o cuatro (4) discontinuas.</a:t>
            </a:r>
            <a:endParaRPr lang="es-BO" sz="29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6000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852" y="1381125"/>
            <a:ext cx="11596255" cy="209960"/>
          </a:xfrm>
        </p:spPr>
        <p:txBody>
          <a:bodyPr>
            <a:normAutofit fontScale="90000"/>
          </a:bodyPr>
          <a:lstStyle/>
          <a:p>
            <a:r>
              <a:rPr lang="es-ES" sz="3300" b="1" u="sng" dirty="0">
                <a:solidFill>
                  <a:schemeClr val="accent6">
                    <a:lumMod val="50000"/>
                  </a:schemeClr>
                </a:solidFill>
                <a:latin typeface="Times New Roman" panose="02020603050405020304" pitchFamily="18" charset="0"/>
                <a:cs typeface="Times New Roman" panose="02020603050405020304" pitchFamily="18" charset="0"/>
              </a:rPr>
              <a:t>¿Cuáles son los beneficios de ser un Cliente con Pleno y Oportuno Cumplimiento de Pago (CPOP)?</a:t>
            </a:r>
            <a:br>
              <a:rPr lang="en-US" sz="5400" b="1" dirty="0">
                <a:solidFill>
                  <a:schemeClr val="bg1"/>
                </a:solidFill>
                <a:effectLst>
                  <a:outerShdw blurRad="38100" dist="38100" dir="2700000" algn="tl">
                    <a:srgbClr val="000000">
                      <a:alpha val="43137"/>
                    </a:srgbClr>
                  </a:outerShdw>
                </a:effectLst>
              </a:rPr>
            </a:br>
            <a:br>
              <a:rPr lang="en-US" sz="5400" b="1" dirty="0">
                <a:solidFill>
                  <a:schemeClr val="bg1"/>
                </a:solidFill>
                <a:effectLst>
                  <a:outerShdw blurRad="38100" dist="38100" dir="2700000" algn="tl">
                    <a:srgbClr val="000000">
                      <a:alpha val="43137"/>
                    </a:srgbClr>
                  </a:outerShdw>
                </a:effectLst>
              </a:rPr>
            </a:br>
            <a:br>
              <a:rPr lang="en-US" sz="5400" b="1" dirty="0">
                <a:solidFill>
                  <a:schemeClr val="bg1"/>
                </a:solidFill>
                <a:effectLst>
                  <a:outerShdw blurRad="38100" dist="38100" dir="2700000" algn="tl">
                    <a:srgbClr val="000000">
                      <a:alpha val="43137"/>
                    </a:srgbClr>
                  </a:outerShdw>
                </a:effectLst>
              </a:rPr>
            </a:br>
            <a:r>
              <a:rPr lang="es-BO" sz="5000" b="1" u="sng" dirty="0">
                <a:solidFill>
                  <a:schemeClr val="accent6">
                    <a:lumMod val="50000"/>
                  </a:schemeClr>
                </a:solidFill>
                <a:latin typeface="Times New Roman" panose="02020603050405020304" pitchFamily="18" charset="0"/>
                <a:cs typeface="Times New Roman" panose="02020603050405020304" pitchFamily="18" charset="0"/>
              </a:rPr>
              <a:t> </a:t>
            </a:r>
            <a:endParaRPr lang="es-BO" sz="5000" b="1" dirty="0">
              <a:solidFill>
                <a:schemeClr val="accent6">
                  <a:lumMod val="50000"/>
                </a:schemeClr>
              </a:solidFill>
            </a:endParaRPr>
          </a:p>
        </p:txBody>
      </p:sp>
      <p:pic>
        <p:nvPicPr>
          <p:cNvPr id="5" name="Imagen 4">
            <a:extLst>
              <a:ext uri="{FF2B5EF4-FFF2-40B4-BE49-F238E27FC236}">
                <a16:creationId xmlns:a16="http://schemas.microsoft.com/office/drawing/2014/main" id="{598271FE-5C78-203F-BC67-47A7F088CECE}"/>
              </a:ext>
            </a:extLst>
          </p:cNvPr>
          <p:cNvPicPr>
            <a:picLocks noChangeAspect="1"/>
          </p:cNvPicPr>
          <p:nvPr/>
        </p:nvPicPr>
        <p:blipFill rotWithShape="1">
          <a:blip r:embed="rId2"/>
          <a:srcRect l="34590" t="41822" r="33407" b="18571"/>
          <a:stretch>
            <a:fillRect/>
          </a:stretch>
        </p:blipFill>
        <p:spPr>
          <a:xfrm>
            <a:off x="2842676" y="1055693"/>
            <a:ext cx="6152606" cy="4421182"/>
          </a:xfrm>
          <a:prstGeom prst="rect">
            <a:avLst/>
          </a:prstGeom>
        </p:spPr>
      </p:pic>
    </p:spTree>
    <p:extLst>
      <p:ext uri="{BB962C8B-B14F-4D97-AF65-F5344CB8AC3E}">
        <p14:creationId xmlns:p14="http://schemas.microsoft.com/office/powerpoint/2010/main" val="1470605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1A7D6-4E1A-39D8-E74C-039C0FB0B17D}"/>
              </a:ext>
            </a:extLst>
          </p:cNvPr>
          <p:cNvSpPr>
            <a:spLocks noGrp="1"/>
          </p:cNvSpPr>
          <p:nvPr>
            <p:ph type="title"/>
          </p:nvPr>
        </p:nvSpPr>
        <p:spPr>
          <a:xfrm>
            <a:off x="238431" y="109486"/>
            <a:ext cx="11776587" cy="1325563"/>
          </a:xfrm>
        </p:spPr>
        <p:txBody>
          <a:bodyPr>
            <a:normAutofit fontScale="90000"/>
          </a:bodyPr>
          <a:lstStyle/>
          <a:p>
            <a:r>
              <a:rPr lang="es-ES" sz="4000" b="1" u="sng" dirty="0">
                <a:solidFill>
                  <a:schemeClr val="accent6">
                    <a:lumMod val="50000"/>
                  </a:schemeClr>
                </a:solidFill>
                <a:latin typeface="Times New Roman" panose="02020603050405020304" pitchFamily="18" charset="0"/>
                <a:cs typeface="Times New Roman" panose="02020603050405020304" pitchFamily="18" charset="0"/>
              </a:rPr>
              <a:t>¿Cómo afecta la mora al historial crediticio del consumidor financiero?</a:t>
            </a:r>
            <a:endParaRPr lang="es-BO" sz="4000" dirty="0"/>
          </a:p>
        </p:txBody>
      </p:sp>
      <p:sp>
        <p:nvSpPr>
          <p:cNvPr id="3" name="Marcador de contenido 2">
            <a:extLst>
              <a:ext uri="{FF2B5EF4-FFF2-40B4-BE49-F238E27FC236}">
                <a16:creationId xmlns:a16="http://schemas.microsoft.com/office/drawing/2014/main" id="{B4CF72B4-4242-295F-2A23-9E041F14DF03}"/>
              </a:ext>
            </a:extLst>
          </p:cNvPr>
          <p:cNvSpPr>
            <a:spLocks noGrp="1"/>
          </p:cNvSpPr>
          <p:nvPr>
            <p:ph idx="1"/>
          </p:nvPr>
        </p:nvSpPr>
        <p:spPr>
          <a:xfrm>
            <a:off x="238431" y="1573161"/>
            <a:ext cx="6683479" cy="3593925"/>
          </a:xfrm>
        </p:spPr>
        <p:txBody>
          <a:bodyPr/>
          <a:lstStyle/>
          <a:p>
            <a:pPr marL="0" indent="0">
              <a:buNone/>
            </a:pPr>
            <a:r>
              <a:rPr lang="es-ES" sz="2800" dirty="0">
                <a:solidFill>
                  <a:schemeClr val="accent5">
                    <a:lumMod val="50000"/>
                  </a:schemeClr>
                </a:solidFill>
                <a:latin typeface="Times New Roman" panose="02020603050405020304" pitchFamily="18" charset="0"/>
                <a:cs typeface="Times New Roman" panose="02020603050405020304" pitchFamily="18" charset="0"/>
              </a:rPr>
              <a:t>Las consecuencias de la mora al historial crediticio:</a:t>
            </a:r>
            <a:br>
              <a:rPr lang="es-ES" sz="2800" dirty="0">
                <a:solidFill>
                  <a:schemeClr val="accent5">
                    <a:lumMod val="50000"/>
                  </a:schemeClr>
                </a:solidFill>
                <a:latin typeface="Times New Roman" panose="02020603050405020304" pitchFamily="18" charset="0"/>
                <a:cs typeface="Times New Roman" panose="02020603050405020304" pitchFamily="18" charset="0"/>
              </a:rPr>
            </a:br>
            <a:r>
              <a:rPr lang="es-ES" sz="2800" b="1" i="1" dirty="0">
                <a:solidFill>
                  <a:schemeClr val="accent5">
                    <a:lumMod val="50000"/>
                  </a:schemeClr>
                </a:solidFill>
                <a:latin typeface="Times New Roman" panose="02020603050405020304" pitchFamily="18" charset="0"/>
                <a:cs typeface="Times New Roman" panose="02020603050405020304" pitchFamily="18" charset="0"/>
              </a:rPr>
              <a:t> * No gozar de los beneficios de Clientes con Pleno y Oportuno Cumplimiento de Pago (CPOP).</a:t>
            </a:r>
            <a:br>
              <a:rPr lang="en-US" sz="2800" b="1" i="1" dirty="0">
                <a:solidFill>
                  <a:schemeClr val="accent5">
                    <a:lumMod val="50000"/>
                  </a:schemeClr>
                </a:solidFill>
                <a:latin typeface="Times New Roman" panose="02020603050405020304" pitchFamily="18" charset="0"/>
                <a:cs typeface="Times New Roman" panose="02020603050405020304" pitchFamily="18" charset="0"/>
              </a:rPr>
            </a:br>
            <a:r>
              <a:rPr lang="es-ES" sz="2800" b="1" i="1" dirty="0">
                <a:solidFill>
                  <a:schemeClr val="accent5">
                    <a:lumMod val="50000"/>
                  </a:schemeClr>
                </a:solidFill>
                <a:latin typeface="Times New Roman" panose="02020603050405020304" pitchFamily="18" charset="0"/>
                <a:cs typeface="Times New Roman" panose="02020603050405020304" pitchFamily="18" charset="0"/>
              </a:rPr>
              <a:t> * No acceder a otros créditos dentro el sistema financiero</a:t>
            </a:r>
            <a:endParaRPr lang="es-BO"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2E797E02-87FB-EBE8-CE99-A4C0165E8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523" y="1753118"/>
            <a:ext cx="4271554" cy="3234009"/>
          </a:xfrm>
          <a:prstGeom prst="rect">
            <a:avLst/>
          </a:prstGeom>
        </p:spPr>
      </p:pic>
    </p:spTree>
    <p:extLst>
      <p:ext uri="{BB962C8B-B14F-4D97-AF65-F5344CB8AC3E}">
        <p14:creationId xmlns:p14="http://schemas.microsoft.com/office/powerpoint/2010/main" val="115276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79" y="169817"/>
            <a:ext cx="11596255" cy="928339"/>
          </a:xfrm>
        </p:spPr>
        <p:txBody>
          <a:bodyPr>
            <a:normAutofit/>
          </a:bodyPr>
          <a:lstStyle/>
          <a:p>
            <a:r>
              <a:rPr lang="es-BO" sz="5400" b="1" u="sng" dirty="0">
                <a:solidFill>
                  <a:schemeClr val="accent6">
                    <a:lumMod val="50000"/>
                  </a:schemeClr>
                </a:solidFill>
                <a:latin typeface="Times New Roman" panose="02020603050405020304" pitchFamily="18" charset="0"/>
                <a:cs typeface="Times New Roman" panose="02020603050405020304" pitchFamily="18" charset="0"/>
              </a:rPr>
              <a:t>Objetivos Específicos</a:t>
            </a:r>
            <a:endParaRPr lang="es-BO" sz="5300" b="1" u="sng" dirty="0">
              <a:solidFill>
                <a:schemeClr val="accent6">
                  <a:lumMod val="50000"/>
                </a:schemeClr>
              </a:solidFill>
            </a:endParaRPr>
          </a:p>
        </p:txBody>
      </p:sp>
      <p:sp>
        <p:nvSpPr>
          <p:cNvPr id="3" name="Marcador de contenido 2"/>
          <p:cNvSpPr>
            <a:spLocks noGrp="1"/>
          </p:cNvSpPr>
          <p:nvPr>
            <p:ph idx="1"/>
          </p:nvPr>
        </p:nvSpPr>
        <p:spPr>
          <a:xfrm>
            <a:off x="249380" y="1351460"/>
            <a:ext cx="11596255" cy="4088675"/>
          </a:xfrm>
        </p:spPr>
        <p:txBody>
          <a:bodyPr>
            <a:noAutofit/>
          </a:bodyPr>
          <a:lstStyle/>
          <a:p>
            <a:pPr algn="just"/>
            <a:r>
              <a:rPr lang="es-BO" sz="3200" dirty="0">
                <a:solidFill>
                  <a:srgbClr val="002060"/>
                </a:solidFill>
                <a:latin typeface="Times New Roman" panose="02020603050405020304" pitchFamily="18" charset="0"/>
                <a:cs typeface="Times New Roman" panose="02020603050405020304" pitchFamily="18" charset="0"/>
              </a:rPr>
              <a:t>Es importante conocer las bases que sustentan el accionar de cada Entidad Financiera en cuanto a normativa sobre las reprogramaciones y refinanciamientos a las operaciones que tuvieron cuotas diferidas.</a:t>
            </a:r>
          </a:p>
          <a:p>
            <a:pPr algn="just"/>
            <a:r>
              <a:rPr lang="es-BO" sz="3200" dirty="0">
                <a:solidFill>
                  <a:srgbClr val="002060"/>
                </a:solidFill>
                <a:latin typeface="Times New Roman" panose="02020603050405020304" pitchFamily="18" charset="0"/>
                <a:cs typeface="Times New Roman" panose="02020603050405020304" pitchFamily="18" charset="0"/>
              </a:rPr>
              <a:t>Los procedimientos y accionar de cada institución para brindar las mejores alternativas a los prestatarios.</a:t>
            </a:r>
          </a:p>
          <a:p>
            <a:pPr algn="just"/>
            <a:r>
              <a:rPr lang="es-BO" sz="3200" dirty="0">
                <a:solidFill>
                  <a:srgbClr val="002060"/>
                </a:solidFill>
                <a:latin typeface="Times New Roman" panose="02020603050405020304" pitchFamily="18" charset="0"/>
                <a:cs typeface="Times New Roman" panose="02020603050405020304" pitchFamily="18" charset="0"/>
              </a:rPr>
              <a:t>Generar una adecuada interpretación de la normativa para evitar errores en su interpretación.</a:t>
            </a:r>
          </a:p>
        </p:txBody>
      </p:sp>
    </p:spTree>
    <p:extLst>
      <p:ext uri="{BB962C8B-B14F-4D97-AF65-F5344CB8AC3E}">
        <p14:creationId xmlns:p14="http://schemas.microsoft.com/office/powerpoint/2010/main" val="3819273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1A7D6-4E1A-39D8-E74C-039C0FB0B17D}"/>
              </a:ext>
            </a:extLst>
          </p:cNvPr>
          <p:cNvSpPr>
            <a:spLocks noGrp="1"/>
          </p:cNvSpPr>
          <p:nvPr>
            <p:ph type="title"/>
          </p:nvPr>
        </p:nvSpPr>
        <p:spPr>
          <a:xfrm>
            <a:off x="238431" y="303501"/>
            <a:ext cx="11776587" cy="932733"/>
          </a:xfrm>
        </p:spPr>
        <p:txBody>
          <a:bodyPr>
            <a:normAutofit fontScale="90000"/>
          </a:bodyPr>
          <a:lstStyle/>
          <a:p>
            <a:r>
              <a:rPr lang="es-ES" sz="4000" b="1" u="sng" dirty="0">
                <a:solidFill>
                  <a:schemeClr val="accent6">
                    <a:lumMod val="50000"/>
                  </a:schemeClr>
                </a:solidFill>
                <a:latin typeface="Times New Roman" panose="02020603050405020304" pitchFamily="18" charset="0"/>
                <a:cs typeface="Times New Roman" panose="02020603050405020304" pitchFamily="18" charset="0"/>
              </a:rPr>
              <a:t>¿Qué es la Central de Información Crediticia (CIC)?</a:t>
            </a:r>
            <a:br>
              <a:rPr lang="en-US" sz="4000" b="1" dirty="0">
                <a:solidFill>
                  <a:schemeClr val="bg1"/>
                </a:solidFill>
                <a:effectLst>
                  <a:outerShdw blurRad="38100" dist="38100" dir="2700000" algn="tl">
                    <a:srgbClr val="000000">
                      <a:alpha val="43137"/>
                    </a:srgbClr>
                  </a:outerShdw>
                </a:effectLst>
              </a:rPr>
            </a:br>
            <a:endParaRPr lang="es-BO" sz="4000" dirty="0"/>
          </a:p>
        </p:txBody>
      </p:sp>
      <p:sp>
        <p:nvSpPr>
          <p:cNvPr id="6" name="CuadroTexto 5">
            <a:extLst>
              <a:ext uri="{FF2B5EF4-FFF2-40B4-BE49-F238E27FC236}">
                <a16:creationId xmlns:a16="http://schemas.microsoft.com/office/drawing/2014/main" id="{190DF442-F325-A0B9-56E8-4E488B975D44}"/>
              </a:ext>
            </a:extLst>
          </p:cNvPr>
          <p:cNvSpPr txBox="1"/>
          <p:nvPr/>
        </p:nvSpPr>
        <p:spPr>
          <a:xfrm>
            <a:off x="334297" y="1140541"/>
            <a:ext cx="11680721" cy="3341107"/>
          </a:xfrm>
          <a:prstGeom prst="rect">
            <a:avLst/>
          </a:prstGeom>
          <a:noFill/>
        </p:spPr>
        <p:txBody>
          <a:bodyPr wrap="square">
            <a:spAutoFit/>
          </a:bodyPr>
          <a:lstStyle/>
          <a:p>
            <a:pPr algn="just">
              <a:lnSpc>
                <a:spcPct val="107000"/>
              </a:lnSpc>
              <a:spcAft>
                <a:spcPts val="800"/>
              </a:spcAft>
            </a:pPr>
            <a:r>
              <a:rPr lang="es-ES" sz="40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Es un sistema integrado en el cual se reportan a todos los clientes que solicitaron un crédito y están pagando actualmente un préstamo. En cuya base de datos se puede ver el comportamiento crediticio de los consumidores financieros</a:t>
            </a:r>
            <a:endParaRPr lang="es-BO" sz="4000"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597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1A7D6-4E1A-39D8-E74C-039C0FB0B17D}"/>
              </a:ext>
            </a:extLst>
          </p:cNvPr>
          <p:cNvSpPr>
            <a:spLocks noGrp="1"/>
          </p:cNvSpPr>
          <p:nvPr>
            <p:ph type="title"/>
          </p:nvPr>
        </p:nvSpPr>
        <p:spPr>
          <a:xfrm>
            <a:off x="238431" y="303339"/>
            <a:ext cx="11776587" cy="932733"/>
          </a:xfrm>
        </p:spPr>
        <p:txBody>
          <a:bodyPr>
            <a:normAutofit fontScale="90000"/>
          </a:bodyPr>
          <a:lstStyle/>
          <a:p>
            <a:r>
              <a:rPr lang="es-ES" sz="4000" b="1" u="sng" dirty="0">
                <a:solidFill>
                  <a:schemeClr val="accent6">
                    <a:lumMod val="50000"/>
                  </a:schemeClr>
                </a:solidFill>
                <a:latin typeface="Times New Roman" panose="02020603050405020304" pitchFamily="18" charset="0"/>
                <a:cs typeface="Times New Roman" panose="02020603050405020304" pitchFamily="18" charset="0"/>
              </a:rPr>
              <a:t>¿Qué es la Central de Información Crediticia (CIC)?</a:t>
            </a:r>
            <a:br>
              <a:rPr lang="en-US" sz="4000" b="1" dirty="0">
                <a:solidFill>
                  <a:schemeClr val="bg1"/>
                </a:solidFill>
                <a:effectLst>
                  <a:outerShdw blurRad="38100" dist="38100" dir="2700000" algn="tl">
                    <a:srgbClr val="000000">
                      <a:alpha val="43137"/>
                    </a:srgbClr>
                  </a:outerShdw>
                </a:effectLst>
              </a:rPr>
            </a:br>
            <a:endParaRPr lang="es-BO" sz="4000" dirty="0"/>
          </a:p>
        </p:txBody>
      </p:sp>
      <p:sp>
        <p:nvSpPr>
          <p:cNvPr id="3" name="Marcador de contenido 2">
            <a:extLst>
              <a:ext uri="{FF2B5EF4-FFF2-40B4-BE49-F238E27FC236}">
                <a16:creationId xmlns:a16="http://schemas.microsoft.com/office/drawing/2014/main" id="{B4CF72B4-4242-295F-2A23-9E041F14DF03}"/>
              </a:ext>
            </a:extLst>
          </p:cNvPr>
          <p:cNvSpPr>
            <a:spLocks noGrp="1"/>
          </p:cNvSpPr>
          <p:nvPr>
            <p:ph idx="1"/>
          </p:nvPr>
        </p:nvSpPr>
        <p:spPr>
          <a:xfrm>
            <a:off x="238431" y="1002891"/>
            <a:ext cx="10360743" cy="4203526"/>
          </a:xfrm>
        </p:spPr>
        <p:txBody>
          <a:bodyPr>
            <a:normAutofit/>
          </a:bodyPr>
          <a:lstStyle/>
          <a:p>
            <a:pPr marL="0" indent="0">
              <a:buNone/>
            </a:pPr>
            <a:endParaRPr lang="es-B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BO"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190DF442-F325-A0B9-56E8-4E488B975D44}"/>
              </a:ext>
            </a:extLst>
          </p:cNvPr>
          <p:cNvSpPr txBox="1"/>
          <p:nvPr/>
        </p:nvSpPr>
        <p:spPr>
          <a:xfrm>
            <a:off x="334297" y="1185212"/>
            <a:ext cx="11680721" cy="4487575"/>
          </a:xfrm>
          <a:prstGeom prst="rect">
            <a:avLst/>
          </a:prstGeom>
          <a:noFill/>
        </p:spPr>
        <p:txBody>
          <a:bodyPr wrap="square">
            <a:spAutoFit/>
          </a:bodyPr>
          <a:lstStyle/>
          <a:p>
            <a:pPr algn="just">
              <a:lnSpc>
                <a:spcPct val="107000"/>
              </a:lnSpc>
              <a:spcAft>
                <a:spcPts val="800"/>
              </a:spcAft>
            </a:pPr>
            <a:r>
              <a:rPr lang="es-ES" sz="2500" b="1"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¿Quiénes reportan a la Central de Información Crediticia (CIC)? </a:t>
            </a:r>
            <a:endParaRPr lang="es-BO" sz="2500" b="1"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ES"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Todas las entidades que cuentan con licencia de funcionamiento otorgada por ASFI, reportan a la CIC, es decir: </a:t>
            </a:r>
            <a:endParaRPr lang="es-BO"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Bancos Múltiples </a:t>
            </a:r>
            <a:endParaRPr lang="es-BO"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Bancos Pyme </a:t>
            </a:r>
            <a:endParaRPr lang="es-BO"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Cooperativas de Ahorro y Crédito</a:t>
            </a:r>
            <a:endParaRPr lang="es-BO"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Entidades Financieras de Vivienda </a:t>
            </a:r>
            <a:endParaRPr lang="es-BO"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Instituciones Financieras de Desarrollo </a:t>
            </a:r>
            <a:endParaRPr lang="es-BO"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tabLst>
                <a:tab pos="457200" algn="l"/>
              </a:tabLst>
            </a:pPr>
            <a:r>
              <a:rPr lang="es-ES"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Banco de Desarrollo Productivo</a:t>
            </a:r>
            <a:endParaRPr lang="es-BO" sz="2500" i="1" kern="100" dirty="0">
              <a:solidFill>
                <a:schemeClr val="accent5">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487A1936-A5A8-BD57-CCF8-F830F68B2E09}"/>
              </a:ext>
            </a:extLst>
          </p:cNvPr>
          <p:cNvPicPr>
            <a:picLocks noChangeAspect="1"/>
          </p:cNvPicPr>
          <p:nvPr/>
        </p:nvPicPr>
        <p:blipFill rotWithShape="1">
          <a:blip r:embed="rId2"/>
          <a:srcRect l="24632" t="22590" r="51071" b="43794"/>
          <a:stretch>
            <a:fillRect/>
          </a:stretch>
        </p:blipFill>
        <p:spPr>
          <a:xfrm>
            <a:off x="7263668" y="2843306"/>
            <a:ext cx="4043428" cy="2596296"/>
          </a:xfrm>
          <a:prstGeom prst="rect">
            <a:avLst/>
          </a:prstGeom>
        </p:spPr>
      </p:pic>
    </p:spTree>
    <p:extLst>
      <p:ext uri="{BB962C8B-B14F-4D97-AF65-F5344CB8AC3E}">
        <p14:creationId xmlns:p14="http://schemas.microsoft.com/office/powerpoint/2010/main" val="251626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1A7D6-4E1A-39D8-E74C-039C0FB0B17D}"/>
              </a:ext>
            </a:extLst>
          </p:cNvPr>
          <p:cNvSpPr>
            <a:spLocks noGrp="1"/>
          </p:cNvSpPr>
          <p:nvPr>
            <p:ph type="title"/>
          </p:nvPr>
        </p:nvSpPr>
        <p:spPr>
          <a:xfrm>
            <a:off x="238431" y="536524"/>
            <a:ext cx="11776587" cy="932733"/>
          </a:xfrm>
        </p:spPr>
        <p:txBody>
          <a:bodyPr>
            <a:normAutofit fontScale="90000"/>
          </a:bodyPr>
          <a:lstStyle/>
          <a:p>
            <a:r>
              <a:rPr lang="es-ES" sz="4000" b="1" u="sng" dirty="0">
                <a:solidFill>
                  <a:schemeClr val="accent6">
                    <a:lumMod val="50000"/>
                  </a:schemeClr>
                </a:solidFill>
                <a:latin typeface="Times New Roman" panose="02020603050405020304" pitchFamily="18" charset="0"/>
                <a:cs typeface="Times New Roman" panose="02020603050405020304" pitchFamily="18" charset="0"/>
              </a:rPr>
              <a:t>¿Qué información remiten las Entidades Supervisadas?</a:t>
            </a:r>
            <a:br>
              <a:rPr lang="en-US" sz="4000" b="1" u="sng" dirty="0">
                <a:solidFill>
                  <a:schemeClr val="accent6">
                    <a:lumMod val="50000"/>
                  </a:schemeClr>
                </a:solidFill>
                <a:latin typeface="Times New Roman" panose="02020603050405020304" pitchFamily="18" charset="0"/>
                <a:cs typeface="Times New Roman" panose="02020603050405020304" pitchFamily="18" charset="0"/>
              </a:rPr>
            </a:br>
            <a:br>
              <a:rPr lang="en-US" sz="4000" b="1" dirty="0">
                <a:solidFill>
                  <a:schemeClr val="bg1"/>
                </a:solidFill>
                <a:effectLst>
                  <a:outerShdw blurRad="38100" dist="38100" dir="2700000" algn="tl">
                    <a:srgbClr val="000000">
                      <a:alpha val="43137"/>
                    </a:srgbClr>
                  </a:outerShdw>
                </a:effectLst>
              </a:rPr>
            </a:br>
            <a:endParaRPr lang="es-BO" sz="4000" dirty="0"/>
          </a:p>
        </p:txBody>
      </p:sp>
      <p:sp>
        <p:nvSpPr>
          <p:cNvPr id="3" name="Marcador de contenido 2">
            <a:extLst>
              <a:ext uri="{FF2B5EF4-FFF2-40B4-BE49-F238E27FC236}">
                <a16:creationId xmlns:a16="http://schemas.microsoft.com/office/drawing/2014/main" id="{B4CF72B4-4242-295F-2A23-9E041F14DF03}"/>
              </a:ext>
            </a:extLst>
          </p:cNvPr>
          <p:cNvSpPr>
            <a:spLocks noGrp="1"/>
          </p:cNvSpPr>
          <p:nvPr>
            <p:ph idx="1"/>
          </p:nvPr>
        </p:nvSpPr>
        <p:spPr>
          <a:xfrm>
            <a:off x="238431" y="1002891"/>
            <a:ext cx="10360743" cy="4203526"/>
          </a:xfrm>
        </p:spPr>
        <p:txBody>
          <a:bodyPr>
            <a:normAutofit/>
          </a:bodyPr>
          <a:lstStyle/>
          <a:p>
            <a:pPr marL="0" indent="0">
              <a:buNone/>
            </a:pPr>
            <a:endParaRPr lang="es-BO"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BO"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A6080AC0-FDB8-0019-0922-08564AE7D238}"/>
              </a:ext>
            </a:extLst>
          </p:cNvPr>
          <p:cNvPicPr>
            <a:picLocks noChangeAspect="1"/>
          </p:cNvPicPr>
          <p:nvPr/>
        </p:nvPicPr>
        <p:blipFill rotWithShape="1">
          <a:blip r:embed="rId2"/>
          <a:srcRect l="46720" t="24196" r="26975" b="6293"/>
          <a:stretch>
            <a:fillRect/>
          </a:stretch>
        </p:blipFill>
        <p:spPr>
          <a:xfrm>
            <a:off x="5418802" y="1002891"/>
            <a:ext cx="4369112" cy="5772558"/>
          </a:xfrm>
          <a:prstGeom prst="rect">
            <a:avLst/>
          </a:prstGeom>
        </p:spPr>
      </p:pic>
      <p:pic>
        <p:nvPicPr>
          <p:cNvPr id="5" name="Imagen 4">
            <a:extLst>
              <a:ext uri="{FF2B5EF4-FFF2-40B4-BE49-F238E27FC236}">
                <a16:creationId xmlns:a16="http://schemas.microsoft.com/office/drawing/2014/main" id="{504F8417-5AEC-9DB0-5F6E-40A6081D6605}"/>
              </a:ext>
            </a:extLst>
          </p:cNvPr>
          <p:cNvPicPr>
            <a:picLocks noChangeAspect="1"/>
          </p:cNvPicPr>
          <p:nvPr/>
        </p:nvPicPr>
        <p:blipFill rotWithShape="1">
          <a:blip r:embed="rId3"/>
          <a:srcRect l="22725" t="26518" r="53079" b="26340"/>
          <a:stretch>
            <a:fillRect/>
          </a:stretch>
        </p:blipFill>
        <p:spPr>
          <a:xfrm>
            <a:off x="826162" y="2406513"/>
            <a:ext cx="3148149" cy="3448596"/>
          </a:xfrm>
          <a:prstGeom prst="rect">
            <a:avLst/>
          </a:prstGeom>
        </p:spPr>
      </p:pic>
    </p:spTree>
    <p:extLst>
      <p:ext uri="{BB962C8B-B14F-4D97-AF65-F5344CB8AC3E}">
        <p14:creationId xmlns:p14="http://schemas.microsoft.com/office/powerpoint/2010/main" val="3209206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1A7D6-4E1A-39D8-E74C-039C0FB0B17D}"/>
              </a:ext>
            </a:extLst>
          </p:cNvPr>
          <p:cNvSpPr>
            <a:spLocks noGrp="1"/>
          </p:cNvSpPr>
          <p:nvPr>
            <p:ph type="title"/>
          </p:nvPr>
        </p:nvSpPr>
        <p:spPr>
          <a:xfrm>
            <a:off x="79886" y="883443"/>
            <a:ext cx="11776587" cy="932733"/>
          </a:xfrm>
        </p:spPr>
        <p:txBody>
          <a:bodyPr>
            <a:normAutofit fontScale="90000"/>
          </a:bodyPr>
          <a:lstStyle/>
          <a:p>
            <a:r>
              <a:rPr lang="es-ES" sz="4000" b="1" u="sng" dirty="0">
                <a:solidFill>
                  <a:schemeClr val="accent6">
                    <a:lumMod val="50000"/>
                  </a:schemeClr>
                </a:solidFill>
                <a:latin typeface="Times New Roman" panose="02020603050405020304" pitchFamily="18" charset="0"/>
                <a:cs typeface="Times New Roman" panose="02020603050405020304" pitchFamily="18" charset="0"/>
              </a:rPr>
              <a:t>¿Es usted un Cliente con Pleno y Oportuno Cumplimiento de Pago?</a:t>
            </a:r>
            <a:br>
              <a:rPr lang="en-US" sz="4000" b="1" dirty="0">
                <a:solidFill>
                  <a:schemeClr val="bg1"/>
                </a:solidFill>
                <a:effectLst>
                  <a:outerShdw blurRad="38100" dist="38100" dir="2700000" algn="tl">
                    <a:srgbClr val="000000">
                      <a:alpha val="43137"/>
                    </a:srgbClr>
                  </a:outerShdw>
                </a:effectLst>
              </a:rPr>
            </a:br>
            <a:br>
              <a:rPr lang="en-US" sz="4000" b="1" u="sng" dirty="0">
                <a:solidFill>
                  <a:schemeClr val="accent6">
                    <a:lumMod val="50000"/>
                  </a:schemeClr>
                </a:solidFill>
                <a:latin typeface="Times New Roman" panose="02020603050405020304" pitchFamily="18" charset="0"/>
                <a:cs typeface="Times New Roman" panose="02020603050405020304" pitchFamily="18" charset="0"/>
              </a:rPr>
            </a:br>
            <a:br>
              <a:rPr lang="en-US" sz="4000" b="1" dirty="0">
                <a:solidFill>
                  <a:schemeClr val="bg1"/>
                </a:solidFill>
                <a:effectLst>
                  <a:outerShdw blurRad="38100" dist="38100" dir="2700000" algn="tl">
                    <a:srgbClr val="000000">
                      <a:alpha val="43137"/>
                    </a:srgbClr>
                  </a:outerShdw>
                </a:effectLst>
              </a:rPr>
            </a:br>
            <a:endParaRPr lang="es-BO" sz="4000" dirty="0"/>
          </a:p>
        </p:txBody>
      </p:sp>
      <p:pic>
        <p:nvPicPr>
          <p:cNvPr id="6" name="Imagen 5">
            <a:extLst>
              <a:ext uri="{FF2B5EF4-FFF2-40B4-BE49-F238E27FC236}">
                <a16:creationId xmlns:a16="http://schemas.microsoft.com/office/drawing/2014/main" id="{913088E9-9836-8CB1-4683-ACD69DFC77AE}"/>
              </a:ext>
            </a:extLst>
          </p:cNvPr>
          <p:cNvPicPr>
            <a:picLocks noChangeAspect="1"/>
          </p:cNvPicPr>
          <p:nvPr/>
        </p:nvPicPr>
        <p:blipFill rotWithShape="1">
          <a:blip r:embed="rId2"/>
          <a:srcRect l="28448" t="22411" r="29486" b="41298"/>
          <a:stretch>
            <a:fillRect/>
          </a:stretch>
        </p:blipFill>
        <p:spPr>
          <a:xfrm>
            <a:off x="79886" y="1221377"/>
            <a:ext cx="5754558" cy="4415245"/>
          </a:xfrm>
          <a:prstGeom prst="rect">
            <a:avLst/>
          </a:prstGeom>
        </p:spPr>
      </p:pic>
      <p:sp>
        <p:nvSpPr>
          <p:cNvPr id="9" name="CuadroTexto 8">
            <a:extLst>
              <a:ext uri="{FF2B5EF4-FFF2-40B4-BE49-F238E27FC236}">
                <a16:creationId xmlns:a16="http://schemas.microsoft.com/office/drawing/2014/main" id="{7B6EA598-0084-2153-CFA8-7250FC4FADBA}"/>
              </a:ext>
            </a:extLst>
          </p:cNvPr>
          <p:cNvSpPr txBox="1"/>
          <p:nvPr/>
        </p:nvSpPr>
        <p:spPr>
          <a:xfrm>
            <a:off x="7472516" y="2279775"/>
            <a:ext cx="4149213" cy="1785104"/>
          </a:xfrm>
          <a:prstGeom prst="rect">
            <a:avLst/>
          </a:prstGeom>
          <a:noFill/>
        </p:spPr>
        <p:txBody>
          <a:bodyPr wrap="square" rtlCol="0">
            <a:spAutoFit/>
          </a:bodyPr>
          <a:lstStyle/>
          <a:p>
            <a:pPr algn="just"/>
            <a:r>
              <a:rPr lang="es-ES" sz="22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 respondió afirmativamente en al menos 3 preguntas, probablemente, sea usted un Cliente con Pleno y Oportuno Cumplimiento de Pago (CPOP)!</a:t>
            </a:r>
            <a:endParaRPr lang="en-US" sz="2200"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Flecha: a la derecha con muesca 11">
            <a:extLst>
              <a:ext uri="{FF2B5EF4-FFF2-40B4-BE49-F238E27FC236}">
                <a16:creationId xmlns:a16="http://schemas.microsoft.com/office/drawing/2014/main" id="{2DB0EC3A-45D3-8A16-A00D-455B7111EDBC}"/>
              </a:ext>
            </a:extLst>
          </p:cNvPr>
          <p:cNvSpPr/>
          <p:nvPr/>
        </p:nvSpPr>
        <p:spPr>
          <a:xfrm>
            <a:off x="5834444" y="2803617"/>
            <a:ext cx="1356852" cy="737420"/>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BO" dirty="0">
              <a:solidFill>
                <a:schemeClr val="accent6">
                  <a:lumMod val="50000"/>
                </a:schemeClr>
              </a:solidFill>
            </a:endParaRPr>
          </a:p>
        </p:txBody>
      </p:sp>
    </p:spTree>
    <p:extLst>
      <p:ext uri="{BB962C8B-B14F-4D97-AF65-F5344CB8AC3E}">
        <p14:creationId xmlns:p14="http://schemas.microsoft.com/office/powerpoint/2010/main" val="301705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938" y="1447838"/>
            <a:ext cx="11596255" cy="240027"/>
          </a:xfrm>
        </p:spPr>
        <p:txBody>
          <a:bodyPr>
            <a:normAutofit fontScale="90000"/>
          </a:bodyPr>
          <a:lstStyle/>
          <a:p>
            <a:r>
              <a:rPr lang="es-ES" sz="5000" b="1" u="sng" dirty="0">
                <a:solidFill>
                  <a:schemeClr val="accent6">
                    <a:lumMod val="50000"/>
                  </a:schemeClr>
                </a:solidFill>
                <a:latin typeface="Times New Roman" panose="02020603050405020304" pitchFamily="18" charset="0"/>
                <a:cs typeface="Times New Roman" panose="02020603050405020304" pitchFamily="18" charset="0"/>
              </a:rPr>
              <a:t>RIESGOS Créditos de las Reprogramaciones para las EIF</a:t>
            </a:r>
            <a:br>
              <a:rPr lang="en-US" sz="7200" b="1" dirty="0">
                <a:solidFill>
                  <a:schemeClr val="bg1"/>
                </a:solidFill>
                <a:effectLst>
                  <a:outerShdw blurRad="38100" dist="38100" dir="2700000" algn="tl">
                    <a:srgbClr val="000000">
                      <a:alpha val="43137"/>
                    </a:srgbClr>
                  </a:outerShdw>
                </a:effectLst>
              </a:rPr>
            </a:br>
            <a:br>
              <a:rPr lang="es-BO" sz="7200" b="1" dirty="0">
                <a:solidFill>
                  <a:srgbClr val="0070C0"/>
                </a:solidFill>
                <a:latin typeface="Arial Black" panose="020B0A04020102020204" pitchFamily="34" charset="0"/>
                <a:cs typeface="Aharoni" panose="02010803020104030203" pitchFamily="2" charset="-79"/>
              </a:rPr>
            </a:br>
            <a:endParaRPr lang="es-BO" sz="7200" b="1" dirty="0">
              <a:solidFill>
                <a:schemeClr val="accent6">
                  <a:lumMod val="50000"/>
                </a:schemeClr>
              </a:solidFill>
            </a:endParaRPr>
          </a:p>
        </p:txBody>
      </p:sp>
      <p:sp>
        <p:nvSpPr>
          <p:cNvPr id="3" name="Marcador de contenido 2"/>
          <p:cNvSpPr>
            <a:spLocks noGrp="1"/>
          </p:cNvSpPr>
          <p:nvPr>
            <p:ph idx="1"/>
          </p:nvPr>
        </p:nvSpPr>
        <p:spPr>
          <a:xfrm>
            <a:off x="236318" y="1447838"/>
            <a:ext cx="11596255" cy="3986311"/>
          </a:xfrm>
        </p:spPr>
        <p:txBody>
          <a:bodyPr>
            <a:normAutofit fontScale="92500" lnSpcReduction="10000"/>
          </a:bodyPr>
          <a:lstStyle/>
          <a:p>
            <a:pPr marL="285750" indent="-285750" algn="just" fontAlgn="base">
              <a:buFont typeface="Wingdings" panose="05000000000000000000" pitchFamily="2" charset="2"/>
              <a:buChar char="ü"/>
            </a:pPr>
            <a:r>
              <a:rPr lang="es-BO" sz="3500" dirty="0">
                <a:solidFill>
                  <a:schemeClr val="accent5">
                    <a:lumMod val="50000"/>
                  </a:schemeClr>
                </a:solidFill>
                <a:latin typeface="Times New Roman" panose="02020603050405020304" pitchFamily="18" charset="0"/>
                <a:cs typeface="Times New Roman" panose="02020603050405020304" pitchFamily="18" charset="0"/>
              </a:rPr>
              <a:t>Perdida de la cultura de pago </a:t>
            </a:r>
          </a:p>
          <a:p>
            <a:pPr marL="285750" indent="-285750" algn="just" fontAlgn="base">
              <a:buFont typeface="Wingdings" panose="05000000000000000000" pitchFamily="2" charset="2"/>
              <a:buChar char="ü"/>
            </a:pPr>
            <a:r>
              <a:rPr lang="es-BO" sz="3500" dirty="0">
                <a:solidFill>
                  <a:schemeClr val="accent5">
                    <a:lumMod val="50000"/>
                  </a:schemeClr>
                </a:solidFill>
                <a:latin typeface="Times New Roman" panose="02020603050405020304" pitchFamily="18" charset="0"/>
                <a:cs typeface="Times New Roman" panose="02020603050405020304" pitchFamily="18" charset="0"/>
              </a:rPr>
              <a:t>Elevado índice de mora que perjudica el Riesgo Reputacional de la Cooperativa </a:t>
            </a:r>
          </a:p>
          <a:p>
            <a:pPr marL="285750" indent="-285750" algn="just" fontAlgn="base">
              <a:buFont typeface="Wingdings" panose="05000000000000000000" pitchFamily="2" charset="2"/>
              <a:buChar char="ü"/>
            </a:pPr>
            <a:r>
              <a:rPr lang="es-BO" sz="3500" dirty="0">
                <a:solidFill>
                  <a:schemeClr val="accent5">
                    <a:lumMod val="50000"/>
                  </a:schemeClr>
                </a:solidFill>
                <a:latin typeface="Times New Roman" panose="02020603050405020304" pitchFamily="18" charset="0"/>
                <a:cs typeface="Times New Roman" panose="02020603050405020304" pitchFamily="18" charset="0"/>
              </a:rPr>
              <a:t>Reducción en la disponibilidad de recursos para la otorgación de créditos </a:t>
            </a:r>
          </a:p>
          <a:p>
            <a:pPr marL="285750" indent="-285750" algn="just" fontAlgn="base">
              <a:buFont typeface="Wingdings" panose="05000000000000000000" pitchFamily="2" charset="2"/>
              <a:buChar char="ü"/>
            </a:pPr>
            <a:r>
              <a:rPr lang="es-BO" sz="3500" dirty="0">
                <a:solidFill>
                  <a:schemeClr val="accent5">
                    <a:lumMod val="50000"/>
                  </a:schemeClr>
                </a:solidFill>
                <a:latin typeface="Times New Roman" panose="02020603050405020304" pitchFamily="18" charset="0"/>
                <a:cs typeface="Times New Roman" panose="02020603050405020304" pitchFamily="18" charset="0"/>
              </a:rPr>
              <a:t>Reducción en los índices financieros por la crisis económica del país</a:t>
            </a:r>
          </a:p>
          <a:p>
            <a:pPr marL="0" indent="0">
              <a:buNone/>
            </a:pPr>
            <a:endParaRPr lang="es-BO" dirty="0"/>
          </a:p>
        </p:txBody>
      </p:sp>
    </p:spTree>
    <p:extLst>
      <p:ext uri="{BB962C8B-B14F-4D97-AF65-F5344CB8AC3E}">
        <p14:creationId xmlns:p14="http://schemas.microsoft.com/office/powerpoint/2010/main" val="2421441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6542" y="2514153"/>
            <a:ext cx="11596255" cy="1052945"/>
          </a:xfrm>
        </p:spPr>
        <p:txBody>
          <a:bodyPr>
            <a:normAutofit lnSpcReduction="10000"/>
          </a:bodyPr>
          <a:lstStyle/>
          <a:p>
            <a:pPr marL="0" indent="0" algn="ctr">
              <a:buNone/>
            </a:pPr>
            <a:r>
              <a:rPr lang="es-BO" sz="7000" b="1" dirty="0">
                <a:solidFill>
                  <a:schemeClr val="accent5">
                    <a:lumMod val="50000"/>
                  </a:schemeClr>
                </a:solidFill>
                <a:latin typeface="Times New Roman" panose="02020603050405020304" pitchFamily="18" charset="0"/>
                <a:cs typeface="Times New Roman" panose="02020603050405020304" pitchFamily="18" charset="0"/>
              </a:rPr>
              <a:t>MUCHAS GRACIAS.</a:t>
            </a:r>
          </a:p>
        </p:txBody>
      </p:sp>
    </p:spTree>
    <p:extLst>
      <p:ext uri="{BB962C8B-B14F-4D97-AF65-F5344CB8AC3E}">
        <p14:creationId xmlns:p14="http://schemas.microsoft.com/office/powerpoint/2010/main" val="162284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79" y="169817"/>
            <a:ext cx="11596255" cy="928339"/>
          </a:xfrm>
        </p:spPr>
        <p:txBody>
          <a:bodyPr>
            <a:normAutofit/>
          </a:bodyPr>
          <a:lstStyle/>
          <a:p>
            <a:r>
              <a:rPr lang="es-BO" sz="4000" b="1" u="sng" dirty="0">
                <a:solidFill>
                  <a:schemeClr val="accent5">
                    <a:lumMod val="50000"/>
                  </a:schemeClr>
                </a:solidFill>
                <a:latin typeface="Times New Roman" panose="02020603050405020304" pitchFamily="18" charset="0"/>
                <a:cs typeface="Times New Roman" panose="02020603050405020304" pitchFamily="18" charset="0"/>
              </a:rPr>
              <a:t>Marco Normativo</a:t>
            </a:r>
            <a:endParaRPr lang="es-BO" sz="4000" b="1" u="sng" dirty="0">
              <a:solidFill>
                <a:schemeClr val="accent5">
                  <a:lumMod val="50000"/>
                </a:schemeClr>
              </a:solidFill>
            </a:endParaRPr>
          </a:p>
        </p:txBody>
      </p:sp>
      <p:pic>
        <p:nvPicPr>
          <p:cNvPr id="4" name="Marcador de contenido 7"/>
          <p:cNvPicPr>
            <a:picLocks noGrp="1" noChangeAspect="1"/>
          </p:cNvPicPr>
          <p:nvPr>
            <p:ph idx="1"/>
          </p:nvPr>
        </p:nvPicPr>
        <p:blipFill>
          <a:blip r:embed="rId2"/>
          <a:stretch>
            <a:fillRect/>
          </a:stretch>
        </p:blipFill>
        <p:spPr>
          <a:xfrm>
            <a:off x="510363" y="1281222"/>
            <a:ext cx="11335271" cy="5130211"/>
          </a:xfrm>
          <a:prstGeom prst="rect">
            <a:avLst/>
          </a:prstGeom>
        </p:spPr>
      </p:pic>
    </p:spTree>
    <p:extLst>
      <p:ext uri="{BB962C8B-B14F-4D97-AF65-F5344CB8AC3E}">
        <p14:creationId xmlns:p14="http://schemas.microsoft.com/office/powerpoint/2010/main" val="1698875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168" y="116655"/>
            <a:ext cx="11786677" cy="928339"/>
          </a:xfrm>
        </p:spPr>
        <p:txBody>
          <a:bodyPr>
            <a:noAutofit/>
          </a:bodyPr>
          <a:lstStyle/>
          <a:p>
            <a:r>
              <a:rPr lang="es-BO" sz="4500" b="1" u="sng" dirty="0">
                <a:solidFill>
                  <a:schemeClr val="accent5">
                    <a:lumMod val="50000"/>
                  </a:schemeClr>
                </a:solidFill>
                <a:latin typeface="Times New Roman" panose="02020603050405020304" pitchFamily="18" charset="0"/>
                <a:cs typeface="Times New Roman" panose="02020603050405020304" pitchFamily="18" charset="0"/>
              </a:rPr>
              <a:t>CARTA CIRCULAR 669/2021 Art. 18°</a:t>
            </a:r>
            <a:endParaRPr lang="es-BO" sz="4500" b="1" u="sng" dirty="0">
              <a:solidFill>
                <a:schemeClr val="accent5">
                  <a:lumMod val="50000"/>
                </a:schemeClr>
              </a:solidFill>
            </a:endParaRPr>
          </a:p>
        </p:txBody>
      </p:sp>
      <p:sp>
        <p:nvSpPr>
          <p:cNvPr id="3" name="Marcador de contenido 2"/>
          <p:cNvSpPr>
            <a:spLocks noGrp="1"/>
          </p:cNvSpPr>
          <p:nvPr>
            <p:ph idx="1"/>
          </p:nvPr>
        </p:nvSpPr>
        <p:spPr>
          <a:xfrm>
            <a:off x="249380" y="1127051"/>
            <a:ext cx="11596255" cy="4763385"/>
          </a:xfrm>
        </p:spPr>
        <p:txBody>
          <a:bodyPr>
            <a:noAutofit/>
          </a:bodyPr>
          <a:lstStyle/>
          <a:p>
            <a:pPr marL="0" indent="0" algn="just">
              <a:buNone/>
            </a:pPr>
            <a:r>
              <a:rPr lang="es-BO" sz="3200" dirty="0">
                <a:solidFill>
                  <a:srgbClr val="002060"/>
                </a:solidFill>
                <a:latin typeface="Times New Roman" panose="02020603050405020304" pitchFamily="18" charset="0"/>
                <a:cs typeface="Times New Roman" panose="02020603050405020304" pitchFamily="18" charset="0"/>
              </a:rPr>
              <a:t>(Tratamiento de refinanciamiento y/o reprogramación de créditos con cuotas que fueron diferidas) En el marco del Decreto Supremo N° 4409 de 2 de diciembre de 2020, para el tratamiento de los refinanciamientos y/o reprogramaciones de créditos cuyas cuotas fueron diferidas con base en lo dispuesto en la Ley N° 1294 Excepcional de Diferimiento de Pagos de Créditos y Reducción Temporal del Pago de Servicios Básicos, modificada por la Ley N° 1319 de 25 de agosto de 2020</a:t>
            </a:r>
          </a:p>
        </p:txBody>
      </p:sp>
    </p:spTree>
    <p:extLst>
      <p:ext uri="{BB962C8B-B14F-4D97-AF65-F5344CB8AC3E}">
        <p14:creationId xmlns:p14="http://schemas.microsoft.com/office/powerpoint/2010/main" val="729882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78" y="36755"/>
            <a:ext cx="11596255" cy="928339"/>
          </a:xfrm>
        </p:spPr>
        <p:txBody>
          <a:bodyPr>
            <a:normAutofit/>
          </a:bodyPr>
          <a:lstStyle/>
          <a:p>
            <a:r>
              <a:rPr lang="es-BO" sz="3200" b="1" dirty="0">
                <a:solidFill>
                  <a:schemeClr val="accent5">
                    <a:lumMod val="50000"/>
                  </a:schemeClr>
                </a:solidFill>
                <a:latin typeface="Times New Roman" panose="02020603050405020304" pitchFamily="18" charset="0"/>
                <a:cs typeface="Times New Roman" panose="02020603050405020304" pitchFamily="18" charset="0"/>
              </a:rPr>
              <a:t>DEFINICIONES:</a:t>
            </a:r>
            <a:endParaRPr lang="es-BO" sz="3200" b="1" u="sng" dirty="0">
              <a:solidFill>
                <a:schemeClr val="accent5">
                  <a:lumMod val="50000"/>
                </a:schemeClr>
              </a:solidFill>
            </a:endParaRPr>
          </a:p>
        </p:txBody>
      </p:sp>
      <p:sp>
        <p:nvSpPr>
          <p:cNvPr id="3" name="Marcador de contenido 2"/>
          <p:cNvSpPr>
            <a:spLocks noGrp="1"/>
          </p:cNvSpPr>
          <p:nvPr>
            <p:ph idx="1"/>
          </p:nvPr>
        </p:nvSpPr>
        <p:spPr>
          <a:xfrm>
            <a:off x="249379" y="965094"/>
            <a:ext cx="11596255" cy="5276218"/>
          </a:xfrm>
        </p:spPr>
        <p:txBody>
          <a:bodyPr>
            <a:noAutofit/>
          </a:bodyPr>
          <a:lstStyle/>
          <a:p>
            <a:pPr marL="0" indent="0">
              <a:buNone/>
            </a:pPr>
            <a:r>
              <a:rPr lang="es-BO" sz="2800" b="1" u="sng" dirty="0">
                <a:solidFill>
                  <a:schemeClr val="accent5">
                    <a:lumMod val="50000"/>
                  </a:schemeClr>
                </a:solidFill>
                <a:latin typeface="Times New Roman" panose="02020603050405020304" pitchFamily="18" charset="0"/>
                <a:cs typeface="Times New Roman" panose="02020603050405020304" pitchFamily="18" charset="0"/>
              </a:rPr>
              <a:t>Periodo de gracia para créditos cuyas cuotas fueron diferidas: </a:t>
            </a:r>
          </a:p>
          <a:p>
            <a:pPr marL="0" indent="0" algn="just">
              <a:buNone/>
            </a:pPr>
            <a:r>
              <a:rPr lang="es-BO" sz="2800" dirty="0">
                <a:solidFill>
                  <a:srgbClr val="002060"/>
                </a:solidFill>
                <a:latin typeface="Times New Roman" panose="02020603050405020304" pitchFamily="18" charset="0"/>
                <a:cs typeface="Times New Roman" panose="02020603050405020304" pitchFamily="18" charset="0"/>
              </a:rPr>
              <a:t>Es el periodo durante el cual el prestatario que fue beneficiado con el diferimiento de cuotas de su crédito, no tiene que efectuar pagos a capital ni intereses, en las cuotas del crédito refinanciado y/o reprogramado</a:t>
            </a:r>
          </a:p>
          <a:p>
            <a:pPr marL="0" indent="0" algn="just">
              <a:buNone/>
            </a:pPr>
            <a:r>
              <a:rPr lang="es-BO" sz="2800" b="1" u="sng" dirty="0">
                <a:solidFill>
                  <a:schemeClr val="accent5">
                    <a:lumMod val="50000"/>
                  </a:schemeClr>
                </a:solidFill>
                <a:latin typeface="Times New Roman" panose="02020603050405020304" pitchFamily="18" charset="0"/>
                <a:cs typeface="Times New Roman" panose="02020603050405020304" pitchFamily="18" charset="0"/>
              </a:rPr>
              <a:t>Periodo de prórroga para créditos cuyas cuotas fueron diferidas: </a:t>
            </a:r>
          </a:p>
          <a:p>
            <a:pPr marL="0" indent="0" algn="just">
              <a:buNone/>
            </a:pPr>
            <a:r>
              <a:rPr lang="es-BO" sz="2800" dirty="0">
                <a:solidFill>
                  <a:srgbClr val="002060"/>
                </a:solidFill>
                <a:latin typeface="Times New Roman" panose="02020603050405020304" pitchFamily="18" charset="0"/>
                <a:cs typeface="Times New Roman" panose="02020603050405020304" pitchFamily="18" charset="0"/>
              </a:rPr>
              <a:t>Es el periodo durante el cual, el prestatario que fue beneficiado con el diferimiento de cuotas de su crédito, se encuentra tramitando el refinanciamiento y/o la reprogramación; en el citado periodo, la EIF no debe efectuar ningún cobro de capital e intereses, ni modificar el </a:t>
            </a:r>
            <a:br>
              <a:rPr lang="es-BO" sz="2800" dirty="0">
                <a:solidFill>
                  <a:srgbClr val="002060"/>
                </a:solidFill>
                <a:latin typeface="Times New Roman" panose="02020603050405020304" pitchFamily="18" charset="0"/>
                <a:cs typeface="Times New Roman" panose="02020603050405020304" pitchFamily="18" charset="0"/>
              </a:rPr>
            </a:br>
            <a:r>
              <a:rPr lang="es-BO" sz="2800" dirty="0">
                <a:solidFill>
                  <a:srgbClr val="002060"/>
                </a:solidFill>
                <a:latin typeface="Times New Roman" panose="02020603050405020304" pitchFamily="18" charset="0"/>
                <a:cs typeface="Times New Roman" panose="02020603050405020304" pitchFamily="18" charset="0"/>
              </a:rPr>
              <a:t>estado de la deuda ni la calificación del prestatario, hasta que se perfeccione la operación que corresponda</a:t>
            </a:r>
          </a:p>
        </p:txBody>
      </p:sp>
    </p:spTree>
    <p:extLst>
      <p:ext uri="{BB962C8B-B14F-4D97-AF65-F5344CB8AC3E}">
        <p14:creationId xmlns:p14="http://schemas.microsoft.com/office/powerpoint/2010/main" val="3200671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6216" y="563526"/>
            <a:ext cx="11596255" cy="6294474"/>
          </a:xfrm>
        </p:spPr>
        <p:txBody>
          <a:bodyPr>
            <a:noAutofit/>
          </a:bodyPr>
          <a:lstStyle/>
          <a:p>
            <a:pPr marL="0" indent="0" algn="just">
              <a:buNone/>
            </a:pPr>
            <a:r>
              <a:rPr lang="es-BO" sz="3000" b="1" u="sng" dirty="0">
                <a:solidFill>
                  <a:schemeClr val="accent5">
                    <a:lumMod val="50000"/>
                  </a:schemeClr>
                </a:solidFill>
                <a:latin typeface="Times New Roman" panose="02020603050405020304" pitchFamily="18" charset="0"/>
                <a:cs typeface="Times New Roman" panose="02020603050405020304" pitchFamily="18" charset="0"/>
              </a:rPr>
              <a:t>Refinanciamiento de créditos cuyas cuotas fueron diferidas: </a:t>
            </a:r>
          </a:p>
          <a:p>
            <a:pPr marL="0" indent="0" algn="just">
              <a:buNone/>
            </a:pPr>
            <a:r>
              <a:rPr lang="es-BO" sz="3000" dirty="0">
                <a:solidFill>
                  <a:srgbClr val="002060"/>
                </a:solidFill>
                <a:latin typeface="Times New Roman" panose="02020603050405020304" pitchFamily="18" charset="0"/>
                <a:cs typeface="Times New Roman" panose="02020603050405020304" pitchFamily="18" charset="0"/>
              </a:rPr>
              <a:t>Es un financiamiento adicional al crédito cuyas cuotas fueron diferidas, incrementando el monto del crédito, que no conlleva la cancelación de la operación original, ni tampoco debe incluir el pago </a:t>
            </a:r>
            <a:br>
              <a:rPr lang="es-BO" sz="3000" dirty="0">
                <a:solidFill>
                  <a:srgbClr val="002060"/>
                </a:solidFill>
                <a:latin typeface="Times New Roman" panose="02020603050405020304" pitchFamily="18" charset="0"/>
                <a:cs typeface="Times New Roman" panose="02020603050405020304" pitchFamily="18" charset="0"/>
              </a:rPr>
            </a:br>
            <a:r>
              <a:rPr lang="es-BO" sz="3000" dirty="0">
                <a:solidFill>
                  <a:srgbClr val="002060"/>
                </a:solidFill>
                <a:latin typeface="Times New Roman" panose="02020603050405020304" pitchFamily="18" charset="0"/>
                <a:cs typeface="Times New Roman" panose="02020603050405020304" pitchFamily="18" charset="0"/>
              </a:rPr>
              <a:t>del monto del saldo del capital diferido y tiene que ser instrumentado mediante una adenda al contrato original</a:t>
            </a:r>
          </a:p>
          <a:p>
            <a:pPr marL="0" indent="0" algn="just">
              <a:buNone/>
            </a:pPr>
            <a:r>
              <a:rPr lang="es-BO" sz="3000" b="1" u="sng" dirty="0">
                <a:solidFill>
                  <a:schemeClr val="accent5">
                    <a:lumMod val="50000"/>
                  </a:schemeClr>
                </a:solidFill>
                <a:latin typeface="Times New Roman" panose="02020603050405020304" pitchFamily="18" charset="0"/>
                <a:cs typeface="Times New Roman" panose="02020603050405020304" pitchFamily="18" charset="0"/>
              </a:rPr>
              <a:t>Reprogramación de créditos cuyas cuotas fueron diferidas: </a:t>
            </a:r>
          </a:p>
          <a:p>
            <a:pPr marL="0" indent="0" algn="just">
              <a:buNone/>
            </a:pPr>
            <a:r>
              <a:rPr lang="es-BO" sz="3000" dirty="0">
                <a:solidFill>
                  <a:srgbClr val="002060"/>
                </a:solidFill>
                <a:latin typeface="Times New Roman" panose="02020603050405020304" pitchFamily="18" charset="0"/>
                <a:cs typeface="Times New Roman" panose="02020603050405020304" pitchFamily="18" charset="0"/>
              </a:rPr>
              <a:t>Es la modificación de las principales condiciones del crédito, manteniendo el monto del saldo del mismo; la reprogramación no debe incluir el monto del saldo del capital diferido y tiene que ser instrumentada mediante una adenda al contrato original, sin exigir requisitos adicionales a los ya establecidos en dicho contrato, independientemente de que se encuentre o no amparado bajo una línea de crédito</a:t>
            </a:r>
          </a:p>
          <a:p>
            <a:pPr marL="0" indent="0" algn="just">
              <a:buNone/>
            </a:pPr>
            <a:endParaRPr lang="es-BO"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577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79" y="128708"/>
            <a:ext cx="11596255" cy="630323"/>
          </a:xfrm>
        </p:spPr>
        <p:txBody>
          <a:bodyPr>
            <a:normAutofit/>
          </a:bodyPr>
          <a:lstStyle/>
          <a:p>
            <a:r>
              <a:rPr lang="es-BO" sz="3500" b="1" dirty="0">
                <a:solidFill>
                  <a:schemeClr val="accent5">
                    <a:lumMod val="50000"/>
                  </a:schemeClr>
                </a:solidFill>
                <a:latin typeface="Times New Roman" panose="02020603050405020304" pitchFamily="18" charset="0"/>
                <a:cs typeface="Times New Roman" panose="02020603050405020304" pitchFamily="18" charset="0"/>
              </a:rPr>
              <a:t>LINEAMIENTOS:</a:t>
            </a:r>
            <a:endParaRPr lang="es-BO" sz="3500" b="1" u="sng" dirty="0">
              <a:solidFill>
                <a:schemeClr val="accent5">
                  <a:lumMod val="50000"/>
                </a:schemeClr>
              </a:solidFill>
            </a:endParaRPr>
          </a:p>
        </p:txBody>
      </p:sp>
      <p:sp>
        <p:nvSpPr>
          <p:cNvPr id="3" name="Marcador de contenido 2"/>
          <p:cNvSpPr>
            <a:spLocks noGrp="1"/>
          </p:cNvSpPr>
          <p:nvPr>
            <p:ph idx="1"/>
          </p:nvPr>
        </p:nvSpPr>
        <p:spPr>
          <a:xfrm>
            <a:off x="249379" y="1924493"/>
            <a:ext cx="11596255" cy="4040371"/>
          </a:xfrm>
        </p:spPr>
        <p:txBody>
          <a:bodyPr>
            <a:noAutofit/>
          </a:bodyPr>
          <a:lstStyle/>
          <a:p>
            <a:pPr algn="just"/>
            <a:r>
              <a:rPr lang="es-BO" sz="3000" dirty="0">
                <a:solidFill>
                  <a:srgbClr val="002060"/>
                </a:solidFill>
                <a:latin typeface="Times" panose="02020603050405020304" pitchFamily="18" charset="0"/>
                <a:cs typeface="Times" panose="02020603050405020304" pitchFamily="18" charset="0"/>
              </a:rPr>
              <a:t>Para las operaciones reprogramadas, el cobro de los montos de los intereses, no cancelados durante el periodo de gracia, se realizará a prorrata y sin cobro de interés adicional al pactado, de acuerdo a una de las siguientes opciones que elija el prestatario:</a:t>
            </a:r>
          </a:p>
          <a:p>
            <a:pPr marL="0" indent="0" algn="just">
              <a:buNone/>
            </a:pPr>
            <a:r>
              <a:rPr lang="es-BO" sz="3000" b="1" i="1" dirty="0">
                <a:solidFill>
                  <a:schemeClr val="tx1"/>
                </a:solidFill>
                <a:latin typeface="Times" panose="02020603050405020304" pitchFamily="18" charset="0"/>
                <a:cs typeface="Times" panose="02020603050405020304" pitchFamily="18" charset="0"/>
              </a:rPr>
              <a:t>       a. Manteniendo el monto de la cuota del plan de pagos original y 	ampliando el plazo de la operación.</a:t>
            </a:r>
          </a:p>
          <a:p>
            <a:pPr marL="0" indent="0" algn="just">
              <a:buNone/>
            </a:pPr>
            <a:r>
              <a:rPr lang="es-BO" sz="3000" b="1" i="1" dirty="0">
                <a:solidFill>
                  <a:schemeClr val="tx1"/>
                </a:solidFill>
                <a:latin typeface="Times" panose="02020603050405020304" pitchFamily="18" charset="0"/>
                <a:cs typeface="Times" panose="02020603050405020304" pitchFamily="18" charset="0"/>
              </a:rPr>
              <a:t>       b. Reduciendo el monto de la cuota del plan de pagos original y 	ampliando el     	plazo de la operación.</a:t>
            </a:r>
          </a:p>
          <a:p>
            <a:pPr algn="just"/>
            <a:r>
              <a:rPr lang="es-BO" sz="3000" dirty="0">
                <a:solidFill>
                  <a:srgbClr val="002060"/>
                </a:solidFill>
                <a:latin typeface="Times" panose="02020603050405020304" pitchFamily="18" charset="0"/>
                <a:cs typeface="Times" panose="02020603050405020304" pitchFamily="18" charset="0"/>
              </a:rPr>
              <a:t>Para operaciones refinanciadas, el cobro del monto de los intereses, no cancelados durante el periodo de gracia, se realizará a prorrata durante todo el plazo pactado para la operación y sin cobro de interés adicional al pactado</a:t>
            </a:r>
          </a:p>
          <a:p>
            <a:pPr marL="0" indent="0" algn="just">
              <a:buNone/>
            </a:pPr>
            <a:endParaRPr lang="es-BO" b="1" dirty="0">
              <a:solidFill>
                <a:schemeClr val="accent5">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850555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060" y="140846"/>
            <a:ext cx="11940363" cy="6238689"/>
          </a:xfrm>
        </p:spPr>
        <p:txBody>
          <a:bodyPr>
            <a:noAutofit/>
          </a:bodyPr>
          <a:lstStyle/>
          <a:p>
            <a:pPr algn="just"/>
            <a:r>
              <a:rPr lang="es-BO" sz="2800" dirty="0">
                <a:solidFill>
                  <a:srgbClr val="002060"/>
                </a:solidFill>
                <a:latin typeface="Times New Roman" panose="02020603050405020304" pitchFamily="18" charset="0"/>
                <a:cs typeface="Times New Roman" panose="02020603050405020304" pitchFamily="18" charset="0"/>
              </a:rPr>
              <a:t>Para operaciones refinanciadas, el cobro del monto de los intereses, no cancelados durante el periodo de gracia, se realizará a prorrata durante todo el plazo pactado para la operación y sin cobro de interés adicional al pactado.</a:t>
            </a:r>
          </a:p>
          <a:p>
            <a:pPr algn="just"/>
            <a:r>
              <a:rPr lang="es-BO" sz="2800" dirty="0">
                <a:solidFill>
                  <a:srgbClr val="002060"/>
                </a:solidFill>
                <a:latin typeface="Times New Roman" panose="02020603050405020304" pitchFamily="18" charset="0"/>
                <a:cs typeface="Times New Roman" panose="02020603050405020304" pitchFamily="18" charset="0"/>
              </a:rPr>
              <a:t>La tasa de interés para las operaciones refinanciadas y/o reprogramadas debe ser igual o menor a la tasa de interés de la operación original, independientemente de la modalidad de cálculo de la tasa a ser aplicada; </a:t>
            </a:r>
          </a:p>
          <a:p>
            <a:pPr algn="just"/>
            <a:r>
              <a:rPr lang="es-BO" sz="2800" dirty="0">
                <a:solidFill>
                  <a:srgbClr val="002060"/>
                </a:solidFill>
                <a:latin typeface="Times New Roman" panose="02020603050405020304" pitchFamily="18" charset="0"/>
                <a:cs typeface="Times New Roman" panose="02020603050405020304" pitchFamily="18" charset="0"/>
              </a:rPr>
              <a:t>Para las reprogramaciones no se requerirán garantías adicionales a las constituidas, ni la actualización de los avalúos presentados por el prestatario, en la operación original</a:t>
            </a:r>
          </a:p>
          <a:p>
            <a:pPr algn="just"/>
            <a:r>
              <a:rPr lang="es-BO" sz="2800" dirty="0">
                <a:solidFill>
                  <a:srgbClr val="002060"/>
                </a:solidFill>
                <a:latin typeface="Times New Roman" panose="02020603050405020304" pitchFamily="18" charset="0"/>
                <a:cs typeface="Times New Roman" panose="02020603050405020304" pitchFamily="18" charset="0"/>
              </a:rPr>
              <a:t>Las EIF deben permitir a los prestatarios que accedan al refinanciamiento y/o reprogramación, realizar amortizaciones a capital en cualquier momento, aplicando al efecto lo establecido en el Artículo 6°, Sección 9 del presente Reglamento</a:t>
            </a:r>
            <a:br>
              <a:rPr lang="es-BO" dirty="0">
                <a:solidFill>
                  <a:srgbClr val="002060"/>
                </a:solidFill>
                <a:latin typeface="Times New Roman" panose="02020603050405020304" pitchFamily="18" charset="0"/>
                <a:cs typeface="Times New Roman" panose="02020603050405020304" pitchFamily="18" charset="0"/>
              </a:rPr>
            </a:br>
            <a:endParaRPr lang="es-BO"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085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244</TotalTime>
  <Words>2430</Words>
  <Application>Microsoft Office PowerPoint</Application>
  <PresentationFormat>Panorámica</PresentationFormat>
  <Paragraphs>115</Paragraphs>
  <Slides>35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Arial</vt:lpstr>
      <vt:lpstr>Arial Black</vt:lpstr>
      <vt:lpstr>Calibri</vt:lpstr>
      <vt:lpstr>Century Gothic</vt:lpstr>
      <vt:lpstr>Cocogoose</vt:lpstr>
      <vt:lpstr>ITC Avant Garde Std Bk</vt:lpstr>
      <vt:lpstr>Times</vt:lpstr>
      <vt:lpstr>Times New Roman</vt:lpstr>
      <vt:lpstr>Wingdings</vt:lpstr>
      <vt:lpstr>Wingdings 3</vt:lpstr>
      <vt:lpstr>Sector</vt:lpstr>
      <vt:lpstr>REPROGRAMACION Y REFINANCIAMIENTO PARA OPERACIONES CON CUOTAS DIFERIDAS</vt:lpstr>
      <vt:lpstr>Objetivo Principal.  </vt:lpstr>
      <vt:lpstr>Objetivos Específicos</vt:lpstr>
      <vt:lpstr>Marco Normativo</vt:lpstr>
      <vt:lpstr>CARTA CIRCULAR 669/2021 Art. 18°</vt:lpstr>
      <vt:lpstr>DEFINICIONES:</vt:lpstr>
      <vt:lpstr>Presentación de PowerPoint</vt:lpstr>
      <vt:lpstr>LINEAMIENTOS:</vt:lpstr>
      <vt:lpstr>Presentación de PowerPoint</vt:lpstr>
      <vt:lpstr>Presentación de PowerPoint</vt:lpstr>
      <vt:lpstr>Presentación de PowerPoint</vt:lpstr>
      <vt:lpstr>Presentación de PowerPoint</vt:lpstr>
      <vt:lpstr>Presentación de PowerPoint</vt:lpstr>
      <vt:lpstr>En que consiste un crédito financiero  </vt:lpstr>
      <vt:lpstr>Beneficios de los créditos financieros    </vt:lpstr>
      <vt:lpstr>Beneficios de los créditos financieros    </vt:lpstr>
      <vt:lpstr>Beneficios de los créditos financieros    </vt:lpstr>
      <vt:lpstr>Tipos de Créditos Financieros     </vt:lpstr>
      <vt:lpstr>Tipos de Créditos Financieros     </vt:lpstr>
      <vt:lpstr>Tipos de Créditos Financieros     </vt:lpstr>
      <vt:lpstr>SIMULADOR DE CREDITOS     </vt:lpstr>
      <vt:lpstr>Desventajas de los créditos financieros    </vt:lpstr>
      <vt:lpstr>¿Qué es un Cliente con Pleno y Oportuno Cumplimiento de Pago CPOP?  </vt:lpstr>
      <vt:lpstr>Análisis Normativo   </vt:lpstr>
      <vt:lpstr>Análisis Normativo.   </vt:lpstr>
      <vt:lpstr>¿Cuáles son los Requisitos para ser Cliente con Pleno y Oportuno Cumplimiento de Pago (CPOP)?   </vt:lpstr>
      <vt:lpstr>¿Cuáles son los Requisitos para ser Cliente con Pleno y Oportuno Cumplimiento de Pago (CPOP)?   </vt:lpstr>
      <vt:lpstr>¿Cuáles son los beneficios de ser un Cliente con Pleno y Oportuno Cumplimiento de Pago (CPOP)?    </vt:lpstr>
      <vt:lpstr>¿Cómo afecta la mora al historial crediticio del consumidor financiero?</vt:lpstr>
      <vt:lpstr>¿Qué es la Central de Información Crediticia (CIC)? </vt:lpstr>
      <vt:lpstr>¿Qué es la Central de Información Crediticia (CIC)? </vt:lpstr>
      <vt:lpstr>¿Qué información remiten las Entidades Supervisadas?  </vt:lpstr>
      <vt:lpstr>¿Es usted un Cliente con Pleno y Oportuno Cumplimiento de Pago?   </vt:lpstr>
      <vt:lpstr>RIESGOS Créditos de las Reprogramaciones para las EIF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ATENCION CON CALIDAD Y CALIDEZ</dc:title>
  <dc:creator>Juan Luis Rocha Panozo</dc:creator>
  <cp:lastModifiedBy>J. Javier Rocha</cp:lastModifiedBy>
  <cp:revision>101</cp:revision>
  <dcterms:created xsi:type="dcterms:W3CDTF">2020-09-06T20:24:26Z</dcterms:created>
  <dcterms:modified xsi:type="dcterms:W3CDTF">2025-09-29T19:05:11Z</dcterms:modified>
</cp:coreProperties>
</file>