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5" r:id="rId3"/>
    <p:sldId id="276" r:id="rId4"/>
    <p:sldId id="277" r:id="rId5"/>
    <p:sldId id="278" r:id="rId6"/>
    <p:sldId id="282" r:id="rId7"/>
    <p:sldId id="283" r:id="rId8"/>
    <p:sldId id="279" r:id="rId9"/>
    <p:sldId id="280" r:id="rId10"/>
    <p:sldId id="257" r:id="rId11"/>
    <p:sldId id="258" r:id="rId12"/>
    <p:sldId id="259" r:id="rId13"/>
    <p:sldId id="260" r:id="rId14"/>
    <p:sldId id="261" r:id="rId15"/>
    <p:sldId id="262" r:id="rId16"/>
    <p:sldId id="263" r:id="rId17"/>
    <p:sldId id="267" r:id="rId18"/>
    <p:sldId id="268" r:id="rId19"/>
    <p:sldId id="269" r:id="rId20"/>
    <p:sldId id="270" r:id="rId21"/>
    <p:sldId id="271" r:id="rId22"/>
    <p:sldId id="272" r:id="rId23"/>
    <p:sldId id="273" r:id="rId24"/>
    <p:sldId id="274" r:id="rId25"/>
    <p:sldId id="284" r:id="rId26"/>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B03D"/>
    <a:srgbClr val="96E6A1"/>
    <a:srgbClr val="45D359"/>
    <a:srgbClr val="35C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3578" autoAdjust="0"/>
  </p:normalViewPr>
  <p:slideViewPr>
    <p:cSldViewPr snapToGrid="0">
      <p:cViewPr varScale="1">
        <p:scale>
          <a:sx n="82" d="100"/>
          <a:sy n="82" d="100"/>
        </p:scale>
        <p:origin x="4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B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19A3E-4880-4ED0-9E53-2B1C5FFCE2EF}" type="datetimeFigureOut">
              <a:rPr lang="es-BO" smtClean="0"/>
              <a:t>31/10/2025</a:t>
            </a:fld>
            <a:endParaRPr lang="es-B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B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B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FDE86-8FD1-4B82-8ADF-E29901D032F5}" type="slidenum">
              <a:rPr lang="es-BO" smtClean="0"/>
              <a:t>‹Nº›</a:t>
            </a:fld>
            <a:endParaRPr lang="es-BO"/>
          </a:p>
        </p:txBody>
      </p:sp>
    </p:spTree>
    <p:extLst>
      <p:ext uri="{BB962C8B-B14F-4D97-AF65-F5344CB8AC3E}">
        <p14:creationId xmlns:p14="http://schemas.microsoft.com/office/powerpoint/2010/main" val="102728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C7F91-4C98-A3AE-D61E-BCE811C1AC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39170AF-E314-866E-ED4B-5BDA2414E8C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984700B-B92A-0F20-DAAC-D47B1D7CC6E7}"/>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3583C358-2281-A4E7-6FAC-0CC7DC3C2630}"/>
              </a:ext>
            </a:extLst>
          </p:cNvPr>
          <p:cNvSpPr>
            <a:spLocks noGrp="1"/>
          </p:cNvSpPr>
          <p:nvPr>
            <p:ph type="sldNum" sz="quarter" idx="5"/>
          </p:nvPr>
        </p:nvSpPr>
        <p:spPr/>
        <p:txBody>
          <a:bodyPr/>
          <a:lstStyle/>
          <a:p>
            <a:fld id="{DD1FDE86-8FD1-4B82-8ADF-E29901D032F5}" type="slidenum">
              <a:rPr lang="es-BO" smtClean="0"/>
              <a:t>2</a:t>
            </a:fld>
            <a:endParaRPr lang="es-BO"/>
          </a:p>
        </p:txBody>
      </p:sp>
    </p:spTree>
    <p:extLst>
      <p:ext uri="{BB962C8B-B14F-4D97-AF65-F5344CB8AC3E}">
        <p14:creationId xmlns:p14="http://schemas.microsoft.com/office/powerpoint/2010/main" val="409062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96C9-A449-F839-7C64-BADC908C882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6D87B1-B223-71AC-B5D2-383440ECA55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B0D4AB7-E4C0-5ED1-4E17-31BFE1ED1B92}"/>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588AD0A1-3D5F-EAB0-1159-2A9402EDA640}"/>
              </a:ext>
            </a:extLst>
          </p:cNvPr>
          <p:cNvSpPr>
            <a:spLocks noGrp="1"/>
          </p:cNvSpPr>
          <p:nvPr>
            <p:ph type="sldNum" sz="quarter" idx="5"/>
          </p:nvPr>
        </p:nvSpPr>
        <p:spPr/>
        <p:txBody>
          <a:bodyPr/>
          <a:lstStyle/>
          <a:p>
            <a:fld id="{DD1FDE86-8FD1-4B82-8ADF-E29901D032F5}" type="slidenum">
              <a:rPr lang="es-BO" smtClean="0"/>
              <a:t>11</a:t>
            </a:fld>
            <a:endParaRPr lang="es-BO"/>
          </a:p>
        </p:txBody>
      </p:sp>
    </p:spTree>
    <p:extLst>
      <p:ext uri="{BB962C8B-B14F-4D97-AF65-F5344CB8AC3E}">
        <p14:creationId xmlns:p14="http://schemas.microsoft.com/office/powerpoint/2010/main" val="365202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8C57-659D-4207-C5E5-84AC20EBCD5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FF0ACA-E3CB-AF96-DC48-BA28D80419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2C52C30-F0EC-D282-97D1-632EBED1AC42}"/>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753095B8-EBA0-9534-B87F-237780FAFDDB}"/>
              </a:ext>
            </a:extLst>
          </p:cNvPr>
          <p:cNvSpPr>
            <a:spLocks noGrp="1"/>
          </p:cNvSpPr>
          <p:nvPr>
            <p:ph type="sldNum" sz="quarter" idx="5"/>
          </p:nvPr>
        </p:nvSpPr>
        <p:spPr/>
        <p:txBody>
          <a:bodyPr/>
          <a:lstStyle/>
          <a:p>
            <a:fld id="{DD1FDE86-8FD1-4B82-8ADF-E29901D032F5}" type="slidenum">
              <a:rPr lang="es-BO" smtClean="0"/>
              <a:t>12</a:t>
            </a:fld>
            <a:endParaRPr lang="es-BO"/>
          </a:p>
        </p:txBody>
      </p:sp>
    </p:spTree>
    <p:extLst>
      <p:ext uri="{BB962C8B-B14F-4D97-AF65-F5344CB8AC3E}">
        <p14:creationId xmlns:p14="http://schemas.microsoft.com/office/powerpoint/2010/main" val="429212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9220-9948-FDB7-DDE1-857518AD876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9D9C9B2-2E39-5F22-900B-A29A3FCCF01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0E9F7C-5B05-4261-E295-ABEAB5D78801}"/>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1513592A-DF23-E9ED-5BA6-DF69D6AE7330}"/>
              </a:ext>
            </a:extLst>
          </p:cNvPr>
          <p:cNvSpPr>
            <a:spLocks noGrp="1"/>
          </p:cNvSpPr>
          <p:nvPr>
            <p:ph type="sldNum" sz="quarter" idx="5"/>
          </p:nvPr>
        </p:nvSpPr>
        <p:spPr/>
        <p:txBody>
          <a:bodyPr/>
          <a:lstStyle/>
          <a:p>
            <a:fld id="{DD1FDE86-8FD1-4B82-8ADF-E29901D032F5}" type="slidenum">
              <a:rPr lang="es-BO" smtClean="0"/>
              <a:t>13</a:t>
            </a:fld>
            <a:endParaRPr lang="es-BO"/>
          </a:p>
        </p:txBody>
      </p:sp>
    </p:spTree>
    <p:extLst>
      <p:ext uri="{BB962C8B-B14F-4D97-AF65-F5344CB8AC3E}">
        <p14:creationId xmlns:p14="http://schemas.microsoft.com/office/powerpoint/2010/main" val="85130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C19D-82FD-0A39-521E-9C4E32616CD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292F11C-1C2D-2FC7-52AA-4E837A2E95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63B18A0-3B90-BA7A-FAEE-93C12E4DA2B0}"/>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460FC33A-BBD3-4396-EEAD-C44E5756E7B2}"/>
              </a:ext>
            </a:extLst>
          </p:cNvPr>
          <p:cNvSpPr>
            <a:spLocks noGrp="1"/>
          </p:cNvSpPr>
          <p:nvPr>
            <p:ph type="sldNum" sz="quarter" idx="5"/>
          </p:nvPr>
        </p:nvSpPr>
        <p:spPr/>
        <p:txBody>
          <a:bodyPr/>
          <a:lstStyle/>
          <a:p>
            <a:fld id="{DD1FDE86-8FD1-4B82-8ADF-E29901D032F5}" type="slidenum">
              <a:rPr lang="es-BO" smtClean="0"/>
              <a:t>14</a:t>
            </a:fld>
            <a:endParaRPr lang="es-BO"/>
          </a:p>
        </p:txBody>
      </p:sp>
    </p:spTree>
    <p:extLst>
      <p:ext uri="{BB962C8B-B14F-4D97-AF65-F5344CB8AC3E}">
        <p14:creationId xmlns:p14="http://schemas.microsoft.com/office/powerpoint/2010/main" val="109206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5B5D-70DB-CA14-6E53-8808F4F2081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57DD2E-6AA0-E804-0DD2-93D25DD9F85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06E7CC-2075-87A3-046D-BF12BE36D1F1}"/>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7023060-634C-A44E-FA5E-30C9F531F911}"/>
              </a:ext>
            </a:extLst>
          </p:cNvPr>
          <p:cNvSpPr>
            <a:spLocks noGrp="1"/>
          </p:cNvSpPr>
          <p:nvPr>
            <p:ph type="sldNum" sz="quarter" idx="5"/>
          </p:nvPr>
        </p:nvSpPr>
        <p:spPr/>
        <p:txBody>
          <a:bodyPr/>
          <a:lstStyle/>
          <a:p>
            <a:fld id="{DD1FDE86-8FD1-4B82-8ADF-E29901D032F5}" type="slidenum">
              <a:rPr lang="es-BO" smtClean="0"/>
              <a:t>15</a:t>
            </a:fld>
            <a:endParaRPr lang="es-BO"/>
          </a:p>
        </p:txBody>
      </p:sp>
    </p:spTree>
    <p:extLst>
      <p:ext uri="{BB962C8B-B14F-4D97-AF65-F5344CB8AC3E}">
        <p14:creationId xmlns:p14="http://schemas.microsoft.com/office/powerpoint/2010/main" val="280542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0F2B4-C2A6-17D7-3294-631FD68629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546D98B-10FF-4393-0EC0-CB3005B8D22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427168-902D-37FF-01F8-6F893073D6EE}"/>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01210F1E-A7D5-0A30-5862-2BCB0EC0EF3B}"/>
              </a:ext>
            </a:extLst>
          </p:cNvPr>
          <p:cNvSpPr>
            <a:spLocks noGrp="1"/>
          </p:cNvSpPr>
          <p:nvPr>
            <p:ph type="sldNum" sz="quarter" idx="5"/>
          </p:nvPr>
        </p:nvSpPr>
        <p:spPr/>
        <p:txBody>
          <a:bodyPr/>
          <a:lstStyle/>
          <a:p>
            <a:fld id="{DD1FDE86-8FD1-4B82-8ADF-E29901D032F5}" type="slidenum">
              <a:rPr lang="es-BO" smtClean="0"/>
              <a:t>16</a:t>
            </a:fld>
            <a:endParaRPr lang="es-BO"/>
          </a:p>
        </p:txBody>
      </p:sp>
    </p:spTree>
    <p:extLst>
      <p:ext uri="{BB962C8B-B14F-4D97-AF65-F5344CB8AC3E}">
        <p14:creationId xmlns:p14="http://schemas.microsoft.com/office/powerpoint/2010/main" val="396196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49F1F-C188-6D52-52A1-DCB0A468CB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67CD0E1-B135-56EA-2F60-D66A2D7E0C6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350C215-14C4-87A7-6DE4-F464085508E0}"/>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46ED9713-A846-831B-E577-E84035AF2116}"/>
              </a:ext>
            </a:extLst>
          </p:cNvPr>
          <p:cNvSpPr>
            <a:spLocks noGrp="1"/>
          </p:cNvSpPr>
          <p:nvPr>
            <p:ph type="sldNum" sz="quarter" idx="5"/>
          </p:nvPr>
        </p:nvSpPr>
        <p:spPr/>
        <p:txBody>
          <a:bodyPr/>
          <a:lstStyle/>
          <a:p>
            <a:fld id="{DD1FDE86-8FD1-4B82-8ADF-E29901D032F5}" type="slidenum">
              <a:rPr lang="es-BO" smtClean="0"/>
              <a:t>17</a:t>
            </a:fld>
            <a:endParaRPr lang="es-BO"/>
          </a:p>
        </p:txBody>
      </p:sp>
    </p:spTree>
    <p:extLst>
      <p:ext uri="{BB962C8B-B14F-4D97-AF65-F5344CB8AC3E}">
        <p14:creationId xmlns:p14="http://schemas.microsoft.com/office/powerpoint/2010/main" val="311987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48F0D-C90E-26FD-E556-36B7B0CE76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E82D676-085B-9102-AB65-4F7B580FFF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D36979-6E97-27CE-0418-308DB67B6460}"/>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1651CA7E-EC12-A61E-6AA3-3C9BCB3662CC}"/>
              </a:ext>
            </a:extLst>
          </p:cNvPr>
          <p:cNvSpPr>
            <a:spLocks noGrp="1"/>
          </p:cNvSpPr>
          <p:nvPr>
            <p:ph type="sldNum" sz="quarter" idx="5"/>
          </p:nvPr>
        </p:nvSpPr>
        <p:spPr/>
        <p:txBody>
          <a:bodyPr/>
          <a:lstStyle/>
          <a:p>
            <a:fld id="{DD1FDE86-8FD1-4B82-8ADF-E29901D032F5}" type="slidenum">
              <a:rPr lang="es-BO" smtClean="0"/>
              <a:t>18</a:t>
            </a:fld>
            <a:endParaRPr lang="es-BO"/>
          </a:p>
        </p:txBody>
      </p:sp>
    </p:spTree>
    <p:extLst>
      <p:ext uri="{BB962C8B-B14F-4D97-AF65-F5344CB8AC3E}">
        <p14:creationId xmlns:p14="http://schemas.microsoft.com/office/powerpoint/2010/main" val="52544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55DE-281C-D241-02AB-7BB4588995D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5AF283-2E5C-0DF0-0114-EE11998A42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B5A543F-8D96-5F7E-55BE-7EEF164B98AC}"/>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A688DF57-47E8-8691-40A0-A6BE520B442D}"/>
              </a:ext>
            </a:extLst>
          </p:cNvPr>
          <p:cNvSpPr>
            <a:spLocks noGrp="1"/>
          </p:cNvSpPr>
          <p:nvPr>
            <p:ph type="sldNum" sz="quarter" idx="5"/>
          </p:nvPr>
        </p:nvSpPr>
        <p:spPr/>
        <p:txBody>
          <a:bodyPr/>
          <a:lstStyle/>
          <a:p>
            <a:fld id="{DD1FDE86-8FD1-4B82-8ADF-E29901D032F5}" type="slidenum">
              <a:rPr lang="es-BO" smtClean="0"/>
              <a:t>19</a:t>
            </a:fld>
            <a:endParaRPr lang="es-BO"/>
          </a:p>
        </p:txBody>
      </p:sp>
    </p:spTree>
    <p:extLst>
      <p:ext uri="{BB962C8B-B14F-4D97-AF65-F5344CB8AC3E}">
        <p14:creationId xmlns:p14="http://schemas.microsoft.com/office/powerpoint/2010/main" val="294717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B0ED8-018F-85C7-7087-ABCC109213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6345002-80DA-8DA6-E5DE-362375661C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A813C52-9839-FC86-24E3-EBB3D994120A}"/>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8FAD5AF1-99E8-37E3-83CF-50910969340E}"/>
              </a:ext>
            </a:extLst>
          </p:cNvPr>
          <p:cNvSpPr>
            <a:spLocks noGrp="1"/>
          </p:cNvSpPr>
          <p:nvPr>
            <p:ph type="sldNum" sz="quarter" idx="5"/>
          </p:nvPr>
        </p:nvSpPr>
        <p:spPr/>
        <p:txBody>
          <a:bodyPr/>
          <a:lstStyle/>
          <a:p>
            <a:fld id="{DD1FDE86-8FD1-4B82-8ADF-E29901D032F5}" type="slidenum">
              <a:rPr lang="es-BO" smtClean="0"/>
              <a:t>20</a:t>
            </a:fld>
            <a:endParaRPr lang="es-BO"/>
          </a:p>
        </p:txBody>
      </p:sp>
    </p:spTree>
    <p:extLst>
      <p:ext uri="{BB962C8B-B14F-4D97-AF65-F5344CB8AC3E}">
        <p14:creationId xmlns:p14="http://schemas.microsoft.com/office/powerpoint/2010/main" val="14299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8CB6-FCDD-5ED0-C2E7-884F8B43F0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411A29C-A000-FF9A-0D1C-7DCA7C4B448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BFEB596-2C13-4B48-E555-AE5399F36FA1}"/>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6547C285-DD89-4187-0D88-80216B9D87DB}"/>
              </a:ext>
            </a:extLst>
          </p:cNvPr>
          <p:cNvSpPr>
            <a:spLocks noGrp="1"/>
          </p:cNvSpPr>
          <p:nvPr>
            <p:ph type="sldNum" sz="quarter" idx="5"/>
          </p:nvPr>
        </p:nvSpPr>
        <p:spPr/>
        <p:txBody>
          <a:bodyPr/>
          <a:lstStyle/>
          <a:p>
            <a:fld id="{DD1FDE86-8FD1-4B82-8ADF-E29901D032F5}" type="slidenum">
              <a:rPr lang="es-BO" smtClean="0"/>
              <a:t>3</a:t>
            </a:fld>
            <a:endParaRPr lang="es-BO"/>
          </a:p>
        </p:txBody>
      </p:sp>
    </p:spTree>
    <p:extLst>
      <p:ext uri="{BB962C8B-B14F-4D97-AF65-F5344CB8AC3E}">
        <p14:creationId xmlns:p14="http://schemas.microsoft.com/office/powerpoint/2010/main" val="2164987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D4C0-9050-E308-7267-D44FD547A5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1620FB4-1DD6-3A69-5FEB-DD72D6150DF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9AF2AA9-800F-436F-4B57-50165807B060}"/>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DFD0A808-E6AB-19CC-EEE2-4B9709561E05}"/>
              </a:ext>
            </a:extLst>
          </p:cNvPr>
          <p:cNvSpPr>
            <a:spLocks noGrp="1"/>
          </p:cNvSpPr>
          <p:nvPr>
            <p:ph type="sldNum" sz="quarter" idx="5"/>
          </p:nvPr>
        </p:nvSpPr>
        <p:spPr/>
        <p:txBody>
          <a:bodyPr/>
          <a:lstStyle/>
          <a:p>
            <a:fld id="{DD1FDE86-8FD1-4B82-8ADF-E29901D032F5}" type="slidenum">
              <a:rPr lang="es-BO" smtClean="0"/>
              <a:t>21</a:t>
            </a:fld>
            <a:endParaRPr lang="es-BO"/>
          </a:p>
        </p:txBody>
      </p:sp>
    </p:spTree>
    <p:extLst>
      <p:ext uri="{BB962C8B-B14F-4D97-AF65-F5344CB8AC3E}">
        <p14:creationId xmlns:p14="http://schemas.microsoft.com/office/powerpoint/2010/main" val="2456865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040A-DD32-FCE1-2A0D-52A762B10A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B3DC3E-8ED2-8FC3-E1A8-FDDC6A21277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F0A202-48AD-1188-6B90-00CB7C7E2810}"/>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A7CB7998-3762-1A93-33EF-B0C9FA90C839}"/>
              </a:ext>
            </a:extLst>
          </p:cNvPr>
          <p:cNvSpPr>
            <a:spLocks noGrp="1"/>
          </p:cNvSpPr>
          <p:nvPr>
            <p:ph type="sldNum" sz="quarter" idx="5"/>
          </p:nvPr>
        </p:nvSpPr>
        <p:spPr/>
        <p:txBody>
          <a:bodyPr/>
          <a:lstStyle/>
          <a:p>
            <a:fld id="{DD1FDE86-8FD1-4B82-8ADF-E29901D032F5}" type="slidenum">
              <a:rPr lang="es-BO" smtClean="0"/>
              <a:t>22</a:t>
            </a:fld>
            <a:endParaRPr lang="es-BO"/>
          </a:p>
        </p:txBody>
      </p:sp>
    </p:spTree>
    <p:extLst>
      <p:ext uri="{BB962C8B-B14F-4D97-AF65-F5344CB8AC3E}">
        <p14:creationId xmlns:p14="http://schemas.microsoft.com/office/powerpoint/2010/main" val="1103360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DE494-63DD-15E3-ECAF-8372B47FC5C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56B113-7231-1B14-A96E-480561766BD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15A9E7D-670F-CC1A-31B0-D41FD1466FA7}"/>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8E0888D3-63A3-EE0F-A2BC-A931B199B83C}"/>
              </a:ext>
            </a:extLst>
          </p:cNvPr>
          <p:cNvSpPr>
            <a:spLocks noGrp="1"/>
          </p:cNvSpPr>
          <p:nvPr>
            <p:ph type="sldNum" sz="quarter" idx="5"/>
          </p:nvPr>
        </p:nvSpPr>
        <p:spPr/>
        <p:txBody>
          <a:bodyPr/>
          <a:lstStyle/>
          <a:p>
            <a:fld id="{DD1FDE86-8FD1-4B82-8ADF-E29901D032F5}" type="slidenum">
              <a:rPr lang="es-BO" smtClean="0"/>
              <a:t>23</a:t>
            </a:fld>
            <a:endParaRPr lang="es-BO"/>
          </a:p>
        </p:txBody>
      </p:sp>
    </p:spTree>
    <p:extLst>
      <p:ext uri="{BB962C8B-B14F-4D97-AF65-F5344CB8AC3E}">
        <p14:creationId xmlns:p14="http://schemas.microsoft.com/office/powerpoint/2010/main" val="3849132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E5B21-67C5-EC4E-936D-F62D9915B9A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1F4DF67-D800-2C21-5307-4C0B1FDBE1A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48A24F1-F53B-F9AB-1D45-86FE58964748}"/>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2D26A690-73AF-A1C8-1776-F67660278475}"/>
              </a:ext>
            </a:extLst>
          </p:cNvPr>
          <p:cNvSpPr>
            <a:spLocks noGrp="1"/>
          </p:cNvSpPr>
          <p:nvPr>
            <p:ph type="sldNum" sz="quarter" idx="5"/>
          </p:nvPr>
        </p:nvSpPr>
        <p:spPr/>
        <p:txBody>
          <a:bodyPr/>
          <a:lstStyle/>
          <a:p>
            <a:fld id="{DD1FDE86-8FD1-4B82-8ADF-E29901D032F5}" type="slidenum">
              <a:rPr lang="es-BO" smtClean="0"/>
              <a:t>24</a:t>
            </a:fld>
            <a:endParaRPr lang="es-BO"/>
          </a:p>
        </p:txBody>
      </p:sp>
    </p:spTree>
    <p:extLst>
      <p:ext uri="{BB962C8B-B14F-4D97-AF65-F5344CB8AC3E}">
        <p14:creationId xmlns:p14="http://schemas.microsoft.com/office/powerpoint/2010/main" val="1702536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6EE7-830D-85CB-0018-63CBE9B127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5C55C3F-7A74-86FA-14E7-86FA39CB044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36B5A4F-673C-5276-C22C-DD63BA112AC2}"/>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2D046341-6E57-6D57-C1DC-771897D38832}"/>
              </a:ext>
            </a:extLst>
          </p:cNvPr>
          <p:cNvSpPr>
            <a:spLocks noGrp="1"/>
          </p:cNvSpPr>
          <p:nvPr>
            <p:ph type="sldNum" sz="quarter" idx="5"/>
          </p:nvPr>
        </p:nvSpPr>
        <p:spPr/>
        <p:txBody>
          <a:bodyPr/>
          <a:lstStyle/>
          <a:p>
            <a:fld id="{DD1FDE86-8FD1-4B82-8ADF-E29901D032F5}" type="slidenum">
              <a:rPr lang="es-BO" smtClean="0"/>
              <a:t>25</a:t>
            </a:fld>
            <a:endParaRPr lang="es-BO"/>
          </a:p>
        </p:txBody>
      </p:sp>
    </p:spTree>
    <p:extLst>
      <p:ext uri="{BB962C8B-B14F-4D97-AF65-F5344CB8AC3E}">
        <p14:creationId xmlns:p14="http://schemas.microsoft.com/office/powerpoint/2010/main" val="93244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97FEB-B2C5-EDEE-239C-518A11D1A32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206CB5F-9FA3-B759-1CEF-11D344D0C6B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1AFBD49-99D7-5D76-4EBE-476863CF6E6E}"/>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69FF544-AF18-360B-0069-0BA866F498E5}"/>
              </a:ext>
            </a:extLst>
          </p:cNvPr>
          <p:cNvSpPr>
            <a:spLocks noGrp="1"/>
          </p:cNvSpPr>
          <p:nvPr>
            <p:ph type="sldNum" sz="quarter" idx="5"/>
          </p:nvPr>
        </p:nvSpPr>
        <p:spPr/>
        <p:txBody>
          <a:bodyPr/>
          <a:lstStyle/>
          <a:p>
            <a:fld id="{DD1FDE86-8FD1-4B82-8ADF-E29901D032F5}" type="slidenum">
              <a:rPr lang="es-BO" smtClean="0"/>
              <a:t>4</a:t>
            </a:fld>
            <a:endParaRPr lang="es-BO"/>
          </a:p>
        </p:txBody>
      </p:sp>
    </p:spTree>
    <p:extLst>
      <p:ext uri="{BB962C8B-B14F-4D97-AF65-F5344CB8AC3E}">
        <p14:creationId xmlns:p14="http://schemas.microsoft.com/office/powerpoint/2010/main" val="198790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27BE-2163-BCD5-BC2B-032DB61DA9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8C9BAA-BB2C-F7CD-87F5-30182C18DBE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F828E5C-206C-17B9-071C-DACADCB682CE}"/>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3A423300-081B-B075-2952-93B39214303E}"/>
              </a:ext>
            </a:extLst>
          </p:cNvPr>
          <p:cNvSpPr>
            <a:spLocks noGrp="1"/>
          </p:cNvSpPr>
          <p:nvPr>
            <p:ph type="sldNum" sz="quarter" idx="5"/>
          </p:nvPr>
        </p:nvSpPr>
        <p:spPr/>
        <p:txBody>
          <a:bodyPr/>
          <a:lstStyle/>
          <a:p>
            <a:fld id="{DD1FDE86-8FD1-4B82-8ADF-E29901D032F5}" type="slidenum">
              <a:rPr lang="es-BO" smtClean="0"/>
              <a:t>5</a:t>
            </a:fld>
            <a:endParaRPr lang="es-BO"/>
          </a:p>
        </p:txBody>
      </p:sp>
    </p:spTree>
    <p:extLst>
      <p:ext uri="{BB962C8B-B14F-4D97-AF65-F5344CB8AC3E}">
        <p14:creationId xmlns:p14="http://schemas.microsoft.com/office/powerpoint/2010/main" val="343595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A9591-63EA-E955-6203-3B1CC796E8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9B39E9-F948-9CBE-FC07-5CA873097F7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2B85D8A-2939-CDF2-10C2-F0C9B22CA029}"/>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1765320F-E5A4-3D87-F3BF-1ED8B8F8EF57}"/>
              </a:ext>
            </a:extLst>
          </p:cNvPr>
          <p:cNvSpPr>
            <a:spLocks noGrp="1"/>
          </p:cNvSpPr>
          <p:nvPr>
            <p:ph type="sldNum" sz="quarter" idx="5"/>
          </p:nvPr>
        </p:nvSpPr>
        <p:spPr/>
        <p:txBody>
          <a:bodyPr/>
          <a:lstStyle/>
          <a:p>
            <a:fld id="{DD1FDE86-8FD1-4B82-8ADF-E29901D032F5}" type="slidenum">
              <a:rPr lang="es-BO" smtClean="0"/>
              <a:t>6</a:t>
            </a:fld>
            <a:endParaRPr lang="es-BO"/>
          </a:p>
        </p:txBody>
      </p:sp>
    </p:spTree>
    <p:extLst>
      <p:ext uri="{BB962C8B-B14F-4D97-AF65-F5344CB8AC3E}">
        <p14:creationId xmlns:p14="http://schemas.microsoft.com/office/powerpoint/2010/main" val="83585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EBA0A-F848-530F-4A40-52DF40B456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88A086A-87C9-FE16-F646-33BDC96675D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1116CA2-FFB5-6F8A-7CE4-AD71AD6637E7}"/>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F955EB2D-C0DF-C73B-67E8-56F055E830F8}"/>
              </a:ext>
            </a:extLst>
          </p:cNvPr>
          <p:cNvSpPr>
            <a:spLocks noGrp="1"/>
          </p:cNvSpPr>
          <p:nvPr>
            <p:ph type="sldNum" sz="quarter" idx="5"/>
          </p:nvPr>
        </p:nvSpPr>
        <p:spPr/>
        <p:txBody>
          <a:bodyPr/>
          <a:lstStyle/>
          <a:p>
            <a:fld id="{DD1FDE86-8FD1-4B82-8ADF-E29901D032F5}" type="slidenum">
              <a:rPr lang="es-BO" smtClean="0"/>
              <a:t>7</a:t>
            </a:fld>
            <a:endParaRPr lang="es-BO"/>
          </a:p>
        </p:txBody>
      </p:sp>
    </p:spTree>
    <p:extLst>
      <p:ext uri="{BB962C8B-B14F-4D97-AF65-F5344CB8AC3E}">
        <p14:creationId xmlns:p14="http://schemas.microsoft.com/office/powerpoint/2010/main" val="252847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1F01-5866-9672-3E1A-BE1D2F8E994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08292E-34A6-9471-A9F6-7A57B546405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1C21705-DC5F-F7B0-2767-DFDA74E872D9}"/>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1898BDEF-6010-1C0A-1F26-898B6F523BDB}"/>
              </a:ext>
            </a:extLst>
          </p:cNvPr>
          <p:cNvSpPr>
            <a:spLocks noGrp="1"/>
          </p:cNvSpPr>
          <p:nvPr>
            <p:ph type="sldNum" sz="quarter" idx="5"/>
          </p:nvPr>
        </p:nvSpPr>
        <p:spPr/>
        <p:txBody>
          <a:bodyPr/>
          <a:lstStyle/>
          <a:p>
            <a:fld id="{DD1FDE86-8FD1-4B82-8ADF-E29901D032F5}" type="slidenum">
              <a:rPr lang="es-BO" smtClean="0"/>
              <a:t>8</a:t>
            </a:fld>
            <a:endParaRPr lang="es-BO"/>
          </a:p>
        </p:txBody>
      </p:sp>
    </p:spTree>
    <p:extLst>
      <p:ext uri="{BB962C8B-B14F-4D97-AF65-F5344CB8AC3E}">
        <p14:creationId xmlns:p14="http://schemas.microsoft.com/office/powerpoint/2010/main" val="308450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26CD-0767-BA00-42BE-EDBD08610D3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74F73D3-19FB-2404-2F2E-7F8D2E02B85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68E06F-AB61-D0F2-9F50-2E28C36BC65A}"/>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20E003AD-67A9-F7B0-18D6-9629760CCE95}"/>
              </a:ext>
            </a:extLst>
          </p:cNvPr>
          <p:cNvSpPr>
            <a:spLocks noGrp="1"/>
          </p:cNvSpPr>
          <p:nvPr>
            <p:ph type="sldNum" sz="quarter" idx="5"/>
          </p:nvPr>
        </p:nvSpPr>
        <p:spPr/>
        <p:txBody>
          <a:bodyPr/>
          <a:lstStyle/>
          <a:p>
            <a:fld id="{DD1FDE86-8FD1-4B82-8ADF-E29901D032F5}" type="slidenum">
              <a:rPr lang="es-BO" smtClean="0"/>
              <a:t>9</a:t>
            </a:fld>
            <a:endParaRPr lang="es-BO"/>
          </a:p>
        </p:txBody>
      </p:sp>
    </p:spTree>
    <p:extLst>
      <p:ext uri="{BB962C8B-B14F-4D97-AF65-F5344CB8AC3E}">
        <p14:creationId xmlns:p14="http://schemas.microsoft.com/office/powerpoint/2010/main" val="318708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5"/>
          </p:nvPr>
        </p:nvSpPr>
        <p:spPr/>
        <p:txBody>
          <a:bodyPr/>
          <a:lstStyle/>
          <a:p>
            <a:fld id="{DD1FDE86-8FD1-4B82-8ADF-E29901D032F5}" type="slidenum">
              <a:rPr lang="es-BO" smtClean="0"/>
              <a:t>10</a:t>
            </a:fld>
            <a:endParaRPr lang="es-BO"/>
          </a:p>
        </p:txBody>
      </p:sp>
    </p:spTree>
    <p:extLst>
      <p:ext uri="{BB962C8B-B14F-4D97-AF65-F5344CB8AC3E}">
        <p14:creationId xmlns:p14="http://schemas.microsoft.com/office/powerpoint/2010/main" val="175980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19ED9-0F5E-8A38-14BC-46EB90BB39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BO"/>
          </a:p>
        </p:txBody>
      </p:sp>
      <p:sp>
        <p:nvSpPr>
          <p:cNvPr id="3" name="Subtítulo 2">
            <a:extLst>
              <a:ext uri="{FF2B5EF4-FFF2-40B4-BE49-F238E27FC236}">
                <a16:creationId xmlns:a16="http://schemas.microsoft.com/office/drawing/2014/main" id="{46BA9CBA-7165-1056-3128-BC1E3AC63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a:extLst>
              <a:ext uri="{FF2B5EF4-FFF2-40B4-BE49-F238E27FC236}">
                <a16:creationId xmlns:a16="http://schemas.microsoft.com/office/drawing/2014/main" id="{F767727F-C3D9-9484-DCBE-51FD1E1A8719}"/>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5" name="Marcador de pie de página 4">
            <a:extLst>
              <a:ext uri="{FF2B5EF4-FFF2-40B4-BE49-F238E27FC236}">
                <a16:creationId xmlns:a16="http://schemas.microsoft.com/office/drawing/2014/main" id="{7788798A-57DC-7A50-EF3F-7EE1C1C92BA4}"/>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6DA071F2-6F84-74A7-D155-92B199118274}"/>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32800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FB092-61AB-B5F6-9394-7A207B194D1F}"/>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8A0C590D-F634-C484-28B1-4A7339B797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0AE20199-8853-35D6-BB73-1234B75AC555}"/>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5" name="Marcador de pie de página 4">
            <a:extLst>
              <a:ext uri="{FF2B5EF4-FFF2-40B4-BE49-F238E27FC236}">
                <a16:creationId xmlns:a16="http://schemas.microsoft.com/office/drawing/2014/main" id="{E8077D7D-87D4-95A7-2D12-BC4CFCCA5C54}"/>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7ED38FD0-6EE5-E1FD-C5D0-EB6C308C371D}"/>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221579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457523-F41E-4F24-06C7-C93F96AAE7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C1A49830-C35C-DE29-CD28-90B1F8E4AD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7635192C-F31A-D7D4-E874-87598C81BC2A}"/>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5" name="Marcador de pie de página 4">
            <a:extLst>
              <a:ext uri="{FF2B5EF4-FFF2-40B4-BE49-F238E27FC236}">
                <a16:creationId xmlns:a16="http://schemas.microsoft.com/office/drawing/2014/main" id="{4629B326-21D6-C065-A4B9-0D4AC3A5A723}"/>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CA027109-020A-9156-9DA3-5177324540B6}"/>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61295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3E9D2-EFB6-71CD-E1CA-C30E1DBB3BA3}"/>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872516E7-B3C5-0B88-9B60-7C0B7FED84A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F835B111-E508-2469-6368-F796681EFEFB}"/>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5" name="Marcador de pie de página 4">
            <a:extLst>
              <a:ext uri="{FF2B5EF4-FFF2-40B4-BE49-F238E27FC236}">
                <a16:creationId xmlns:a16="http://schemas.microsoft.com/office/drawing/2014/main" id="{D95F3E01-59E2-0228-D3E7-247478C2FFD5}"/>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2C9F2817-CCE0-4CD1-6F41-96BA8299E8A7}"/>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23218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C4A85-B663-43C5-BA2F-1A6D9CB0593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227DD624-2B46-76B2-B9CE-AC2829ACE8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0B31F-1F14-0743-A715-F921A7BB2C71}"/>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5" name="Marcador de pie de página 4">
            <a:extLst>
              <a:ext uri="{FF2B5EF4-FFF2-40B4-BE49-F238E27FC236}">
                <a16:creationId xmlns:a16="http://schemas.microsoft.com/office/drawing/2014/main" id="{75DBDF52-4EF6-90BD-CA67-84D154BFF8DA}"/>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EDD9A22A-3526-7D49-54C8-8FB129ECB0E4}"/>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88728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1CCF0-EB81-32CE-B6A7-4617987E6A49}"/>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76E16735-137E-D521-6441-1AD55E831A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a:extLst>
              <a:ext uri="{FF2B5EF4-FFF2-40B4-BE49-F238E27FC236}">
                <a16:creationId xmlns:a16="http://schemas.microsoft.com/office/drawing/2014/main" id="{AF625231-0771-E379-27C6-C0ADAE1FCD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a:extLst>
              <a:ext uri="{FF2B5EF4-FFF2-40B4-BE49-F238E27FC236}">
                <a16:creationId xmlns:a16="http://schemas.microsoft.com/office/drawing/2014/main" id="{98DD1BE5-5C63-901D-44C8-4432497B4194}"/>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6" name="Marcador de pie de página 5">
            <a:extLst>
              <a:ext uri="{FF2B5EF4-FFF2-40B4-BE49-F238E27FC236}">
                <a16:creationId xmlns:a16="http://schemas.microsoft.com/office/drawing/2014/main" id="{CB151D99-6308-2412-F69F-E1159CB54A97}"/>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3BF193A3-7AC8-4C77-A24D-46AE493A66A4}"/>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385180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EFD8-62E2-CC91-AF40-B282E1348E0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54E43880-B4EB-591F-9893-C323DA66DD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124D29-CDD9-576C-78DC-E33F95B6E4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a:extLst>
              <a:ext uri="{FF2B5EF4-FFF2-40B4-BE49-F238E27FC236}">
                <a16:creationId xmlns:a16="http://schemas.microsoft.com/office/drawing/2014/main" id="{9F760B36-FC95-D1A1-B6E9-233A9B6C7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A6D8AA-E372-E23A-6C64-9BC4A1B33A4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a:extLst>
              <a:ext uri="{FF2B5EF4-FFF2-40B4-BE49-F238E27FC236}">
                <a16:creationId xmlns:a16="http://schemas.microsoft.com/office/drawing/2014/main" id="{53BCC89D-E014-1719-D0EB-0CE91F6AC2CD}"/>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8" name="Marcador de pie de página 7">
            <a:extLst>
              <a:ext uri="{FF2B5EF4-FFF2-40B4-BE49-F238E27FC236}">
                <a16:creationId xmlns:a16="http://schemas.microsoft.com/office/drawing/2014/main" id="{C60AFC72-AE3B-ED2B-C9D5-E057753239D9}"/>
              </a:ext>
            </a:extLst>
          </p:cNvPr>
          <p:cNvSpPr>
            <a:spLocks noGrp="1"/>
          </p:cNvSpPr>
          <p:nvPr>
            <p:ph type="ftr" sz="quarter" idx="11"/>
          </p:nvPr>
        </p:nvSpPr>
        <p:spPr/>
        <p:txBody>
          <a:bodyPr/>
          <a:lstStyle/>
          <a:p>
            <a:endParaRPr lang="es-BO"/>
          </a:p>
        </p:txBody>
      </p:sp>
      <p:sp>
        <p:nvSpPr>
          <p:cNvPr id="9" name="Marcador de número de diapositiva 8">
            <a:extLst>
              <a:ext uri="{FF2B5EF4-FFF2-40B4-BE49-F238E27FC236}">
                <a16:creationId xmlns:a16="http://schemas.microsoft.com/office/drawing/2014/main" id="{7182DEC7-4D4C-94B1-DB01-79167B0BDB0E}"/>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61647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A7BF9-8DDD-D07C-FE85-E9EBDAF0252E}"/>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fecha 2">
            <a:extLst>
              <a:ext uri="{FF2B5EF4-FFF2-40B4-BE49-F238E27FC236}">
                <a16:creationId xmlns:a16="http://schemas.microsoft.com/office/drawing/2014/main" id="{2FA9F194-34F3-A104-238D-391962E580BF}"/>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4" name="Marcador de pie de página 3">
            <a:extLst>
              <a:ext uri="{FF2B5EF4-FFF2-40B4-BE49-F238E27FC236}">
                <a16:creationId xmlns:a16="http://schemas.microsoft.com/office/drawing/2014/main" id="{7DA39D32-A6DD-1B31-B825-6DB7E737EBC5}"/>
              </a:ext>
            </a:extLst>
          </p:cNvPr>
          <p:cNvSpPr>
            <a:spLocks noGrp="1"/>
          </p:cNvSpPr>
          <p:nvPr>
            <p:ph type="ftr" sz="quarter" idx="11"/>
          </p:nvPr>
        </p:nvSpPr>
        <p:spPr/>
        <p:txBody>
          <a:bodyPr/>
          <a:lstStyle/>
          <a:p>
            <a:endParaRPr lang="es-BO"/>
          </a:p>
        </p:txBody>
      </p:sp>
      <p:sp>
        <p:nvSpPr>
          <p:cNvPr id="5" name="Marcador de número de diapositiva 4">
            <a:extLst>
              <a:ext uri="{FF2B5EF4-FFF2-40B4-BE49-F238E27FC236}">
                <a16:creationId xmlns:a16="http://schemas.microsoft.com/office/drawing/2014/main" id="{0271E219-7158-7A40-BDD6-E72A7C1CFCF2}"/>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24960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4B03EF-26D9-C63F-0BEE-7E33CD694165}"/>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3" name="Marcador de pie de página 2">
            <a:extLst>
              <a:ext uri="{FF2B5EF4-FFF2-40B4-BE49-F238E27FC236}">
                <a16:creationId xmlns:a16="http://schemas.microsoft.com/office/drawing/2014/main" id="{C5A965C9-44DA-11F3-0615-1AA063BB19AA}"/>
              </a:ext>
            </a:extLst>
          </p:cNvPr>
          <p:cNvSpPr>
            <a:spLocks noGrp="1"/>
          </p:cNvSpPr>
          <p:nvPr>
            <p:ph type="ftr" sz="quarter" idx="11"/>
          </p:nvPr>
        </p:nvSpPr>
        <p:spPr/>
        <p:txBody>
          <a:bodyPr/>
          <a:lstStyle/>
          <a:p>
            <a:endParaRPr lang="es-BO"/>
          </a:p>
        </p:txBody>
      </p:sp>
      <p:sp>
        <p:nvSpPr>
          <p:cNvPr id="4" name="Marcador de número de diapositiva 3">
            <a:extLst>
              <a:ext uri="{FF2B5EF4-FFF2-40B4-BE49-F238E27FC236}">
                <a16:creationId xmlns:a16="http://schemas.microsoft.com/office/drawing/2014/main" id="{65FD1C1B-D5C0-8811-3AE4-AEE17F271A22}"/>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417500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90105-D6C6-5B63-93E3-73E70D57E5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E2DD63F0-F088-5D1B-8715-03DA58A61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a:extLst>
              <a:ext uri="{FF2B5EF4-FFF2-40B4-BE49-F238E27FC236}">
                <a16:creationId xmlns:a16="http://schemas.microsoft.com/office/drawing/2014/main" id="{6ACDB533-64F4-2E9B-721E-59B9A71FB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89EE71-3B52-3039-0DC5-1DD5B9731599}"/>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6" name="Marcador de pie de página 5">
            <a:extLst>
              <a:ext uri="{FF2B5EF4-FFF2-40B4-BE49-F238E27FC236}">
                <a16:creationId xmlns:a16="http://schemas.microsoft.com/office/drawing/2014/main" id="{0B16F0FD-7A5B-228E-BFF6-21CDAE6B2B70}"/>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13B57BDF-58E6-7E23-2F97-8CE98884DE76}"/>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287577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F4A95-9857-8309-E718-3CA8BDD82A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posición de imagen 2">
            <a:extLst>
              <a:ext uri="{FF2B5EF4-FFF2-40B4-BE49-F238E27FC236}">
                <a16:creationId xmlns:a16="http://schemas.microsoft.com/office/drawing/2014/main" id="{171AB426-2CB5-2141-C0D3-B03B29993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a:extLst>
              <a:ext uri="{FF2B5EF4-FFF2-40B4-BE49-F238E27FC236}">
                <a16:creationId xmlns:a16="http://schemas.microsoft.com/office/drawing/2014/main" id="{8E157F63-7170-7858-0628-5E7E75846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18CCF6-EC9C-434D-1120-7ACF664B4042}"/>
              </a:ext>
            </a:extLst>
          </p:cNvPr>
          <p:cNvSpPr>
            <a:spLocks noGrp="1"/>
          </p:cNvSpPr>
          <p:nvPr>
            <p:ph type="dt" sz="half" idx="10"/>
          </p:nvPr>
        </p:nvSpPr>
        <p:spPr/>
        <p:txBody>
          <a:bodyPr/>
          <a:lstStyle/>
          <a:p>
            <a:fld id="{0ABE2867-7AA5-4BC2-9C9E-D4D19D9C4EEC}" type="datetimeFigureOut">
              <a:rPr lang="es-BO" smtClean="0"/>
              <a:t>31/10/2025</a:t>
            </a:fld>
            <a:endParaRPr lang="es-BO"/>
          </a:p>
        </p:txBody>
      </p:sp>
      <p:sp>
        <p:nvSpPr>
          <p:cNvPr id="6" name="Marcador de pie de página 5">
            <a:extLst>
              <a:ext uri="{FF2B5EF4-FFF2-40B4-BE49-F238E27FC236}">
                <a16:creationId xmlns:a16="http://schemas.microsoft.com/office/drawing/2014/main" id="{E12C9AF7-E20B-4F3A-D537-F09D7496437C}"/>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AA2786D1-638F-C9C3-EDC5-242A5AC95247}"/>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419284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393700" ty="0" sx="100000" sy="62000" flip="x"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231D618-6C71-2E72-5C1B-560540335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7BA8EE14-CBFC-8686-76F5-E4EF92E08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EBB0A504-4603-85D9-B96A-291A06BD5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BE2867-7AA5-4BC2-9C9E-D4D19D9C4EEC}" type="datetimeFigureOut">
              <a:rPr lang="es-BO" smtClean="0"/>
              <a:t>31/10/2025</a:t>
            </a:fld>
            <a:endParaRPr lang="es-BO"/>
          </a:p>
        </p:txBody>
      </p:sp>
      <p:sp>
        <p:nvSpPr>
          <p:cNvPr id="5" name="Marcador de pie de página 4">
            <a:extLst>
              <a:ext uri="{FF2B5EF4-FFF2-40B4-BE49-F238E27FC236}">
                <a16:creationId xmlns:a16="http://schemas.microsoft.com/office/drawing/2014/main" id="{B668B68A-AEE5-19F1-0F06-87930A703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BO"/>
          </a:p>
        </p:txBody>
      </p:sp>
      <p:sp>
        <p:nvSpPr>
          <p:cNvPr id="6" name="Marcador de número de diapositiva 5">
            <a:extLst>
              <a:ext uri="{FF2B5EF4-FFF2-40B4-BE49-F238E27FC236}">
                <a16:creationId xmlns:a16="http://schemas.microsoft.com/office/drawing/2014/main" id="{E765B851-8FB6-FACF-1FD9-0C6DCBEE1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6F29EF-035E-4F91-A211-6E98BE563A4F}" type="slidenum">
              <a:rPr lang="es-BO" smtClean="0"/>
              <a:t>‹Nº›</a:t>
            </a:fld>
            <a:endParaRPr lang="es-BO"/>
          </a:p>
        </p:txBody>
      </p:sp>
    </p:spTree>
    <p:extLst>
      <p:ext uri="{BB962C8B-B14F-4D97-AF65-F5344CB8AC3E}">
        <p14:creationId xmlns:p14="http://schemas.microsoft.com/office/powerpoint/2010/main" val="3523776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cb.gob.bo/?q=primera-familia-de-billet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5E61E563-21A6-CC65-19D6-F3E9490213CE}"/>
              </a:ext>
            </a:extLst>
          </p:cNvPr>
          <p:cNvSpPr>
            <a:spLocks noGrp="1"/>
          </p:cNvSpPr>
          <p:nvPr>
            <p:ph type="subTitle" idx="1"/>
          </p:nvPr>
        </p:nvSpPr>
        <p:spPr>
          <a:xfrm>
            <a:off x="1245704" y="4789211"/>
            <a:ext cx="9395792" cy="531389"/>
          </a:xfrm>
        </p:spPr>
        <p:txBody>
          <a:bodyPr>
            <a:normAutofit lnSpcReduction="10000"/>
          </a:bodyPr>
          <a:lstStyle/>
          <a:p>
            <a:r>
              <a:rPr lang="es-ES" sz="3200" dirty="0"/>
              <a:t>Lic. Ernesto León Téllez</a:t>
            </a:r>
            <a:endParaRPr lang="es-BO" sz="3200" dirty="0"/>
          </a:p>
        </p:txBody>
      </p:sp>
      <p:sp>
        <p:nvSpPr>
          <p:cNvPr id="10" name="Subtítulo 2">
            <a:extLst>
              <a:ext uri="{FF2B5EF4-FFF2-40B4-BE49-F238E27FC236}">
                <a16:creationId xmlns:a16="http://schemas.microsoft.com/office/drawing/2014/main" id="{147683BA-3C1C-A3F8-783F-5DCC8C01D9F0}"/>
              </a:ext>
            </a:extLst>
          </p:cNvPr>
          <p:cNvSpPr txBox="1">
            <a:spLocks/>
          </p:cNvSpPr>
          <p:nvPr/>
        </p:nvSpPr>
        <p:spPr>
          <a:xfrm>
            <a:off x="443947" y="1377710"/>
            <a:ext cx="11151705" cy="31810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6600" b="1" dirty="0">
                <a:solidFill>
                  <a:srgbClr val="2AB03D"/>
                </a:solidFill>
              </a:rPr>
              <a:t>GUIA PARA BILLETAJE Y GARANTIAS NO CONVENCIONALES</a:t>
            </a:r>
            <a:endParaRPr lang="es-ES" sz="6000" b="1" dirty="0">
              <a:solidFill>
                <a:srgbClr val="2AB03D"/>
              </a:solidFill>
            </a:endParaRPr>
          </a:p>
          <a:p>
            <a:endParaRPr lang="es-BO" dirty="0"/>
          </a:p>
        </p:txBody>
      </p:sp>
    </p:spTree>
    <p:extLst>
      <p:ext uri="{BB962C8B-B14F-4D97-AF65-F5344CB8AC3E}">
        <p14:creationId xmlns:p14="http://schemas.microsoft.com/office/powerpoint/2010/main" val="306390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065-6610-6676-5F36-38BB4BA07C9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F1A78FB4-3411-7F81-953D-3205296D45C2}"/>
              </a:ext>
            </a:extLst>
          </p:cNvPr>
          <p:cNvSpPr>
            <a:spLocks noGrp="1"/>
          </p:cNvSpPr>
          <p:nvPr>
            <p:ph type="subTitle" idx="1"/>
          </p:nvPr>
        </p:nvSpPr>
        <p:spPr>
          <a:xfrm>
            <a:off x="59634" y="1060174"/>
            <a:ext cx="12072731" cy="5051631"/>
          </a:xfrm>
        </p:spPr>
        <p:txBody>
          <a:bodyPr/>
          <a:lstStyle/>
          <a:p>
            <a:pPr algn="l"/>
            <a:r>
              <a:rPr lang="es-ES" sz="2800" b="1" dirty="0"/>
              <a:t>MARCO NORMATIVO</a:t>
            </a:r>
          </a:p>
          <a:p>
            <a:pPr algn="l"/>
            <a:endParaRPr lang="es-ES" sz="2800" b="1" dirty="0"/>
          </a:p>
          <a:p>
            <a:pPr marL="457200" indent="-457200" algn="just">
              <a:buFont typeface="Wingdings" panose="05000000000000000000" pitchFamily="2" charset="2"/>
              <a:buChar char="Ø"/>
            </a:pPr>
            <a:r>
              <a:rPr lang="es-ES" b="1" dirty="0"/>
              <a:t>Ley Nro. 393 de Servicios Financieros promulgada en 2013.</a:t>
            </a:r>
          </a:p>
          <a:p>
            <a:pPr marL="457200" indent="-457200" algn="just">
              <a:buFont typeface="Wingdings" panose="05000000000000000000" pitchFamily="2" charset="2"/>
              <a:buChar char="Ø"/>
            </a:pPr>
            <a:endParaRPr lang="es-ES" b="1" dirty="0"/>
          </a:p>
          <a:p>
            <a:pPr marL="457200" indent="-457200" algn="just">
              <a:buFont typeface="Wingdings" panose="05000000000000000000" pitchFamily="2" charset="2"/>
              <a:buChar char="Ø"/>
            </a:pPr>
            <a:r>
              <a:rPr lang="es-ES" b="1" dirty="0"/>
              <a:t>Capitulo VII: Servicios Financieros Para El Desarrollo Económico y Social.</a:t>
            </a:r>
          </a:p>
          <a:p>
            <a:pPr marL="457200" indent="-457200" algn="just">
              <a:buFont typeface="Wingdings" panose="05000000000000000000" pitchFamily="2" charset="2"/>
              <a:buChar char="Ø"/>
            </a:pPr>
            <a:endParaRPr lang="es-ES" b="1" dirty="0"/>
          </a:p>
          <a:p>
            <a:pPr marL="457200" indent="-457200" algn="just">
              <a:buFont typeface="Wingdings" panose="05000000000000000000" pitchFamily="2" charset="2"/>
              <a:buChar char="Ø"/>
            </a:pPr>
            <a:r>
              <a:rPr lang="es-ES" b="1" dirty="0"/>
              <a:t>Sección I: Financiamiento Para El Desarrollo Productivo</a:t>
            </a:r>
          </a:p>
          <a:p>
            <a:pPr marL="457200" indent="-457200" algn="just">
              <a:buFont typeface="Wingdings" panose="05000000000000000000" pitchFamily="2" charset="2"/>
              <a:buChar char="Ø"/>
            </a:pPr>
            <a:endParaRPr lang="es-ES" b="1" dirty="0"/>
          </a:p>
          <a:p>
            <a:pPr marL="457200" indent="-457200" algn="just">
              <a:buFont typeface="Wingdings" panose="05000000000000000000" pitchFamily="2" charset="2"/>
              <a:buChar char="Ø"/>
            </a:pPr>
            <a:r>
              <a:rPr lang="es-ES" b="1" dirty="0"/>
              <a:t>Articulo 99: Garantías No Convencionales</a:t>
            </a:r>
          </a:p>
          <a:p>
            <a:pPr algn="l"/>
            <a:endParaRPr lang="es-ES" sz="2800" b="1" dirty="0"/>
          </a:p>
          <a:p>
            <a:endParaRPr lang="es-ES" dirty="0"/>
          </a:p>
          <a:p>
            <a:endParaRPr lang="es-BO" dirty="0"/>
          </a:p>
        </p:txBody>
      </p:sp>
      <p:sp>
        <p:nvSpPr>
          <p:cNvPr id="7" name="Subtítulo 2">
            <a:extLst>
              <a:ext uri="{FF2B5EF4-FFF2-40B4-BE49-F238E27FC236}">
                <a16:creationId xmlns:a16="http://schemas.microsoft.com/office/drawing/2014/main" id="{1D5C0289-53EE-F6B2-4464-EE2B665422B4}"/>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GARANTIAS NO CONVENCIONALES</a:t>
            </a:r>
            <a:endParaRPr lang="es-ES" sz="3200" b="1" dirty="0">
              <a:solidFill>
                <a:srgbClr val="2AB03D"/>
              </a:solidFill>
            </a:endParaRPr>
          </a:p>
          <a:p>
            <a:endParaRPr lang="es-BO" dirty="0"/>
          </a:p>
        </p:txBody>
      </p:sp>
    </p:spTree>
    <p:extLst>
      <p:ext uri="{BB962C8B-B14F-4D97-AF65-F5344CB8AC3E}">
        <p14:creationId xmlns:p14="http://schemas.microsoft.com/office/powerpoint/2010/main" val="339076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052EE-D8EB-DDCD-8C37-57ECF7FC8BD6}"/>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D5719BC6-C8AB-4785-AE7E-6210D7BAFD2F}"/>
              </a:ext>
            </a:extLst>
          </p:cNvPr>
          <p:cNvSpPr>
            <a:spLocks noGrp="1"/>
          </p:cNvSpPr>
          <p:nvPr>
            <p:ph type="subTitle" idx="1"/>
          </p:nvPr>
        </p:nvSpPr>
        <p:spPr>
          <a:xfrm>
            <a:off x="59634" y="856802"/>
            <a:ext cx="12072731" cy="5464485"/>
          </a:xfrm>
        </p:spPr>
        <p:txBody>
          <a:bodyPr/>
          <a:lstStyle/>
          <a:p>
            <a:pPr algn="l"/>
            <a:r>
              <a:rPr lang="es-ES" sz="2800" b="1" dirty="0"/>
              <a:t>	</a:t>
            </a:r>
          </a:p>
          <a:p>
            <a:pPr algn="l"/>
            <a:r>
              <a:rPr lang="es-ES" dirty="0"/>
              <a:t>¿Cuál es la diferencia entre garantías reales y garantías no convencionales?</a:t>
            </a:r>
          </a:p>
          <a:p>
            <a:pPr algn="l"/>
            <a:endParaRPr lang="es-BO" dirty="0"/>
          </a:p>
          <a:p>
            <a:pPr marL="457200" indent="-457200" algn="just">
              <a:buFont typeface="Wingdings" panose="05000000000000000000" pitchFamily="2" charset="2"/>
              <a:buChar char="Ø"/>
            </a:pPr>
            <a:r>
              <a:rPr lang="es-BO" dirty="0"/>
              <a:t>Las garantías reales son los medios tradicionales que se utilizan para garantizar los préstamos, por ejemplo, para un préstamo para la compra de una vivienda la garantía será la hipoteca de la misma vivienda.</a:t>
            </a:r>
          </a:p>
          <a:p>
            <a:pPr marL="457200" indent="-457200" algn="just">
              <a:buFont typeface="Wingdings" panose="05000000000000000000" pitchFamily="2" charset="2"/>
              <a:buChar char="Ø"/>
            </a:pPr>
            <a:endParaRPr lang="es-BO" sz="2800" b="1" dirty="0"/>
          </a:p>
          <a:p>
            <a:pPr marL="342900" indent="-342900" algn="just">
              <a:buFont typeface="Wingdings" panose="05000000000000000000" pitchFamily="2" charset="2"/>
              <a:buChar char="Ø"/>
            </a:pPr>
            <a:r>
              <a:rPr lang="es-BO" dirty="0"/>
              <a:t>Las garantías no convencionales están dirigidas a facilitar la obtención de </a:t>
            </a:r>
            <a:r>
              <a:rPr lang="es-BO" i="1" u="sng" dirty="0"/>
              <a:t>créditos del sector productivo</a:t>
            </a:r>
            <a:r>
              <a:rPr lang="es-BO" dirty="0"/>
              <a:t>, así el cliente puede presentar como garantía los papeles de propiedad de un terreno en el área rural, los productos elaborados por el cliente. Las garantías convencionales pasarán por un proceso de evaluación, valoración y registro correspondiente.</a:t>
            </a:r>
          </a:p>
          <a:p>
            <a:pPr marL="457200" indent="-457200" algn="just">
              <a:buFont typeface="Wingdings" panose="05000000000000000000" pitchFamily="2" charset="2"/>
              <a:buChar char="Ø"/>
            </a:pPr>
            <a:endParaRPr lang="es-ES" sz="2800" b="1" dirty="0"/>
          </a:p>
          <a:p>
            <a:pPr algn="l"/>
            <a:endParaRPr lang="es-ES" sz="2800" b="1" dirty="0"/>
          </a:p>
          <a:p>
            <a:endParaRPr lang="es-ES" dirty="0"/>
          </a:p>
          <a:p>
            <a:endParaRPr lang="es-BO" dirty="0"/>
          </a:p>
        </p:txBody>
      </p:sp>
      <p:sp>
        <p:nvSpPr>
          <p:cNvPr id="7" name="Subtítulo 2">
            <a:extLst>
              <a:ext uri="{FF2B5EF4-FFF2-40B4-BE49-F238E27FC236}">
                <a16:creationId xmlns:a16="http://schemas.microsoft.com/office/drawing/2014/main" id="{2750CC67-64A7-B002-2D51-440155296B42}"/>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INTRODUCCION</a:t>
            </a:r>
          </a:p>
          <a:p>
            <a:endParaRPr lang="es-BO" dirty="0"/>
          </a:p>
        </p:txBody>
      </p:sp>
    </p:spTree>
    <p:extLst>
      <p:ext uri="{BB962C8B-B14F-4D97-AF65-F5344CB8AC3E}">
        <p14:creationId xmlns:p14="http://schemas.microsoft.com/office/powerpoint/2010/main" val="166737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E061C-D048-1D4B-B926-A7A0133C25D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F0E2DE4-0DD6-7036-A9A3-FD8E1791A65E}"/>
              </a:ext>
            </a:extLst>
          </p:cNvPr>
          <p:cNvSpPr>
            <a:spLocks noGrp="1"/>
          </p:cNvSpPr>
          <p:nvPr>
            <p:ph type="subTitle" idx="1"/>
          </p:nvPr>
        </p:nvSpPr>
        <p:spPr>
          <a:xfrm>
            <a:off x="59634" y="856802"/>
            <a:ext cx="12072731" cy="5464485"/>
          </a:xfrm>
        </p:spPr>
        <p:txBody>
          <a:bodyPr/>
          <a:lstStyle/>
          <a:p>
            <a:pPr marL="457200" indent="-457200" algn="just">
              <a:buFont typeface="Wingdings" panose="05000000000000000000" pitchFamily="2" charset="2"/>
              <a:buChar char="Ø"/>
            </a:pPr>
            <a:endParaRPr lang="es-ES" sz="2800" b="1" dirty="0"/>
          </a:p>
          <a:p>
            <a:pPr marL="457200" indent="-457200" algn="just">
              <a:buFont typeface="Wingdings" panose="05000000000000000000" pitchFamily="2" charset="2"/>
              <a:buChar char="Ø"/>
            </a:pPr>
            <a:endParaRPr lang="es-ES" sz="2800" b="1" dirty="0"/>
          </a:p>
          <a:p>
            <a:pPr marL="457200" indent="-457200" algn="just">
              <a:buFont typeface="Wingdings" panose="05000000000000000000" pitchFamily="2" charset="2"/>
              <a:buChar char="ü"/>
            </a:pPr>
            <a:r>
              <a:rPr lang="es-ES" sz="2800" b="1" dirty="0"/>
              <a:t>GARANTIA PERSONAL</a:t>
            </a:r>
          </a:p>
          <a:p>
            <a:pPr marL="457200" indent="-457200" algn="just">
              <a:buFont typeface="Wingdings" panose="05000000000000000000" pitchFamily="2" charset="2"/>
              <a:buChar char="ü"/>
            </a:pPr>
            <a:endParaRPr lang="es-ES" sz="2800" b="1" dirty="0"/>
          </a:p>
          <a:p>
            <a:pPr marL="457200" indent="-457200" algn="just">
              <a:buFont typeface="Wingdings" panose="05000000000000000000" pitchFamily="2" charset="2"/>
              <a:buChar char="ü"/>
            </a:pPr>
            <a:r>
              <a:rPr lang="es-ES" sz="2800" b="1" dirty="0"/>
              <a:t>GARANTIAS REALES</a:t>
            </a:r>
          </a:p>
          <a:p>
            <a:pPr marL="457200" indent="-457200" algn="just">
              <a:buFont typeface="Wingdings" panose="05000000000000000000" pitchFamily="2" charset="2"/>
              <a:buChar char="ü"/>
            </a:pPr>
            <a:endParaRPr lang="es-ES" sz="2800" b="1" dirty="0"/>
          </a:p>
          <a:p>
            <a:pPr marL="457200" indent="-457200" algn="just">
              <a:buFont typeface="Wingdings" panose="05000000000000000000" pitchFamily="2" charset="2"/>
              <a:buChar char="ü"/>
            </a:pPr>
            <a:r>
              <a:rPr lang="es-ES" sz="2800" b="1" dirty="0"/>
              <a:t>GARANTIAS NO CONVENCIONALES</a:t>
            </a:r>
          </a:p>
          <a:p>
            <a:pPr algn="l"/>
            <a:endParaRPr lang="es-ES" sz="2800" b="1" dirty="0"/>
          </a:p>
          <a:p>
            <a:endParaRPr lang="es-ES" dirty="0"/>
          </a:p>
          <a:p>
            <a:endParaRPr lang="es-BO" dirty="0"/>
          </a:p>
        </p:txBody>
      </p:sp>
      <p:sp>
        <p:nvSpPr>
          <p:cNvPr id="7" name="Subtítulo 2">
            <a:extLst>
              <a:ext uri="{FF2B5EF4-FFF2-40B4-BE49-F238E27FC236}">
                <a16:creationId xmlns:a16="http://schemas.microsoft.com/office/drawing/2014/main" id="{A30A5EC7-5985-E73C-A3E7-DF0DF734A012}"/>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TIPOS DE GARANTIAS</a:t>
            </a:r>
            <a:endParaRPr lang="es-ES" sz="3200" b="1" dirty="0">
              <a:solidFill>
                <a:srgbClr val="2AB03D"/>
              </a:solidFill>
            </a:endParaRPr>
          </a:p>
          <a:p>
            <a:endParaRPr lang="es-BO" dirty="0"/>
          </a:p>
        </p:txBody>
      </p:sp>
    </p:spTree>
    <p:extLst>
      <p:ext uri="{BB962C8B-B14F-4D97-AF65-F5344CB8AC3E}">
        <p14:creationId xmlns:p14="http://schemas.microsoft.com/office/powerpoint/2010/main" val="291365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E23B2-ECA1-5987-0384-C1BB3E715DA7}"/>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2E12396F-329A-1091-330F-B61C5C9324BB}"/>
              </a:ext>
            </a:extLst>
          </p:cNvPr>
          <p:cNvSpPr>
            <a:spLocks noGrp="1"/>
          </p:cNvSpPr>
          <p:nvPr>
            <p:ph type="subTitle" idx="1"/>
          </p:nvPr>
        </p:nvSpPr>
        <p:spPr>
          <a:xfrm>
            <a:off x="59634" y="856802"/>
            <a:ext cx="12072731" cy="5464485"/>
          </a:xfrm>
        </p:spPr>
        <p:txBody>
          <a:bodyPr/>
          <a:lstStyle/>
          <a:p>
            <a:pPr algn="l"/>
            <a:endParaRPr lang="es-ES" b="1" dirty="0"/>
          </a:p>
          <a:p>
            <a:pPr marL="457200" indent="-457200" algn="just">
              <a:buFont typeface="Wingdings" panose="05000000000000000000" pitchFamily="2" charset="2"/>
              <a:buChar char="ü"/>
            </a:pPr>
            <a:r>
              <a:rPr lang="es-ES" b="1" dirty="0"/>
              <a:t>GARANTIA PERSONAL</a:t>
            </a:r>
          </a:p>
          <a:p>
            <a:pPr algn="just"/>
            <a:r>
              <a:rPr lang="es-ES" dirty="0"/>
              <a:t>Es cuando una persona física garantiza el cumplimiento de una obligación de pago de otra persona que es el prestatario. El garante debe ser una persona con solvencia que permita la cancelación del crédito en caso de que el prestatario entre en mora.</a:t>
            </a:r>
            <a:endParaRPr lang="es-ES" b="1" dirty="0"/>
          </a:p>
          <a:p>
            <a:pPr marL="457200" indent="-457200" algn="just">
              <a:buFont typeface="Wingdings" panose="05000000000000000000" pitchFamily="2" charset="2"/>
              <a:buChar char="ü"/>
            </a:pPr>
            <a:r>
              <a:rPr lang="es-ES" b="1" dirty="0"/>
              <a:t>GARANTIAS REALES</a:t>
            </a:r>
          </a:p>
          <a:p>
            <a:pPr algn="just"/>
            <a:r>
              <a:rPr lang="es-ES" dirty="0"/>
              <a:t>Son aquellas garantías que en caso de ser necesario pueden convertirse con relativa facilidad en liquidas.</a:t>
            </a:r>
            <a:endParaRPr lang="es-ES" b="1" dirty="0"/>
          </a:p>
          <a:p>
            <a:pPr marL="457200" indent="-457200" algn="just">
              <a:buFont typeface="Wingdings" panose="05000000000000000000" pitchFamily="2" charset="2"/>
              <a:buChar char="ü"/>
            </a:pPr>
            <a:r>
              <a:rPr lang="es-ES" b="1" dirty="0"/>
              <a:t>GARANTIAS NO CONVENCIONALES</a:t>
            </a:r>
          </a:p>
          <a:p>
            <a:pPr algn="just"/>
            <a:r>
              <a:rPr lang="es-ES" dirty="0"/>
              <a:t>Son garantías diferentes a las que normalmente se usan y se utilizan para financiar actividades productivas, rurales y no rurales</a:t>
            </a:r>
            <a:endParaRPr lang="es-ES" b="1" dirty="0"/>
          </a:p>
          <a:p>
            <a:pPr algn="just"/>
            <a:endParaRPr lang="es-ES" sz="2800" b="1" dirty="0"/>
          </a:p>
          <a:p>
            <a:pPr marL="457200" indent="-457200" algn="just">
              <a:buFont typeface="Wingdings" panose="05000000000000000000" pitchFamily="2" charset="2"/>
              <a:buChar char="ü"/>
            </a:pPr>
            <a:endParaRPr lang="es-ES" sz="2800" b="1" dirty="0"/>
          </a:p>
          <a:p>
            <a:pPr algn="l"/>
            <a:endParaRPr lang="es-ES" sz="2800" b="1" dirty="0"/>
          </a:p>
          <a:p>
            <a:endParaRPr lang="es-ES" dirty="0"/>
          </a:p>
          <a:p>
            <a:endParaRPr lang="es-BO" dirty="0"/>
          </a:p>
        </p:txBody>
      </p:sp>
      <p:sp>
        <p:nvSpPr>
          <p:cNvPr id="7" name="Subtítulo 2">
            <a:extLst>
              <a:ext uri="{FF2B5EF4-FFF2-40B4-BE49-F238E27FC236}">
                <a16:creationId xmlns:a16="http://schemas.microsoft.com/office/drawing/2014/main" id="{6BA55AF8-123A-98E1-7035-0453D77EEFF7}"/>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TIPOS DE GARANTIAS</a:t>
            </a:r>
            <a:endParaRPr lang="es-ES" sz="3200" b="1" dirty="0">
              <a:solidFill>
                <a:srgbClr val="2AB03D"/>
              </a:solidFill>
            </a:endParaRPr>
          </a:p>
          <a:p>
            <a:endParaRPr lang="es-BO" dirty="0"/>
          </a:p>
        </p:txBody>
      </p:sp>
    </p:spTree>
    <p:extLst>
      <p:ext uri="{BB962C8B-B14F-4D97-AF65-F5344CB8AC3E}">
        <p14:creationId xmlns:p14="http://schemas.microsoft.com/office/powerpoint/2010/main" val="55481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4986F-87DC-3827-C4CB-54F18B34EDAC}"/>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217B6543-C13D-098B-1528-6F95775DA917}"/>
              </a:ext>
            </a:extLst>
          </p:cNvPr>
          <p:cNvSpPr>
            <a:spLocks noGrp="1"/>
          </p:cNvSpPr>
          <p:nvPr>
            <p:ph type="subTitle" idx="1"/>
          </p:nvPr>
        </p:nvSpPr>
        <p:spPr>
          <a:xfrm>
            <a:off x="59634" y="856802"/>
            <a:ext cx="12072731" cy="5464485"/>
          </a:xfrm>
        </p:spPr>
        <p:txBody>
          <a:bodyPr/>
          <a:lstStyle/>
          <a:p>
            <a:pPr algn="just"/>
            <a:r>
              <a:rPr lang="es-ES" b="1" dirty="0"/>
              <a:t>¿Cómo funcionan?</a:t>
            </a:r>
            <a:endParaRPr lang="es-BO" b="1" dirty="0"/>
          </a:p>
          <a:p>
            <a:pPr algn="just"/>
            <a:endParaRPr lang="es-ES" dirty="0"/>
          </a:p>
          <a:p>
            <a:pPr algn="just"/>
            <a:r>
              <a:rPr lang="es-ES" dirty="0"/>
              <a:t>La entidad financiera valora la garantía no convencional que presenta el cliente. Una vez concluido el proceso de valoración, la entidad financiera solicita al Banco de Desarrollo Productivo (BDP) la aceptación de dicha valoración.</a:t>
            </a:r>
          </a:p>
          <a:p>
            <a:pPr algn="just"/>
            <a:endParaRPr lang="es-BO" dirty="0"/>
          </a:p>
          <a:p>
            <a:pPr algn="just"/>
            <a:r>
              <a:rPr lang="es-ES" dirty="0"/>
              <a:t>En caso de que la entidad financiera no cuente con tecnología crediticia para realizar la valoración de este tipo de garantías, puede acudir al BDP para que éste las valore y emita un “Certificado de Valoración”.</a:t>
            </a:r>
          </a:p>
          <a:p>
            <a:pPr algn="just"/>
            <a:endParaRPr lang="es-BO" dirty="0"/>
          </a:p>
          <a:p>
            <a:pPr algn="just"/>
            <a:r>
              <a:rPr lang="es-ES" dirty="0"/>
              <a:t>Si la valoración es positiva, se procederá con el registro e inscripción de la garantía dentro del “sistema de registro de garantías no convencionales”. Esta valoración de las garantías no convencionales tiene validez únicamente para el crédito que garantiza.</a:t>
            </a:r>
            <a:endParaRPr lang="es-ES" sz="2800" b="1" dirty="0"/>
          </a:p>
          <a:p>
            <a:pPr algn="l"/>
            <a:endParaRPr lang="es-ES" sz="2800" b="1" dirty="0"/>
          </a:p>
          <a:p>
            <a:endParaRPr lang="es-ES" dirty="0"/>
          </a:p>
          <a:p>
            <a:endParaRPr lang="es-BO" dirty="0"/>
          </a:p>
        </p:txBody>
      </p:sp>
      <p:sp>
        <p:nvSpPr>
          <p:cNvPr id="7" name="Subtítulo 2">
            <a:extLst>
              <a:ext uri="{FF2B5EF4-FFF2-40B4-BE49-F238E27FC236}">
                <a16:creationId xmlns:a16="http://schemas.microsoft.com/office/drawing/2014/main" id="{984EBF1D-C4AF-6CCC-13F5-FC0D834C663D}"/>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GARANTIAS NO CONVENCIONALES</a:t>
            </a:r>
            <a:endParaRPr lang="es-ES" sz="3200" b="1" dirty="0">
              <a:solidFill>
                <a:srgbClr val="2AB03D"/>
              </a:solidFill>
            </a:endParaRPr>
          </a:p>
        </p:txBody>
      </p:sp>
    </p:spTree>
    <p:extLst>
      <p:ext uri="{BB962C8B-B14F-4D97-AF65-F5344CB8AC3E}">
        <p14:creationId xmlns:p14="http://schemas.microsoft.com/office/powerpoint/2010/main" val="208602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C6C20-C3F4-AF96-2508-749128A4114A}"/>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532414D4-D339-CEEA-B44E-45D51ED36FD3}"/>
              </a:ext>
            </a:extLst>
          </p:cNvPr>
          <p:cNvSpPr>
            <a:spLocks noGrp="1"/>
          </p:cNvSpPr>
          <p:nvPr>
            <p:ph type="subTitle" idx="1"/>
          </p:nvPr>
        </p:nvSpPr>
        <p:spPr>
          <a:xfrm>
            <a:off x="59634" y="856802"/>
            <a:ext cx="12072731" cy="5464485"/>
          </a:xfrm>
        </p:spPr>
        <p:txBody>
          <a:bodyPr/>
          <a:lstStyle/>
          <a:p>
            <a:pPr marL="342900" indent="-342900" algn="l">
              <a:buFont typeface="Wingdings" panose="05000000000000000000" pitchFamily="2" charset="2"/>
              <a:buChar char="ü"/>
            </a:pPr>
            <a:r>
              <a:rPr lang="es-ES" dirty="0"/>
              <a:t>Fondos de Garantía</a:t>
            </a:r>
            <a:endParaRPr lang="es-BO" dirty="0"/>
          </a:p>
          <a:p>
            <a:pPr marL="342900" indent="-342900" algn="l">
              <a:buFont typeface="Wingdings" panose="05000000000000000000" pitchFamily="2" charset="2"/>
              <a:buChar char="ü"/>
            </a:pPr>
            <a:r>
              <a:rPr lang="es-ES" dirty="0"/>
              <a:t>Seguro Agrario</a:t>
            </a:r>
            <a:endParaRPr lang="es-BO" dirty="0"/>
          </a:p>
          <a:p>
            <a:pPr marL="342900" indent="-342900" algn="l">
              <a:buFont typeface="Wingdings" panose="05000000000000000000" pitchFamily="2" charset="2"/>
              <a:buChar char="ü"/>
            </a:pPr>
            <a:r>
              <a:rPr lang="es-ES" dirty="0"/>
              <a:t>Documentos en Custodia de Bienes Inmuebles y Predios Rurales</a:t>
            </a:r>
            <a:endParaRPr lang="es-BO" dirty="0"/>
          </a:p>
          <a:p>
            <a:pPr marL="342900" indent="-342900" algn="l">
              <a:buFont typeface="Wingdings" panose="05000000000000000000" pitchFamily="2" charset="2"/>
              <a:buChar char="ü"/>
            </a:pPr>
            <a:r>
              <a:rPr lang="es-ES" dirty="0"/>
              <a:t>Maquinaria sujeta o no a registro con o sin desplazamiento</a:t>
            </a:r>
            <a:endParaRPr lang="es-BO" dirty="0"/>
          </a:p>
          <a:p>
            <a:pPr marL="342900" indent="-342900" algn="l">
              <a:buFont typeface="Wingdings" panose="05000000000000000000" pitchFamily="2" charset="2"/>
              <a:buChar char="ü"/>
            </a:pPr>
            <a:r>
              <a:rPr lang="es-ES" dirty="0"/>
              <a:t>Contratos o documentos de compromisos de venta a futuro en el mercado interno o para exportación</a:t>
            </a:r>
            <a:endParaRPr lang="es-BO" dirty="0"/>
          </a:p>
          <a:p>
            <a:pPr marL="342900" indent="-342900" algn="l">
              <a:buFont typeface="Wingdings" panose="05000000000000000000" pitchFamily="2" charset="2"/>
              <a:buChar char="ü"/>
            </a:pPr>
            <a:r>
              <a:rPr lang="es-ES" dirty="0"/>
              <a:t>Avales o certificaciones de organismos comunitarios y organizaciones territoriales</a:t>
            </a:r>
            <a:endParaRPr lang="es-BO" dirty="0"/>
          </a:p>
          <a:p>
            <a:pPr marL="342900" indent="-342900" algn="l">
              <a:buFont typeface="Wingdings" panose="05000000000000000000" pitchFamily="2" charset="2"/>
              <a:buChar char="ü"/>
            </a:pPr>
            <a:r>
              <a:rPr lang="es-ES" dirty="0"/>
              <a:t>Productos almacenados en recintos propios o alquilados</a:t>
            </a:r>
            <a:endParaRPr lang="es-BO" dirty="0"/>
          </a:p>
          <a:p>
            <a:pPr marL="342900" indent="-342900" algn="l">
              <a:buFont typeface="Wingdings" panose="05000000000000000000" pitchFamily="2" charset="2"/>
              <a:buChar char="ü"/>
            </a:pPr>
            <a:r>
              <a:rPr lang="es-ES" dirty="0"/>
              <a:t>Garantías de Semovientes</a:t>
            </a:r>
            <a:endParaRPr lang="es-BO" dirty="0"/>
          </a:p>
          <a:p>
            <a:pPr marL="342900" indent="-342900" algn="l">
              <a:buFont typeface="Wingdings" panose="05000000000000000000" pitchFamily="2" charset="2"/>
              <a:buChar char="ü"/>
            </a:pPr>
            <a:r>
              <a:rPr lang="es-ES" dirty="0"/>
              <a:t>Propiedad intelectual registrada </a:t>
            </a:r>
            <a:endParaRPr lang="es-ES" sz="2800" b="1" dirty="0"/>
          </a:p>
          <a:p>
            <a:pPr algn="l"/>
            <a:endParaRPr lang="es-ES" sz="2800" b="1" dirty="0"/>
          </a:p>
          <a:p>
            <a:endParaRPr lang="es-ES" dirty="0"/>
          </a:p>
          <a:p>
            <a:endParaRPr lang="es-BO" dirty="0"/>
          </a:p>
        </p:txBody>
      </p:sp>
      <p:sp>
        <p:nvSpPr>
          <p:cNvPr id="7" name="Subtítulo 2">
            <a:extLst>
              <a:ext uri="{FF2B5EF4-FFF2-40B4-BE49-F238E27FC236}">
                <a16:creationId xmlns:a16="http://schemas.microsoft.com/office/drawing/2014/main" id="{1B55CDCB-5F5A-1172-7CEB-BF5B8683A224}"/>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TIPOS DE GARANTIAS NO CONVENCIONALES</a:t>
            </a:r>
            <a:endParaRPr lang="es-ES" sz="3200" b="1" dirty="0">
              <a:solidFill>
                <a:srgbClr val="2AB03D"/>
              </a:solidFill>
            </a:endParaRPr>
          </a:p>
        </p:txBody>
      </p:sp>
    </p:spTree>
    <p:extLst>
      <p:ext uri="{BB962C8B-B14F-4D97-AF65-F5344CB8AC3E}">
        <p14:creationId xmlns:p14="http://schemas.microsoft.com/office/powerpoint/2010/main" val="190034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EA65-1035-E4AF-2BFC-0DBF3D0BFBB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B2225F8F-40A0-BC9C-7BD3-ACAE05D2E86B}"/>
              </a:ext>
            </a:extLst>
          </p:cNvPr>
          <p:cNvSpPr>
            <a:spLocks noGrp="1"/>
          </p:cNvSpPr>
          <p:nvPr>
            <p:ph type="subTitle" idx="1"/>
          </p:nvPr>
        </p:nvSpPr>
        <p:spPr>
          <a:xfrm>
            <a:off x="59634" y="269631"/>
            <a:ext cx="12072731" cy="6047067"/>
          </a:xfrm>
        </p:spPr>
        <p:txBody>
          <a:bodyPr/>
          <a:lstStyle/>
          <a:p>
            <a:pPr algn="l"/>
            <a:endParaRPr lang="es-ES" sz="2800" b="1" dirty="0"/>
          </a:p>
          <a:p>
            <a:pPr algn="l"/>
            <a:r>
              <a:rPr lang="es-ES" sz="2800" b="1" dirty="0">
                <a:solidFill>
                  <a:srgbClr val="2AB03D"/>
                </a:solidFill>
              </a:rPr>
              <a:t>FONDOS DE GARANTÍA</a:t>
            </a:r>
          </a:p>
          <a:p>
            <a:pPr algn="l"/>
            <a:r>
              <a:rPr lang="es-ES" dirty="0"/>
              <a:t>Garantía de cobertura de una forma total o parcial el capital de una operación de crédito</a:t>
            </a:r>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4" name="Imagen 3">
            <a:extLst>
              <a:ext uri="{FF2B5EF4-FFF2-40B4-BE49-F238E27FC236}">
                <a16:creationId xmlns:a16="http://schemas.microsoft.com/office/drawing/2014/main" id="{10042A55-7B66-479A-A705-DC1412647304}"/>
              </a:ext>
            </a:extLst>
          </p:cNvPr>
          <p:cNvPicPr>
            <a:picLocks noChangeAspect="1"/>
          </p:cNvPicPr>
          <p:nvPr/>
        </p:nvPicPr>
        <p:blipFill>
          <a:blip r:embed="rId3"/>
          <a:stretch>
            <a:fillRect/>
          </a:stretch>
        </p:blipFill>
        <p:spPr>
          <a:xfrm>
            <a:off x="3752849" y="2395812"/>
            <a:ext cx="4686300" cy="3609975"/>
          </a:xfrm>
          <a:prstGeom prst="rect">
            <a:avLst/>
          </a:prstGeom>
        </p:spPr>
      </p:pic>
    </p:spTree>
    <p:extLst>
      <p:ext uri="{BB962C8B-B14F-4D97-AF65-F5344CB8AC3E}">
        <p14:creationId xmlns:p14="http://schemas.microsoft.com/office/powerpoint/2010/main" val="378294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EA8AC-7B93-0086-1F1C-B17538BC1DBF}"/>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1D9C3536-4204-813A-806B-3AA4F443E9CB}"/>
              </a:ext>
            </a:extLst>
          </p:cNvPr>
          <p:cNvSpPr>
            <a:spLocks noGrp="1"/>
          </p:cNvSpPr>
          <p:nvPr>
            <p:ph type="subTitle" idx="1"/>
          </p:nvPr>
        </p:nvSpPr>
        <p:spPr>
          <a:xfrm>
            <a:off x="59634" y="164123"/>
            <a:ext cx="12072731" cy="6152575"/>
          </a:xfrm>
        </p:spPr>
        <p:txBody>
          <a:bodyPr/>
          <a:lstStyle/>
          <a:p>
            <a:pPr algn="l"/>
            <a:endParaRPr lang="es-ES" sz="2800" b="1" dirty="0"/>
          </a:p>
          <a:p>
            <a:pPr algn="l"/>
            <a:r>
              <a:rPr lang="es-ES" sz="2800" b="1" dirty="0">
                <a:solidFill>
                  <a:srgbClr val="2AB03D"/>
                </a:solidFill>
              </a:rPr>
              <a:t>SEGURO AGRARIO</a:t>
            </a:r>
          </a:p>
          <a:p>
            <a:pPr algn="just"/>
            <a:r>
              <a:rPr lang="es-ES" dirty="0"/>
              <a:t>Tiene por objeto la protección de la producción agropecuaria del prestatario frente a adversidades climáticas y otros problemas que no pueden ser controlados por el productor.</a:t>
            </a:r>
            <a:endParaRPr lang="es-BO"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5" name="Imagen 4">
            <a:extLst>
              <a:ext uri="{FF2B5EF4-FFF2-40B4-BE49-F238E27FC236}">
                <a16:creationId xmlns:a16="http://schemas.microsoft.com/office/drawing/2014/main" id="{631279D1-3315-6946-3459-2EC33368521E}"/>
              </a:ext>
            </a:extLst>
          </p:cNvPr>
          <p:cNvPicPr>
            <a:picLocks noChangeAspect="1"/>
          </p:cNvPicPr>
          <p:nvPr/>
        </p:nvPicPr>
        <p:blipFill>
          <a:blip r:embed="rId3"/>
          <a:stretch>
            <a:fillRect/>
          </a:stretch>
        </p:blipFill>
        <p:spPr>
          <a:xfrm>
            <a:off x="3306203" y="2448079"/>
            <a:ext cx="5199200" cy="3443179"/>
          </a:xfrm>
          <a:prstGeom prst="rect">
            <a:avLst/>
          </a:prstGeom>
        </p:spPr>
      </p:pic>
    </p:spTree>
    <p:extLst>
      <p:ext uri="{BB962C8B-B14F-4D97-AF65-F5344CB8AC3E}">
        <p14:creationId xmlns:p14="http://schemas.microsoft.com/office/powerpoint/2010/main" val="37467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84B63-EC16-FD2B-7798-1DA3CB0B0A4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F14AD542-13E8-1C33-329B-8AC184F20218}"/>
              </a:ext>
            </a:extLst>
          </p:cNvPr>
          <p:cNvSpPr>
            <a:spLocks noGrp="1"/>
          </p:cNvSpPr>
          <p:nvPr>
            <p:ph type="subTitle" idx="1"/>
          </p:nvPr>
        </p:nvSpPr>
        <p:spPr>
          <a:xfrm>
            <a:off x="59634" y="93785"/>
            <a:ext cx="12072731" cy="6222913"/>
          </a:xfrm>
        </p:spPr>
        <p:txBody>
          <a:bodyPr/>
          <a:lstStyle/>
          <a:p>
            <a:pPr algn="l"/>
            <a:endParaRPr lang="es-ES" b="1" dirty="0"/>
          </a:p>
          <a:p>
            <a:pPr algn="l"/>
            <a:r>
              <a:rPr lang="es-ES" b="1" dirty="0">
                <a:solidFill>
                  <a:srgbClr val="2AB03D"/>
                </a:solidFill>
              </a:rPr>
              <a:t>DOCUMENTOS EN CUSTODIA DE BIENES INMUEBLES Y PREDIOS RURALES</a:t>
            </a:r>
          </a:p>
          <a:p>
            <a:pPr algn="just"/>
            <a:r>
              <a:rPr lang="es-ES" dirty="0"/>
              <a:t>El prestatario respalda el compromiso de pago del préstamo con la entrega en calidad de custodia de los documentos de bienes inmuebles y predios suyos o de terceros</a:t>
            </a:r>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4" name="Imagen 3">
            <a:extLst>
              <a:ext uri="{FF2B5EF4-FFF2-40B4-BE49-F238E27FC236}">
                <a16:creationId xmlns:a16="http://schemas.microsoft.com/office/drawing/2014/main" id="{ACC8F0A0-A33F-1366-3D9A-8118814DB256}"/>
              </a:ext>
            </a:extLst>
          </p:cNvPr>
          <p:cNvPicPr>
            <a:picLocks noChangeAspect="1"/>
          </p:cNvPicPr>
          <p:nvPr/>
        </p:nvPicPr>
        <p:blipFill>
          <a:blip r:embed="rId3"/>
          <a:stretch>
            <a:fillRect/>
          </a:stretch>
        </p:blipFill>
        <p:spPr>
          <a:xfrm>
            <a:off x="3442554" y="2217767"/>
            <a:ext cx="5095875" cy="3448050"/>
          </a:xfrm>
          <a:prstGeom prst="rect">
            <a:avLst/>
          </a:prstGeom>
        </p:spPr>
      </p:pic>
    </p:spTree>
    <p:extLst>
      <p:ext uri="{BB962C8B-B14F-4D97-AF65-F5344CB8AC3E}">
        <p14:creationId xmlns:p14="http://schemas.microsoft.com/office/powerpoint/2010/main" val="334395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E37B-6B4A-3B74-2FEA-E65CA5B3D214}"/>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14816C2-947B-C8D7-5C08-2E569F4B32F3}"/>
              </a:ext>
            </a:extLst>
          </p:cNvPr>
          <p:cNvSpPr>
            <a:spLocks noGrp="1"/>
          </p:cNvSpPr>
          <p:nvPr>
            <p:ph type="subTitle" idx="1"/>
          </p:nvPr>
        </p:nvSpPr>
        <p:spPr>
          <a:xfrm>
            <a:off x="59634" y="1"/>
            <a:ext cx="12072731" cy="6316698"/>
          </a:xfrm>
        </p:spPr>
        <p:txBody>
          <a:bodyPr/>
          <a:lstStyle/>
          <a:p>
            <a:pPr algn="l"/>
            <a:endParaRPr lang="es-ES" b="1" dirty="0">
              <a:solidFill>
                <a:srgbClr val="2AB03D"/>
              </a:solidFill>
            </a:endParaRPr>
          </a:p>
          <a:p>
            <a:pPr algn="l"/>
            <a:r>
              <a:rPr lang="es-ES" b="1" dirty="0">
                <a:solidFill>
                  <a:srgbClr val="2AB03D"/>
                </a:solidFill>
              </a:rPr>
              <a:t>MAQUINARIA SUJETA O NO A REGISTRO CON O SIN DESPLAZAMIENTO</a:t>
            </a:r>
          </a:p>
          <a:p>
            <a:pPr algn="just"/>
            <a:r>
              <a:rPr lang="es-ES" dirty="0"/>
              <a:t>El sujeto de crédito respalda el compromiso de devolución con activos no sujetos a registro del derecho propietario con o sin desplazamiento. Los activos deben ser utilizados en la actividad económica.</a:t>
            </a:r>
          </a:p>
          <a:p>
            <a:pPr algn="l"/>
            <a:endParaRPr lang="es-ES" dirty="0"/>
          </a:p>
          <a:p>
            <a:pPr algn="l"/>
            <a:endParaRPr lang="es-ES" dirty="0"/>
          </a:p>
          <a:p>
            <a:pPr algn="l"/>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5" name="Imagen 4">
            <a:extLst>
              <a:ext uri="{FF2B5EF4-FFF2-40B4-BE49-F238E27FC236}">
                <a16:creationId xmlns:a16="http://schemas.microsoft.com/office/drawing/2014/main" id="{A6671558-477D-FEBF-25EB-D03DEB7722CA}"/>
              </a:ext>
            </a:extLst>
          </p:cNvPr>
          <p:cNvPicPr>
            <a:picLocks noChangeAspect="1"/>
          </p:cNvPicPr>
          <p:nvPr/>
        </p:nvPicPr>
        <p:blipFill>
          <a:blip r:embed="rId3"/>
          <a:stretch>
            <a:fillRect/>
          </a:stretch>
        </p:blipFill>
        <p:spPr>
          <a:xfrm>
            <a:off x="2970628" y="3011427"/>
            <a:ext cx="5895242" cy="2671702"/>
          </a:xfrm>
          <a:prstGeom prst="rect">
            <a:avLst/>
          </a:prstGeom>
        </p:spPr>
      </p:pic>
    </p:spTree>
    <p:extLst>
      <p:ext uri="{BB962C8B-B14F-4D97-AF65-F5344CB8AC3E}">
        <p14:creationId xmlns:p14="http://schemas.microsoft.com/office/powerpoint/2010/main" val="355426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8D2E-02E0-FAB2-88CD-CDB6690CDD81}"/>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60D6C22-DE29-BDA8-6B7A-5B3159453241}"/>
              </a:ext>
            </a:extLst>
          </p:cNvPr>
          <p:cNvSpPr>
            <a:spLocks noGrp="1"/>
          </p:cNvSpPr>
          <p:nvPr>
            <p:ph type="subTitle" idx="1"/>
          </p:nvPr>
        </p:nvSpPr>
        <p:spPr>
          <a:xfrm>
            <a:off x="59634" y="1060174"/>
            <a:ext cx="12072731" cy="5051631"/>
          </a:xfrm>
        </p:spPr>
        <p:txBody>
          <a:bodyPr/>
          <a:lstStyle/>
          <a:p>
            <a:pPr algn="l"/>
            <a:endParaRPr lang="es-ES" sz="2800" b="1" dirty="0"/>
          </a:p>
          <a:p>
            <a:pPr marL="342900" indent="-342900" algn="just">
              <a:buFont typeface="Wingdings" panose="05000000000000000000" pitchFamily="2" charset="2"/>
              <a:buChar char="Ø"/>
            </a:pPr>
            <a:r>
              <a:rPr lang="es-BO" dirty="0"/>
              <a:t>El billete es papel moneda y circula como medio legal de pago. El billete normalmente tiene un valor superior a la moneda metálica y se emplea para que sea más cómodo el pago, el manejo y el transporte</a:t>
            </a:r>
          </a:p>
          <a:p>
            <a:pPr marL="342900" indent="-342900" algn="just">
              <a:buFont typeface="Wingdings" panose="05000000000000000000" pitchFamily="2" charset="2"/>
              <a:buChar char="Ø"/>
            </a:pPr>
            <a:endParaRPr lang="es-BO" dirty="0"/>
          </a:p>
          <a:p>
            <a:pPr marL="342900" indent="-342900" algn="just">
              <a:buFont typeface="Wingdings" panose="05000000000000000000" pitchFamily="2" charset="2"/>
              <a:buChar char="Ø"/>
            </a:pPr>
            <a:r>
              <a:rPr lang="es-BO" dirty="0"/>
              <a:t>Los billetes están impresos en un papel especial de 100% algodón, cuyo grosor, calidad y textura son fáciles de sentir al tacto. 2. IMPRESIÓN EN ALTO RELIEVE. - Es una impresión con relieve que se siente al tacto y se encuentra en los personajes, textos y los números "200"</a:t>
            </a:r>
            <a:endParaRPr lang="es-ES" sz="2800" b="1" dirty="0"/>
          </a:p>
          <a:p>
            <a:pPr marL="342900" indent="-342900" algn="just">
              <a:buFont typeface="Wingdings" panose="05000000000000000000" pitchFamily="2" charset="2"/>
              <a:buChar char="Ø"/>
            </a:pPr>
            <a:endParaRPr lang="es-ES" dirty="0"/>
          </a:p>
          <a:p>
            <a:endParaRPr lang="es-BO" dirty="0"/>
          </a:p>
        </p:txBody>
      </p:sp>
      <p:sp>
        <p:nvSpPr>
          <p:cNvPr id="7" name="Subtítulo 2">
            <a:extLst>
              <a:ext uri="{FF2B5EF4-FFF2-40B4-BE49-F238E27FC236}">
                <a16:creationId xmlns:a16="http://schemas.microsoft.com/office/drawing/2014/main" id="{A3B74103-3251-6381-242A-B97B468713A0}"/>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CONCEPTO Y CARACTERISTICAS DEL BILLETE</a:t>
            </a:r>
            <a:endParaRPr lang="es-ES" sz="3200" b="1" dirty="0">
              <a:solidFill>
                <a:srgbClr val="2AB03D"/>
              </a:solidFill>
            </a:endParaRPr>
          </a:p>
          <a:p>
            <a:endParaRPr lang="es-BO" dirty="0"/>
          </a:p>
        </p:txBody>
      </p:sp>
    </p:spTree>
    <p:extLst>
      <p:ext uri="{BB962C8B-B14F-4D97-AF65-F5344CB8AC3E}">
        <p14:creationId xmlns:p14="http://schemas.microsoft.com/office/powerpoint/2010/main" val="331141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91487-65DC-4B85-448F-E27807CC63AF}"/>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19CA0D3D-2956-9D64-5DC5-E8767E23B34D}"/>
              </a:ext>
            </a:extLst>
          </p:cNvPr>
          <p:cNvSpPr>
            <a:spLocks noGrp="1"/>
          </p:cNvSpPr>
          <p:nvPr>
            <p:ph type="subTitle" idx="1"/>
          </p:nvPr>
        </p:nvSpPr>
        <p:spPr>
          <a:xfrm>
            <a:off x="59634" y="128953"/>
            <a:ext cx="12072731" cy="6187745"/>
          </a:xfrm>
        </p:spPr>
        <p:txBody>
          <a:bodyPr/>
          <a:lstStyle/>
          <a:p>
            <a:pPr algn="l"/>
            <a:endParaRPr lang="es-ES" b="1" dirty="0"/>
          </a:p>
          <a:p>
            <a:pPr algn="l"/>
            <a:r>
              <a:rPr lang="es-ES" b="1" dirty="0">
                <a:solidFill>
                  <a:srgbClr val="2AB03D"/>
                </a:solidFill>
              </a:rPr>
              <a:t>CONTRATOS O DOCUMENTOS DE COMPROMISOS DE VENTA A FUTURO EN EL MERCADO INTERNO O PARA EXPORTACIÓN</a:t>
            </a:r>
          </a:p>
          <a:p>
            <a:pPr algn="l"/>
            <a:r>
              <a:rPr lang="es-ES" dirty="0"/>
              <a:t>Documento de compromiso de venta entre el sujeto de crédito y un comprador</a:t>
            </a:r>
          </a:p>
          <a:p>
            <a:pPr algn="l"/>
            <a:endParaRPr lang="es-ES" dirty="0"/>
          </a:p>
          <a:p>
            <a:pPr algn="l"/>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4" name="Imagen 3">
            <a:extLst>
              <a:ext uri="{FF2B5EF4-FFF2-40B4-BE49-F238E27FC236}">
                <a16:creationId xmlns:a16="http://schemas.microsoft.com/office/drawing/2014/main" id="{DB307273-F910-666B-8AA0-F781ECFDD866}"/>
              </a:ext>
            </a:extLst>
          </p:cNvPr>
          <p:cNvPicPr>
            <a:picLocks noChangeAspect="1"/>
          </p:cNvPicPr>
          <p:nvPr/>
        </p:nvPicPr>
        <p:blipFill>
          <a:blip r:embed="rId3"/>
          <a:stretch>
            <a:fillRect/>
          </a:stretch>
        </p:blipFill>
        <p:spPr>
          <a:xfrm>
            <a:off x="3892061" y="2096023"/>
            <a:ext cx="3732000" cy="3674075"/>
          </a:xfrm>
          <a:prstGeom prst="rect">
            <a:avLst/>
          </a:prstGeom>
        </p:spPr>
      </p:pic>
    </p:spTree>
    <p:extLst>
      <p:ext uri="{BB962C8B-B14F-4D97-AF65-F5344CB8AC3E}">
        <p14:creationId xmlns:p14="http://schemas.microsoft.com/office/powerpoint/2010/main" val="404688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A8B80-9C79-EDCE-54B2-E330101920C6}"/>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5DA21AB-7039-ACC3-1277-FF2D49F9C267}"/>
              </a:ext>
            </a:extLst>
          </p:cNvPr>
          <p:cNvSpPr>
            <a:spLocks noGrp="1"/>
          </p:cNvSpPr>
          <p:nvPr>
            <p:ph type="subTitle" idx="1"/>
          </p:nvPr>
        </p:nvSpPr>
        <p:spPr>
          <a:xfrm>
            <a:off x="59634" y="293077"/>
            <a:ext cx="12072731" cy="6023621"/>
          </a:xfrm>
        </p:spPr>
        <p:txBody>
          <a:bodyPr/>
          <a:lstStyle/>
          <a:p>
            <a:pPr algn="l"/>
            <a:r>
              <a:rPr lang="es-ES" b="1" dirty="0">
                <a:solidFill>
                  <a:srgbClr val="2AB03D"/>
                </a:solidFill>
              </a:rPr>
              <a:t>AVALES O CERTIFICACIONES DE ORGANISMOS COMUNITARIOS Y ORGANIZACIONES TERRITORIALES</a:t>
            </a:r>
          </a:p>
          <a:p>
            <a:pPr algn="just"/>
            <a:r>
              <a:rPr lang="es-ES" dirty="0"/>
              <a:t>Garantía mediante el cual los documentos emitidos por los organismos comunitarios con personería jurídica, que evidencien la calidad de miembro del sujeto de crédito, estos se instrumentan en el marco de un convenio suscrito de la entidad supervisada con estos organismos.</a:t>
            </a:r>
          </a:p>
          <a:p>
            <a:pPr algn="l"/>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5" name="Imagen 4">
            <a:extLst>
              <a:ext uri="{FF2B5EF4-FFF2-40B4-BE49-F238E27FC236}">
                <a16:creationId xmlns:a16="http://schemas.microsoft.com/office/drawing/2014/main" id="{195E0F7D-6B9A-6F34-76BE-447BFA38FCC8}"/>
              </a:ext>
            </a:extLst>
          </p:cNvPr>
          <p:cNvPicPr>
            <a:picLocks noChangeAspect="1"/>
          </p:cNvPicPr>
          <p:nvPr/>
        </p:nvPicPr>
        <p:blipFill>
          <a:blip r:embed="rId3"/>
          <a:stretch>
            <a:fillRect/>
          </a:stretch>
        </p:blipFill>
        <p:spPr>
          <a:xfrm>
            <a:off x="4242552" y="2811195"/>
            <a:ext cx="3307109" cy="3075728"/>
          </a:xfrm>
          <a:prstGeom prst="rect">
            <a:avLst/>
          </a:prstGeom>
        </p:spPr>
      </p:pic>
    </p:spTree>
    <p:extLst>
      <p:ext uri="{BB962C8B-B14F-4D97-AF65-F5344CB8AC3E}">
        <p14:creationId xmlns:p14="http://schemas.microsoft.com/office/powerpoint/2010/main" val="417923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D8AA-ACCE-A6CB-5D6D-7FCC3481901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9A87A41D-6110-BA54-ECE7-B1530622A33E}"/>
              </a:ext>
            </a:extLst>
          </p:cNvPr>
          <p:cNvSpPr>
            <a:spLocks noGrp="1"/>
          </p:cNvSpPr>
          <p:nvPr>
            <p:ph type="subTitle" idx="1"/>
          </p:nvPr>
        </p:nvSpPr>
        <p:spPr>
          <a:xfrm>
            <a:off x="59634" y="323557"/>
            <a:ext cx="12072731" cy="5993141"/>
          </a:xfrm>
        </p:spPr>
        <p:txBody>
          <a:bodyPr/>
          <a:lstStyle/>
          <a:p>
            <a:pPr algn="just"/>
            <a:r>
              <a:rPr lang="es-ES" b="1" dirty="0">
                <a:solidFill>
                  <a:srgbClr val="2AB03D"/>
                </a:solidFill>
              </a:rPr>
              <a:t>PRODUCTOS ALMACENADOS EN RECINTOS PROPIOS O ALQUILADOS</a:t>
            </a:r>
          </a:p>
          <a:p>
            <a:pPr algn="just"/>
            <a:r>
              <a:rPr lang="es-ES" dirty="0"/>
              <a:t>Garantía estructurada en función de una prenda o producto con desplazamiento, la cual es custodiada por el receptor</a:t>
            </a:r>
          </a:p>
          <a:p>
            <a:pPr algn="just"/>
            <a:endParaRPr lang="es-ES" b="1" dirty="0"/>
          </a:p>
          <a:p>
            <a:pPr algn="just"/>
            <a:endParaRPr lang="es-ES" dirty="0"/>
          </a:p>
          <a:p>
            <a:pPr algn="just"/>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4" name="Imagen 3">
            <a:extLst>
              <a:ext uri="{FF2B5EF4-FFF2-40B4-BE49-F238E27FC236}">
                <a16:creationId xmlns:a16="http://schemas.microsoft.com/office/drawing/2014/main" id="{23FF4322-1935-9C54-86CA-7427386F03D8}"/>
              </a:ext>
            </a:extLst>
          </p:cNvPr>
          <p:cNvPicPr>
            <a:picLocks noChangeAspect="1"/>
          </p:cNvPicPr>
          <p:nvPr/>
        </p:nvPicPr>
        <p:blipFill>
          <a:blip r:embed="rId3"/>
          <a:stretch>
            <a:fillRect/>
          </a:stretch>
        </p:blipFill>
        <p:spPr>
          <a:xfrm>
            <a:off x="2686928" y="1764543"/>
            <a:ext cx="5929093" cy="3975380"/>
          </a:xfrm>
          <a:prstGeom prst="rect">
            <a:avLst/>
          </a:prstGeom>
        </p:spPr>
      </p:pic>
    </p:spTree>
    <p:extLst>
      <p:ext uri="{BB962C8B-B14F-4D97-AF65-F5344CB8AC3E}">
        <p14:creationId xmlns:p14="http://schemas.microsoft.com/office/powerpoint/2010/main" val="123970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25A6-B85C-3310-1FBE-83FA0938AFB6}"/>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82B5B34-3E4C-1E5D-F4C3-419FFF023E19}"/>
              </a:ext>
            </a:extLst>
          </p:cNvPr>
          <p:cNvSpPr>
            <a:spLocks noGrp="1"/>
          </p:cNvSpPr>
          <p:nvPr>
            <p:ph type="subTitle" idx="1"/>
          </p:nvPr>
        </p:nvSpPr>
        <p:spPr>
          <a:xfrm>
            <a:off x="59634" y="323557"/>
            <a:ext cx="12072731" cy="5993141"/>
          </a:xfrm>
        </p:spPr>
        <p:txBody>
          <a:bodyPr/>
          <a:lstStyle/>
          <a:p>
            <a:pPr algn="just"/>
            <a:r>
              <a:rPr lang="es-ES" b="1" dirty="0">
                <a:solidFill>
                  <a:srgbClr val="2AB03D"/>
                </a:solidFill>
              </a:rPr>
              <a:t>GARANTÍAS DE SEMOVIENTES</a:t>
            </a:r>
            <a:endParaRPr lang="es-ES" dirty="0">
              <a:solidFill>
                <a:srgbClr val="2AB03D"/>
              </a:solidFill>
            </a:endParaRPr>
          </a:p>
          <a:p>
            <a:pPr algn="just"/>
            <a:r>
              <a:rPr lang="es-ES" dirty="0"/>
              <a:t>Garantía estructurada en función de una sin desplazamiento de semoviente, se debe presentar la certificación de marca, señal o carimbo correspondiente.</a:t>
            </a:r>
            <a:endParaRPr lang="es-ES" b="1" dirty="0"/>
          </a:p>
          <a:p>
            <a:pPr algn="just"/>
            <a:endParaRPr lang="es-ES" dirty="0"/>
          </a:p>
          <a:p>
            <a:pPr algn="just"/>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5" name="Imagen 4">
            <a:extLst>
              <a:ext uri="{FF2B5EF4-FFF2-40B4-BE49-F238E27FC236}">
                <a16:creationId xmlns:a16="http://schemas.microsoft.com/office/drawing/2014/main" id="{37FEE192-28D6-78F4-2039-6F4BF3D992C0}"/>
              </a:ext>
            </a:extLst>
          </p:cNvPr>
          <p:cNvPicPr>
            <a:picLocks noChangeAspect="1"/>
          </p:cNvPicPr>
          <p:nvPr/>
        </p:nvPicPr>
        <p:blipFill>
          <a:blip r:embed="rId3"/>
          <a:stretch>
            <a:fillRect/>
          </a:stretch>
        </p:blipFill>
        <p:spPr>
          <a:xfrm>
            <a:off x="2143124" y="2024429"/>
            <a:ext cx="7905750" cy="3371850"/>
          </a:xfrm>
          <a:prstGeom prst="rect">
            <a:avLst/>
          </a:prstGeom>
        </p:spPr>
      </p:pic>
    </p:spTree>
    <p:extLst>
      <p:ext uri="{BB962C8B-B14F-4D97-AF65-F5344CB8AC3E}">
        <p14:creationId xmlns:p14="http://schemas.microsoft.com/office/powerpoint/2010/main" val="37331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8F22-C9A6-2395-DE3C-B00B0BF62D1B}"/>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0217958-0014-6709-6848-2780E2914B5D}"/>
              </a:ext>
            </a:extLst>
          </p:cNvPr>
          <p:cNvSpPr>
            <a:spLocks noGrp="1"/>
          </p:cNvSpPr>
          <p:nvPr>
            <p:ph type="subTitle" idx="1"/>
          </p:nvPr>
        </p:nvSpPr>
        <p:spPr>
          <a:xfrm>
            <a:off x="59634" y="323557"/>
            <a:ext cx="12072731" cy="5993141"/>
          </a:xfrm>
        </p:spPr>
        <p:txBody>
          <a:bodyPr/>
          <a:lstStyle/>
          <a:p>
            <a:pPr algn="just"/>
            <a:r>
              <a:rPr lang="es-ES" b="1" dirty="0">
                <a:solidFill>
                  <a:srgbClr val="2AB03D"/>
                </a:solidFill>
              </a:rPr>
              <a:t>PROPIEDAD INTELECTUAL REGISTRADA</a:t>
            </a:r>
          </a:p>
          <a:p>
            <a:pPr algn="just"/>
            <a:r>
              <a:rPr lang="es-ES" dirty="0"/>
              <a:t>Garantía estructurada con las creaciones de la mente humana tales como obras literarias, invenciones, símbolos, marcas registradas en el SENAPI.</a:t>
            </a:r>
          </a:p>
          <a:p>
            <a:pPr algn="just"/>
            <a:endParaRPr lang="es-ES" dirty="0"/>
          </a:p>
          <a:p>
            <a:pPr algn="just"/>
            <a:endParaRPr lang="es-ES" dirty="0"/>
          </a:p>
          <a:p>
            <a:pPr algn="l"/>
            <a:endParaRPr lang="es-ES" dirty="0"/>
          </a:p>
          <a:p>
            <a:pPr algn="l"/>
            <a:endParaRPr lang="es-ES" dirty="0"/>
          </a:p>
          <a:p>
            <a:pPr algn="l"/>
            <a:endParaRPr lang="es-ES" dirty="0"/>
          </a:p>
          <a:p>
            <a:pPr algn="l"/>
            <a:endParaRPr lang="es-ES" dirty="0"/>
          </a:p>
          <a:p>
            <a:endParaRPr lang="es-BO" dirty="0"/>
          </a:p>
        </p:txBody>
      </p:sp>
      <p:pic>
        <p:nvPicPr>
          <p:cNvPr id="4" name="Imagen 3">
            <a:extLst>
              <a:ext uri="{FF2B5EF4-FFF2-40B4-BE49-F238E27FC236}">
                <a16:creationId xmlns:a16="http://schemas.microsoft.com/office/drawing/2014/main" id="{BFCD59F1-41AF-ABC9-8DC0-B7DFDF8376C4}"/>
              </a:ext>
            </a:extLst>
          </p:cNvPr>
          <p:cNvPicPr>
            <a:picLocks noChangeAspect="1"/>
          </p:cNvPicPr>
          <p:nvPr/>
        </p:nvPicPr>
        <p:blipFill>
          <a:blip r:embed="rId3"/>
          <a:stretch>
            <a:fillRect/>
          </a:stretch>
        </p:blipFill>
        <p:spPr>
          <a:xfrm>
            <a:off x="4161692" y="1862631"/>
            <a:ext cx="4288448" cy="4013928"/>
          </a:xfrm>
          <a:prstGeom prst="rect">
            <a:avLst/>
          </a:prstGeom>
        </p:spPr>
      </p:pic>
    </p:spTree>
    <p:extLst>
      <p:ext uri="{BB962C8B-B14F-4D97-AF65-F5344CB8AC3E}">
        <p14:creationId xmlns:p14="http://schemas.microsoft.com/office/powerpoint/2010/main" val="153172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72023-4260-FF7C-911F-C285CE0C7B53}"/>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DA309EE5-727B-891F-46A4-7AFA092D3472}"/>
              </a:ext>
            </a:extLst>
          </p:cNvPr>
          <p:cNvSpPr txBox="1">
            <a:spLocks/>
          </p:cNvSpPr>
          <p:nvPr/>
        </p:nvSpPr>
        <p:spPr>
          <a:xfrm>
            <a:off x="2908343" y="2635647"/>
            <a:ext cx="6613610" cy="56577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4000" b="1" dirty="0">
                <a:solidFill>
                  <a:srgbClr val="2AB03D"/>
                </a:solidFill>
              </a:rPr>
              <a:t>GRACIAS POR SU ATENCION</a:t>
            </a:r>
            <a:endParaRPr lang="es-BO" sz="2800" dirty="0"/>
          </a:p>
        </p:txBody>
      </p:sp>
    </p:spTree>
    <p:extLst>
      <p:ext uri="{BB962C8B-B14F-4D97-AF65-F5344CB8AC3E}">
        <p14:creationId xmlns:p14="http://schemas.microsoft.com/office/powerpoint/2010/main" val="334273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8E51D-417B-C41D-39CD-65729E6CCA9D}"/>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9A679DD1-2429-3C62-6170-B3A8DCAEA6F4}"/>
              </a:ext>
            </a:extLst>
          </p:cNvPr>
          <p:cNvSpPr>
            <a:spLocks noGrp="1"/>
          </p:cNvSpPr>
          <p:nvPr>
            <p:ph type="subTitle" idx="1"/>
          </p:nvPr>
        </p:nvSpPr>
        <p:spPr>
          <a:xfrm>
            <a:off x="59634" y="1060174"/>
            <a:ext cx="12072731" cy="5051631"/>
          </a:xfrm>
        </p:spPr>
        <p:txBody>
          <a:bodyPr/>
          <a:lstStyle/>
          <a:p>
            <a:endParaRPr lang="es-ES" dirty="0"/>
          </a:p>
          <a:p>
            <a:pPr marL="342900" indent="-342900" algn="just">
              <a:buFont typeface="Wingdings" panose="05000000000000000000" pitchFamily="2" charset="2"/>
              <a:buChar char="Ø"/>
            </a:pPr>
            <a:r>
              <a:rPr lang="es-BO" dirty="0"/>
              <a:t>El Banco Central de Bolivia (BCB) comenzó su historia cuando por Ley del 7 de enero de 1911 se fundó el Banco de la Nación Boliviana, cuyo funcionamiento se reglamentó mediante Decreto del 8 de abril del mismo año.</a:t>
            </a:r>
          </a:p>
          <a:p>
            <a:pPr marL="342900" indent="-342900" algn="just">
              <a:buFont typeface="Wingdings" panose="05000000000000000000" pitchFamily="2" charset="2"/>
              <a:buChar char="Ø"/>
            </a:pPr>
            <a:endParaRPr lang="es-BO" dirty="0"/>
          </a:p>
          <a:p>
            <a:pPr marL="342900" indent="-342900" algn="just">
              <a:buFont typeface="Wingdings" panose="05000000000000000000" pitchFamily="2" charset="2"/>
              <a:buChar char="Ø"/>
            </a:pPr>
            <a:r>
              <a:rPr lang="es-BO" dirty="0"/>
              <a:t>Es función del Banco Central de Bolivia mantener la estabilidad del poder adquisitivo interno de la moneda, para contribuir al desarrollo económico y social</a:t>
            </a:r>
            <a:endParaRPr lang="es-ES" dirty="0"/>
          </a:p>
          <a:p>
            <a:endParaRPr lang="es-BO" dirty="0"/>
          </a:p>
        </p:txBody>
      </p:sp>
      <p:sp>
        <p:nvSpPr>
          <p:cNvPr id="7" name="Subtítulo 2">
            <a:extLst>
              <a:ext uri="{FF2B5EF4-FFF2-40B4-BE49-F238E27FC236}">
                <a16:creationId xmlns:a16="http://schemas.microsoft.com/office/drawing/2014/main" id="{BF28564C-C353-01E8-E96F-EA7DA3966FF5}"/>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ORIGEN DEL BCB Y SU ROL</a:t>
            </a:r>
            <a:endParaRPr lang="es-ES" sz="3200" b="1" dirty="0">
              <a:solidFill>
                <a:srgbClr val="2AB03D"/>
              </a:solidFill>
            </a:endParaRPr>
          </a:p>
          <a:p>
            <a:endParaRPr lang="es-BO" dirty="0"/>
          </a:p>
        </p:txBody>
      </p:sp>
    </p:spTree>
    <p:extLst>
      <p:ext uri="{BB962C8B-B14F-4D97-AF65-F5344CB8AC3E}">
        <p14:creationId xmlns:p14="http://schemas.microsoft.com/office/powerpoint/2010/main" val="14134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275E4-8B70-94CF-9969-3B6C34A1F08B}"/>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09CBC944-35D8-7CF4-E796-9BE2641EB61F}"/>
              </a:ext>
            </a:extLst>
          </p:cNvPr>
          <p:cNvSpPr>
            <a:spLocks noGrp="1"/>
          </p:cNvSpPr>
          <p:nvPr>
            <p:ph type="subTitle" idx="1"/>
          </p:nvPr>
        </p:nvSpPr>
        <p:spPr>
          <a:xfrm>
            <a:off x="59634" y="856802"/>
            <a:ext cx="12072731" cy="5255003"/>
          </a:xfrm>
        </p:spPr>
        <p:txBody>
          <a:bodyPr>
            <a:normAutofit/>
          </a:bodyPr>
          <a:lstStyle/>
          <a:p>
            <a:pPr algn="just"/>
            <a:endParaRPr lang="es-BO" b="1" dirty="0"/>
          </a:p>
          <a:p>
            <a:pPr marL="342900" indent="-342900" algn="just">
              <a:buFont typeface="Wingdings" panose="05000000000000000000" pitchFamily="2" charset="2"/>
              <a:buChar char="Ø"/>
            </a:pPr>
            <a:r>
              <a:rPr lang="es-BO" b="1" dirty="0"/>
              <a:t>Política monetaria</a:t>
            </a:r>
          </a:p>
          <a:p>
            <a:pPr algn="just"/>
            <a:r>
              <a:rPr lang="es-BO" dirty="0"/>
              <a:t>Al tener la responsabilidad de determinar y ejecutar la política monetaria, el BCB controla y regula la cantidad de dinero circulante en la economía del país.</a:t>
            </a:r>
          </a:p>
          <a:p>
            <a:pPr marL="342900" indent="-342900" algn="just">
              <a:buFont typeface="Wingdings" panose="05000000000000000000" pitchFamily="2" charset="2"/>
              <a:buChar char="Ø"/>
            </a:pPr>
            <a:r>
              <a:rPr lang="es-BO" b="1" dirty="0"/>
              <a:t>Emisión de billetes y monedas</a:t>
            </a:r>
          </a:p>
          <a:p>
            <a:pPr algn="just"/>
            <a:r>
              <a:rPr lang="es-BO" dirty="0"/>
              <a:t>El BCB ejerce en forma exclusiva e indelegable la función de emitir la unidad monetaria de Bolivia, “el Boliviano”, en forma de billetes y monedas metálicas</a:t>
            </a:r>
          </a:p>
          <a:p>
            <a:pPr marL="342900" indent="-342900" algn="just">
              <a:buFont typeface="Wingdings" panose="05000000000000000000" pitchFamily="2" charset="2"/>
              <a:buChar char="Ø"/>
            </a:pPr>
            <a:r>
              <a:rPr lang="es-BO" b="1" dirty="0"/>
              <a:t>Administración de reservas internacionales</a:t>
            </a:r>
          </a:p>
          <a:p>
            <a:pPr algn="just"/>
            <a:r>
              <a:rPr lang="es-BO" dirty="0"/>
              <a:t>El BCB tiene la atribución de administrar las reservas internacionales, las cuales se consideran inembargables y no pueden ser objeto de medidas precautorias, administrativas ni judiciales</a:t>
            </a:r>
          </a:p>
          <a:p>
            <a:pPr algn="just"/>
            <a:endParaRPr lang="es-ES" b="1" dirty="0"/>
          </a:p>
        </p:txBody>
      </p:sp>
      <p:sp>
        <p:nvSpPr>
          <p:cNvPr id="7" name="Subtítulo 2">
            <a:extLst>
              <a:ext uri="{FF2B5EF4-FFF2-40B4-BE49-F238E27FC236}">
                <a16:creationId xmlns:a16="http://schemas.microsoft.com/office/drawing/2014/main" id="{B4F0C645-694C-C5DE-9E7F-566500B0D252}"/>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ATRIBUCIONES DEL BCB</a:t>
            </a:r>
            <a:endParaRPr lang="es-ES" sz="3200" b="1" dirty="0">
              <a:solidFill>
                <a:srgbClr val="2AB03D"/>
              </a:solidFill>
            </a:endParaRPr>
          </a:p>
          <a:p>
            <a:endParaRPr lang="es-BO" dirty="0"/>
          </a:p>
          <a:p>
            <a:endParaRPr lang="es-BO" dirty="0"/>
          </a:p>
        </p:txBody>
      </p:sp>
    </p:spTree>
    <p:extLst>
      <p:ext uri="{BB962C8B-B14F-4D97-AF65-F5344CB8AC3E}">
        <p14:creationId xmlns:p14="http://schemas.microsoft.com/office/powerpoint/2010/main" val="23994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6DCAC-EC9E-03AA-9516-300C8FE6DE40}"/>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0209335-8EB4-60F3-0EC5-ED4F754F8006}"/>
              </a:ext>
            </a:extLst>
          </p:cNvPr>
          <p:cNvSpPr>
            <a:spLocks noGrp="1"/>
          </p:cNvSpPr>
          <p:nvPr>
            <p:ph type="subTitle" idx="1"/>
          </p:nvPr>
        </p:nvSpPr>
        <p:spPr>
          <a:xfrm>
            <a:off x="59634" y="856802"/>
            <a:ext cx="12072731" cy="5255003"/>
          </a:xfrm>
        </p:spPr>
        <p:txBody>
          <a:bodyPr>
            <a:normAutofit/>
          </a:bodyPr>
          <a:lstStyle/>
          <a:p>
            <a:pPr algn="just"/>
            <a:endParaRPr lang="es-ES" b="1" dirty="0"/>
          </a:p>
          <a:p>
            <a:pPr algn="just"/>
            <a:r>
              <a:rPr lang="es-BO" dirty="0"/>
              <a:t>Para este acápite contaremos con el uso de la tecnología a fin de podre observar dinámicamente las medidas a tomar como medio de seguridad para la detección de billetes</a:t>
            </a:r>
          </a:p>
          <a:p>
            <a:pPr algn="just"/>
            <a:endParaRPr lang="es-BO" b="1" dirty="0"/>
          </a:p>
          <a:p>
            <a:pPr algn="just"/>
            <a:r>
              <a:rPr lang="es-BO" u="sng" dirty="0">
                <a:hlinkClick r:id="rId3"/>
              </a:rPr>
              <a:t>https://www.bcb.gob.bo/?q=primera-familia-de-billetes</a:t>
            </a:r>
            <a:endParaRPr lang="es-ES" b="1" dirty="0"/>
          </a:p>
        </p:txBody>
      </p:sp>
      <p:sp>
        <p:nvSpPr>
          <p:cNvPr id="7" name="Subtítulo 2">
            <a:extLst>
              <a:ext uri="{FF2B5EF4-FFF2-40B4-BE49-F238E27FC236}">
                <a16:creationId xmlns:a16="http://schemas.microsoft.com/office/drawing/2014/main" id="{52FDC74C-F1C2-04B0-EBE2-44DF26FF0D00}"/>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MEDIDAS SEGURIDAD MONEDA BOLIVIANA</a:t>
            </a:r>
            <a:endParaRPr lang="es-ES" sz="3200" b="1" dirty="0">
              <a:solidFill>
                <a:srgbClr val="2AB03D"/>
              </a:solidFill>
            </a:endParaRPr>
          </a:p>
          <a:p>
            <a:endParaRPr lang="es-BO" dirty="0"/>
          </a:p>
          <a:p>
            <a:endParaRPr lang="es-BO" dirty="0"/>
          </a:p>
        </p:txBody>
      </p:sp>
      <p:sp>
        <p:nvSpPr>
          <p:cNvPr id="2" name="CuadroTexto 1">
            <a:extLst>
              <a:ext uri="{FF2B5EF4-FFF2-40B4-BE49-F238E27FC236}">
                <a16:creationId xmlns:a16="http://schemas.microsoft.com/office/drawing/2014/main" id="{C14D60DB-1544-4796-A1AC-8D07C2443E48}"/>
              </a:ext>
            </a:extLst>
          </p:cNvPr>
          <p:cNvSpPr txBox="1"/>
          <p:nvPr/>
        </p:nvSpPr>
        <p:spPr>
          <a:xfrm>
            <a:off x="3645878" y="3938954"/>
            <a:ext cx="4325816" cy="830997"/>
          </a:xfrm>
          <a:prstGeom prst="rect">
            <a:avLst/>
          </a:prstGeom>
          <a:noFill/>
        </p:spPr>
        <p:txBody>
          <a:bodyPr wrap="square" rtlCol="0">
            <a:spAutoFit/>
          </a:bodyPr>
          <a:lstStyle/>
          <a:p>
            <a:r>
              <a:rPr lang="es-ES" sz="2400" b="1" dirty="0">
                <a:solidFill>
                  <a:srgbClr val="FF0000"/>
                </a:solidFill>
              </a:rPr>
              <a:t>AQUÍ EMPIEZA MIGUEL CON SU PRESENTACION</a:t>
            </a:r>
            <a:endParaRPr lang="es-BO" sz="2400" b="1" dirty="0">
              <a:solidFill>
                <a:srgbClr val="FF0000"/>
              </a:solidFill>
            </a:endParaRPr>
          </a:p>
        </p:txBody>
      </p:sp>
    </p:spTree>
    <p:extLst>
      <p:ext uri="{BB962C8B-B14F-4D97-AF65-F5344CB8AC3E}">
        <p14:creationId xmlns:p14="http://schemas.microsoft.com/office/powerpoint/2010/main" val="17454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2DCE-9C30-71D4-E38E-CB7369CBB080}"/>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55A22DDF-D8C5-9F8E-98D8-DD5792A6BEAD}"/>
              </a:ext>
            </a:extLst>
          </p:cNvPr>
          <p:cNvSpPr>
            <a:spLocks noGrp="1"/>
          </p:cNvSpPr>
          <p:nvPr>
            <p:ph type="subTitle" idx="1"/>
          </p:nvPr>
        </p:nvSpPr>
        <p:spPr>
          <a:xfrm>
            <a:off x="59634" y="4888523"/>
            <a:ext cx="12072731" cy="1223282"/>
          </a:xfrm>
        </p:spPr>
        <p:txBody>
          <a:bodyPr>
            <a:noAutofit/>
          </a:bodyPr>
          <a:lstStyle/>
          <a:p>
            <a:pPr algn="just"/>
            <a:r>
              <a:rPr lang="es-ES" sz="2000" dirty="0"/>
              <a:t>Toda EIF esta obligada a </a:t>
            </a:r>
            <a:r>
              <a:rPr lang="es-ES" sz="2000" b="1" dirty="0"/>
              <a:t>canjear billetes </a:t>
            </a:r>
            <a:r>
              <a:rPr lang="es-ES" sz="2000" dirty="0"/>
              <a:t>deteriorados y/o mutilados, siempre que estos conserven claramente sus dos firmas y al menos un numero de serie, sin importar que los mismos se encuentren partidos en el sector de las firmas y/o números de serie, siempre y cuando estos elementos estén completos y formen parte del mismo billete</a:t>
            </a:r>
            <a:r>
              <a:rPr lang="es-ES" sz="1200" dirty="0"/>
              <a:t>.</a:t>
            </a:r>
            <a:endParaRPr lang="es-ES" sz="1200" b="1" dirty="0"/>
          </a:p>
        </p:txBody>
      </p:sp>
      <p:sp>
        <p:nvSpPr>
          <p:cNvPr id="7" name="Subtítulo 2">
            <a:extLst>
              <a:ext uri="{FF2B5EF4-FFF2-40B4-BE49-F238E27FC236}">
                <a16:creationId xmlns:a16="http://schemas.microsoft.com/office/drawing/2014/main" id="{79089F9B-9229-2598-22F8-60096C8F3025}"/>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CANJE Y FRACCIONAMIENTO</a:t>
            </a:r>
            <a:endParaRPr lang="es-ES" sz="3200" b="1" dirty="0">
              <a:solidFill>
                <a:srgbClr val="2AB03D"/>
              </a:solidFill>
            </a:endParaRPr>
          </a:p>
          <a:p>
            <a:endParaRPr lang="es-BO" dirty="0"/>
          </a:p>
          <a:p>
            <a:endParaRPr lang="es-BO" dirty="0"/>
          </a:p>
        </p:txBody>
      </p:sp>
      <p:pic>
        <p:nvPicPr>
          <p:cNvPr id="4" name="Imagen 3">
            <a:extLst>
              <a:ext uri="{FF2B5EF4-FFF2-40B4-BE49-F238E27FC236}">
                <a16:creationId xmlns:a16="http://schemas.microsoft.com/office/drawing/2014/main" id="{F2F61560-7A38-ED2C-55A0-66012A398893}"/>
              </a:ext>
            </a:extLst>
          </p:cNvPr>
          <p:cNvPicPr>
            <a:picLocks noChangeAspect="1"/>
          </p:cNvPicPr>
          <p:nvPr/>
        </p:nvPicPr>
        <p:blipFill>
          <a:blip r:embed="rId3"/>
          <a:stretch>
            <a:fillRect/>
          </a:stretch>
        </p:blipFill>
        <p:spPr>
          <a:xfrm>
            <a:off x="1875692" y="856802"/>
            <a:ext cx="7741993" cy="3681676"/>
          </a:xfrm>
          <a:prstGeom prst="rect">
            <a:avLst/>
          </a:prstGeom>
        </p:spPr>
      </p:pic>
    </p:spTree>
    <p:extLst>
      <p:ext uri="{BB962C8B-B14F-4D97-AF65-F5344CB8AC3E}">
        <p14:creationId xmlns:p14="http://schemas.microsoft.com/office/powerpoint/2010/main" val="314032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1ADA-131D-3FA7-3411-E8AC6F1D6E35}"/>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0B9BACE8-E435-5E6D-5383-9BE3566FCE65}"/>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EJEMPLOS BILLETES DETERIORADOS</a:t>
            </a:r>
            <a:endParaRPr lang="es-ES" sz="3200" b="1" dirty="0">
              <a:solidFill>
                <a:srgbClr val="2AB03D"/>
              </a:solidFill>
            </a:endParaRPr>
          </a:p>
          <a:p>
            <a:endParaRPr lang="es-BO" dirty="0"/>
          </a:p>
          <a:p>
            <a:endParaRPr lang="es-BO" dirty="0"/>
          </a:p>
        </p:txBody>
      </p:sp>
      <p:pic>
        <p:nvPicPr>
          <p:cNvPr id="12" name="Imagen 11">
            <a:extLst>
              <a:ext uri="{FF2B5EF4-FFF2-40B4-BE49-F238E27FC236}">
                <a16:creationId xmlns:a16="http://schemas.microsoft.com/office/drawing/2014/main" id="{89F84013-4989-2C96-2665-2FB19704CF71}"/>
              </a:ext>
            </a:extLst>
          </p:cNvPr>
          <p:cNvPicPr>
            <a:picLocks noChangeAspect="1"/>
          </p:cNvPicPr>
          <p:nvPr/>
        </p:nvPicPr>
        <p:blipFill>
          <a:blip r:embed="rId3"/>
          <a:stretch>
            <a:fillRect/>
          </a:stretch>
        </p:blipFill>
        <p:spPr>
          <a:xfrm>
            <a:off x="191840" y="975495"/>
            <a:ext cx="3527627" cy="2083639"/>
          </a:xfrm>
          <a:prstGeom prst="rect">
            <a:avLst/>
          </a:prstGeom>
        </p:spPr>
      </p:pic>
      <p:pic>
        <p:nvPicPr>
          <p:cNvPr id="14" name="Imagen 13">
            <a:extLst>
              <a:ext uri="{FF2B5EF4-FFF2-40B4-BE49-F238E27FC236}">
                <a16:creationId xmlns:a16="http://schemas.microsoft.com/office/drawing/2014/main" id="{AC4D4DD1-6706-3D0D-F575-63DDF994A2CC}"/>
              </a:ext>
            </a:extLst>
          </p:cNvPr>
          <p:cNvPicPr>
            <a:picLocks noChangeAspect="1"/>
          </p:cNvPicPr>
          <p:nvPr/>
        </p:nvPicPr>
        <p:blipFill>
          <a:blip r:embed="rId4"/>
          <a:stretch>
            <a:fillRect/>
          </a:stretch>
        </p:blipFill>
        <p:spPr>
          <a:xfrm>
            <a:off x="3792014" y="956293"/>
            <a:ext cx="3761084" cy="2221534"/>
          </a:xfrm>
          <a:prstGeom prst="rect">
            <a:avLst/>
          </a:prstGeom>
        </p:spPr>
      </p:pic>
      <p:pic>
        <p:nvPicPr>
          <p:cNvPr id="16" name="Imagen 15">
            <a:extLst>
              <a:ext uri="{FF2B5EF4-FFF2-40B4-BE49-F238E27FC236}">
                <a16:creationId xmlns:a16="http://schemas.microsoft.com/office/drawing/2014/main" id="{9E31BDB3-05D1-5AEB-8668-0BB446EF14F6}"/>
              </a:ext>
            </a:extLst>
          </p:cNvPr>
          <p:cNvPicPr>
            <a:picLocks noChangeAspect="1"/>
          </p:cNvPicPr>
          <p:nvPr/>
        </p:nvPicPr>
        <p:blipFill>
          <a:blip r:embed="rId5"/>
          <a:stretch>
            <a:fillRect/>
          </a:stretch>
        </p:blipFill>
        <p:spPr>
          <a:xfrm>
            <a:off x="191840" y="3177827"/>
            <a:ext cx="3820704" cy="2409851"/>
          </a:xfrm>
          <a:prstGeom prst="rect">
            <a:avLst/>
          </a:prstGeom>
        </p:spPr>
      </p:pic>
      <p:pic>
        <p:nvPicPr>
          <p:cNvPr id="18" name="Imagen 17">
            <a:extLst>
              <a:ext uri="{FF2B5EF4-FFF2-40B4-BE49-F238E27FC236}">
                <a16:creationId xmlns:a16="http://schemas.microsoft.com/office/drawing/2014/main" id="{02C217F7-366A-72C0-58F5-736B59820DA3}"/>
              </a:ext>
            </a:extLst>
          </p:cNvPr>
          <p:cNvPicPr>
            <a:picLocks noChangeAspect="1"/>
          </p:cNvPicPr>
          <p:nvPr/>
        </p:nvPicPr>
        <p:blipFill>
          <a:blip r:embed="rId6"/>
          <a:stretch>
            <a:fillRect/>
          </a:stretch>
        </p:blipFill>
        <p:spPr>
          <a:xfrm>
            <a:off x="4012544" y="3429000"/>
            <a:ext cx="3820705" cy="2083640"/>
          </a:xfrm>
          <a:prstGeom prst="rect">
            <a:avLst/>
          </a:prstGeom>
        </p:spPr>
      </p:pic>
      <p:pic>
        <p:nvPicPr>
          <p:cNvPr id="20" name="Imagen 19">
            <a:extLst>
              <a:ext uri="{FF2B5EF4-FFF2-40B4-BE49-F238E27FC236}">
                <a16:creationId xmlns:a16="http://schemas.microsoft.com/office/drawing/2014/main" id="{98AD642D-9F9F-4930-46C9-BEE34E4A954E}"/>
              </a:ext>
            </a:extLst>
          </p:cNvPr>
          <p:cNvPicPr>
            <a:picLocks noChangeAspect="1"/>
          </p:cNvPicPr>
          <p:nvPr/>
        </p:nvPicPr>
        <p:blipFill>
          <a:blip r:embed="rId7"/>
          <a:stretch>
            <a:fillRect/>
          </a:stretch>
        </p:blipFill>
        <p:spPr>
          <a:xfrm>
            <a:off x="7525170" y="949757"/>
            <a:ext cx="4128783" cy="2083640"/>
          </a:xfrm>
          <a:prstGeom prst="rect">
            <a:avLst/>
          </a:prstGeom>
        </p:spPr>
      </p:pic>
      <p:pic>
        <p:nvPicPr>
          <p:cNvPr id="22" name="Imagen 21">
            <a:extLst>
              <a:ext uri="{FF2B5EF4-FFF2-40B4-BE49-F238E27FC236}">
                <a16:creationId xmlns:a16="http://schemas.microsoft.com/office/drawing/2014/main" id="{963650A3-B6C9-7DC1-EAAD-5C82F3772068}"/>
              </a:ext>
            </a:extLst>
          </p:cNvPr>
          <p:cNvPicPr>
            <a:picLocks noChangeAspect="1"/>
          </p:cNvPicPr>
          <p:nvPr/>
        </p:nvPicPr>
        <p:blipFill>
          <a:blip r:embed="rId8"/>
          <a:stretch>
            <a:fillRect/>
          </a:stretch>
        </p:blipFill>
        <p:spPr>
          <a:xfrm>
            <a:off x="7833249" y="3218330"/>
            <a:ext cx="3820704" cy="2294310"/>
          </a:xfrm>
          <a:prstGeom prst="rect">
            <a:avLst/>
          </a:prstGeom>
        </p:spPr>
      </p:pic>
    </p:spTree>
    <p:extLst>
      <p:ext uri="{BB962C8B-B14F-4D97-AF65-F5344CB8AC3E}">
        <p14:creationId xmlns:p14="http://schemas.microsoft.com/office/powerpoint/2010/main" val="400334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0883D-5A81-FF8A-E63B-232CA12EC23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89F5873D-A9A1-0699-3513-C9A9E2D677E3}"/>
              </a:ext>
            </a:extLst>
          </p:cNvPr>
          <p:cNvSpPr>
            <a:spLocks noGrp="1"/>
          </p:cNvSpPr>
          <p:nvPr>
            <p:ph type="subTitle" idx="1"/>
          </p:nvPr>
        </p:nvSpPr>
        <p:spPr>
          <a:xfrm>
            <a:off x="59634" y="856802"/>
            <a:ext cx="12072731" cy="5255003"/>
          </a:xfrm>
        </p:spPr>
        <p:txBody>
          <a:bodyPr>
            <a:normAutofit/>
          </a:bodyPr>
          <a:lstStyle/>
          <a:p>
            <a:pPr marL="342900" indent="-342900" algn="just">
              <a:buFont typeface="Wingdings" panose="05000000000000000000" pitchFamily="2" charset="2"/>
              <a:buChar char="ü"/>
            </a:pPr>
            <a:r>
              <a:rPr lang="es-BO" dirty="0"/>
              <a:t>Palpar el billete, sentir un aspereza en el material del billete es un primera buena señal. Si es muy suave o mas bien resbaladizo podría ser una señal de atención</a:t>
            </a:r>
          </a:p>
          <a:p>
            <a:pPr marL="342900" indent="-342900" algn="just">
              <a:buFont typeface="Wingdings" panose="05000000000000000000" pitchFamily="2" charset="2"/>
              <a:buChar char="ü"/>
            </a:pPr>
            <a:r>
              <a:rPr lang="es-BO" dirty="0"/>
              <a:t>Mover el billete, ya que con este movimiento ciertos elementos debería cambiar de color generalmente se ve en la numeración del billete</a:t>
            </a:r>
          </a:p>
          <a:p>
            <a:pPr marL="342900" indent="-342900" algn="just">
              <a:buFont typeface="Wingdings" panose="05000000000000000000" pitchFamily="2" charset="2"/>
              <a:buChar char="ü"/>
            </a:pPr>
            <a:r>
              <a:rPr lang="es-BO" dirty="0"/>
              <a:t>Mira el billete a contra luz para ver la marca de agua y el cintillo de seguridad que debería aparecer em ambos lados del billete</a:t>
            </a:r>
          </a:p>
          <a:p>
            <a:pPr marL="342900" indent="-342900" algn="just">
              <a:buFont typeface="Wingdings" panose="05000000000000000000" pitchFamily="2" charset="2"/>
              <a:buChar char="ü"/>
            </a:pPr>
            <a:r>
              <a:rPr lang="es-BO" dirty="0"/>
              <a:t>Los billetes nuevos tienen una banda de seguridad en 3d que permite ver varios números 100 que al moverse se transforman en campanas</a:t>
            </a:r>
          </a:p>
          <a:p>
            <a:pPr marL="342900" indent="-342900" algn="just">
              <a:buFont typeface="Wingdings" panose="05000000000000000000" pitchFamily="2" charset="2"/>
              <a:buChar char="ü"/>
            </a:pPr>
            <a:r>
              <a:rPr lang="es-BO" dirty="0"/>
              <a:t>También tomar en cuenta las fibras rojas y azules que se presentan en el mismo lugar que la marca de agua</a:t>
            </a:r>
          </a:p>
          <a:p>
            <a:pPr marL="342900" indent="-342900" algn="just">
              <a:buFont typeface="Wingdings" panose="05000000000000000000" pitchFamily="2" charset="2"/>
              <a:buChar char="ü"/>
            </a:pPr>
            <a:r>
              <a:rPr lang="es-BO" dirty="0"/>
              <a:t>Una prueba de seguridad extra es que con una lupa y alrededor de la marca de agua debería estar escrito “USA 100 ONE HUNDRED USA</a:t>
            </a:r>
          </a:p>
          <a:p>
            <a:pPr algn="just"/>
            <a:endParaRPr lang="es-ES" b="1" dirty="0"/>
          </a:p>
        </p:txBody>
      </p:sp>
      <p:sp>
        <p:nvSpPr>
          <p:cNvPr id="7" name="Subtítulo 2">
            <a:extLst>
              <a:ext uri="{FF2B5EF4-FFF2-40B4-BE49-F238E27FC236}">
                <a16:creationId xmlns:a16="http://schemas.microsoft.com/office/drawing/2014/main" id="{32E3A923-B1D1-3E70-4C68-E88A11741E5A}"/>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MEDIDAS SEGURIDAD EN DOLARES</a:t>
            </a:r>
            <a:endParaRPr lang="es-BO" dirty="0"/>
          </a:p>
          <a:p>
            <a:endParaRPr lang="es-BO" dirty="0"/>
          </a:p>
        </p:txBody>
      </p:sp>
    </p:spTree>
    <p:extLst>
      <p:ext uri="{BB962C8B-B14F-4D97-AF65-F5344CB8AC3E}">
        <p14:creationId xmlns:p14="http://schemas.microsoft.com/office/powerpoint/2010/main" val="219913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44B4A-08A2-715B-2290-774E43CD171C}"/>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5D2F141E-BAE3-74BE-E6E1-D2F7E6F02ACD}"/>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MEDIDAS SEGURIDAD EN DOLARES</a:t>
            </a:r>
            <a:endParaRPr lang="es-BO" dirty="0"/>
          </a:p>
          <a:p>
            <a:endParaRPr lang="es-BO" dirty="0"/>
          </a:p>
        </p:txBody>
      </p:sp>
      <p:pic>
        <p:nvPicPr>
          <p:cNvPr id="2" name="Imagen 1" descr="Diagrama, Escala de tiempo&#10;&#10;El contenido generado por IA puede ser incorrecto.">
            <a:extLst>
              <a:ext uri="{FF2B5EF4-FFF2-40B4-BE49-F238E27FC236}">
                <a16:creationId xmlns:a16="http://schemas.microsoft.com/office/drawing/2014/main" id="{FAB7572A-F65C-8EC8-FFD0-B7F04116C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718" y="856802"/>
            <a:ext cx="8420882" cy="5456207"/>
          </a:xfrm>
          <a:prstGeom prst="rect">
            <a:avLst/>
          </a:prstGeom>
        </p:spPr>
      </p:pic>
      <p:cxnSp>
        <p:nvCxnSpPr>
          <p:cNvPr id="4" name="Conector recto de flecha 3">
            <a:extLst>
              <a:ext uri="{FF2B5EF4-FFF2-40B4-BE49-F238E27FC236}">
                <a16:creationId xmlns:a16="http://schemas.microsoft.com/office/drawing/2014/main" id="{61C7BD97-B348-17B9-F9BD-D4302CFD5DE3}"/>
              </a:ext>
            </a:extLst>
          </p:cNvPr>
          <p:cNvCxnSpPr/>
          <p:nvPr/>
        </p:nvCxnSpPr>
        <p:spPr>
          <a:xfrm>
            <a:off x="492369" y="1031631"/>
            <a:ext cx="10644554" cy="51347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Conector recto de flecha 5">
            <a:extLst>
              <a:ext uri="{FF2B5EF4-FFF2-40B4-BE49-F238E27FC236}">
                <a16:creationId xmlns:a16="http://schemas.microsoft.com/office/drawing/2014/main" id="{CB24E18B-633E-5FF2-8D89-981ADF6BFE44}"/>
              </a:ext>
            </a:extLst>
          </p:cNvPr>
          <p:cNvCxnSpPr/>
          <p:nvPr/>
        </p:nvCxnSpPr>
        <p:spPr>
          <a:xfrm flipV="1">
            <a:off x="867508" y="1031631"/>
            <a:ext cx="9753600" cy="51347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33068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TotalTime>
  <Words>1335</Words>
  <Application>Microsoft Office PowerPoint</Application>
  <PresentationFormat>Panorámica</PresentationFormat>
  <Paragraphs>202</Paragraphs>
  <Slides>25</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Aptos</vt:lpstr>
      <vt:lpstr>Aptos Display</vt:lpstr>
      <vt:lpstr>Arial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Ernesto Leon Tellez</dc:creator>
  <cp:lastModifiedBy>Ernesto Leon Tellez</cp:lastModifiedBy>
  <cp:revision>16</cp:revision>
  <dcterms:created xsi:type="dcterms:W3CDTF">2025-10-30T15:17:52Z</dcterms:created>
  <dcterms:modified xsi:type="dcterms:W3CDTF">2025-10-31T12:46:34Z</dcterms:modified>
</cp:coreProperties>
</file>